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11090234" r:id="rId3"/>
    <p:sldId id="11090389" r:id="rId4"/>
    <p:sldId id="11090392" r:id="rId5"/>
    <p:sldId id="11090405" r:id="rId6"/>
    <p:sldId id="421" r:id="rId7"/>
    <p:sldId id="423" r:id="rId8"/>
    <p:sldId id="11090417" r:id="rId9"/>
    <p:sldId id="11090396" r:id="rId10"/>
    <p:sldId id="11090397" r:id="rId11"/>
    <p:sldId id="11090398" r:id="rId12"/>
    <p:sldId id="11090418" r:id="rId13"/>
    <p:sldId id="11090399" r:id="rId14"/>
    <p:sldId id="11090400" r:id="rId15"/>
    <p:sldId id="11090393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B0F0"/>
    <a:srgbClr val="07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376" y="1002"/>
      </p:cViewPr>
      <p:guideLst>
        <p:guide orient="horz" pos="2160"/>
        <p:guide pos="38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39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9B378-C07E-4A15-B7AD-225D695BC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3E488-F6BA-4C83-A745-03272BA3B8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 userDrawn="1"/>
        </p:nvGrpSpPr>
        <p:grpSpPr>
          <a:xfrm>
            <a:off x="-1161415" y="347980"/>
            <a:ext cx="13155930" cy="6510020"/>
            <a:chOff x="-1829" y="188"/>
            <a:chExt cx="20718" cy="10252"/>
          </a:xfrm>
        </p:grpSpPr>
        <p:grpSp>
          <p:nvGrpSpPr>
            <p:cNvPr id="30" name="Group 7"/>
            <p:cNvGrpSpPr/>
            <p:nvPr/>
          </p:nvGrpSpPr>
          <p:grpSpPr>
            <a:xfrm>
              <a:off x="16919" y="9806"/>
              <a:ext cx="1970" cy="628"/>
              <a:chOff x="8340407" y="1877155"/>
              <a:chExt cx="2487489" cy="793801"/>
            </a:xfrm>
            <a:solidFill>
              <a:srgbClr val="D11019"/>
            </a:solidFill>
          </p:grpSpPr>
          <p:sp>
            <p:nvSpPr>
              <p:cNvPr id="71" name="Graphic 16"/>
              <p:cNvSpPr/>
              <p:nvPr/>
            </p:nvSpPr>
            <p:spPr>
              <a:xfrm flipH="1" flipV="1">
                <a:off x="8340407" y="1878419"/>
                <a:ext cx="761399" cy="792537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2" name="Graphic 16"/>
              <p:cNvSpPr/>
              <p:nvPr/>
            </p:nvSpPr>
            <p:spPr>
              <a:xfrm flipH="1" flipV="1">
                <a:off x="8916191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3" name="Graphic 16"/>
              <p:cNvSpPr/>
              <p:nvPr/>
            </p:nvSpPr>
            <p:spPr>
              <a:xfrm flipH="1" flipV="1">
                <a:off x="9491976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4" name="Graphic 16"/>
              <p:cNvSpPr/>
              <p:nvPr/>
            </p:nvSpPr>
            <p:spPr>
              <a:xfrm flipH="1" flipV="1">
                <a:off x="10066497" y="1877155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31" name="任意多边形 2"/>
            <p:cNvSpPr/>
            <p:nvPr/>
          </p:nvSpPr>
          <p:spPr>
            <a:xfrm flipH="1" flipV="1">
              <a:off x="-178" y="9807"/>
              <a:ext cx="17079" cy="633"/>
            </a:xfrm>
            <a:custGeom>
              <a:avLst/>
              <a:gdLst>
                <a:gd name="connsiteX0" fmla="*/ 0 w 17079"/>
                <a:gd name="connsiteY0" fmla="*/ 200 h 200"/>
                <a:gd name="connsiteX1" fmla="*/ 50 w 17079"/>
                <a:gd name="connsiteY1" fmla="*/ 0 h 200"/>
                <a:gd name="connsiteX2" fmla="*/ 17079 w 17079"/>
                <a:gd name="connsiteY2" fmla="*/ 0 h 200"/>
                <a:gd name="connsiteX3" fmla="*/ 16908 w 17079"/>
                <a:gd name="connsiteY3" fmla="*/ 199 h 200"/>
                <a:gd name="connsiteX4" fmla="*/ 0 w 17079"/>
                <a:gd name="connsiteY4" fmla="*/ 200 h 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9" h="200">
                  <a:moveTo>
                    <a:pt x="0" y="200"/>
                  </a:moveTo>
                  <a:lnTo>
                    <a:pt x="50" y="0"/>
                  </a:lnTo>
                  <a:lnTo>
                    <a:pt x="17079" y="0"/>
                  </a:lnTo>
                  <a:lnTo>
                    <a:pt x="16908" y="199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58号-创中黑" panose="00000500000000000000" pitchFamily="2" charset="-122"/>
              </a:endParaRPr>
            </a:p>
          </p:txBody>
        </p:sp>
        <p:grpSp>
          <p:nvGrpSpPr>
            <p:cNvPr id="64" name="Group 7"/>
            <p:cNvGrpSpPr/>
            <p:nvPr/>
          </p:nvGrpSpPr>
          <p:grpSpPr>
            <a:xfrm>
              <a:off x="-1829" y="188"/>
              <a:ext cx="2680" cy="634"/>
              <a:chOff x="8035491" y="1847493"/>
              <a:chExt cx="2486690" cy="484881"/>
            </a:xfrm>
            <a:solidFill>
              <a:srgbClr val="D11019"/>
            </a:solidFill>
          </p:grpSpPr>
          <p:sp>
            <p:nvSpPr>
              <p:cNvPr id="66" name="Graphic 16"/>
              <p:cNvSpPr/>
              <p:nvPr/>
            </p:nvSpPr>
            <p:spPr>
              <a:xfrm>
                <a:off x="8035491" y="1850885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7" name="Graphic 16"/>
              <p:cNvSpPr/>
              <p:nvPr/>
            </p:nvSpPr>
            <p:spPr>
              <a:xfrm>
                <a:off x="8610995" y="1850551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8" name="Graphic 16"/>
              <p:cNvSpPr/>
              <p:nvPr/>
            </p:nvSpPr>
            <p:spPr>
              <a:xfrm>
                <a:off x="9186894" y="1848368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0" name="Graphic 16"/>
              <p:cNvSpPr/>
              <p:nvPr/>
            </p:nvSpPr>
            <p:spPr>
              <a:xfrm>
                <a:off x="9761201" y="1847493"/>
                <a:ext cx="760980" cy="481490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65" name="图形"/>
            <p:cNvSpPr txBox="1"/>
            <p:nvPr/>
          </p:nvSpPr>
          <p:spPr>
            <a:xfrm>
              <a:off x="1168" y="454"/>
              <a:ext cx="484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dist">
                <a:buNone/>
              </a:pPr>
              <a:endParaRPr lang="zh-CN" altLang="en-US" sz="3600">
                <a:latin typeface="思源黑体 CN Bold" panose="020B0800000000000000" charset="-122"/>
                <a:ea typeface="思源黑体 CN Bold" panose="020B0800000000000000" charset="-122"/>
                <a:cs typeface="字魂58号-创中黑" panose="00000500000000000000" pitchFamily="2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  <p:transition advTm="2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"/>
    </mc:Choice>
    <mc:Fallback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14" name="矩形 13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5" name="图片 14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.xml"/><Relationship Id="rId4" Type="http://schemas.openxmlformats.org/officeDocument/2006/relationships/image" Target="../media/image3.png"/><Relationship Id="rId3" Type="http://schemas.openxmlformats.org/officeDocument/2006/relationships/tags" Target="../tags/tag8.xml"/><Relationship Id="rId2" Type="http://schemas.openxmlformats.org/officeDocument/2006/relationships/image" Target="../media/image2.png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25.xml"/><Relationship Id="rId6" Type="http://schemas.openxmlformats.org/officeDocument/2006/relationships/image" Target="../media/image12.png"/><Relationship Id="rId5" Type="http://schemas.openxmlformats.org/officeDocument/2006/relationships/tags" Target="../tags/tag24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8.xml"/><Relationship Id="rId3" Type="http://schemas.openxmlformats.org/officeDocument/2006/relationships/image" Target="../media/image13.png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3.png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image" Target="../media/image2.png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1.xml"/><Relationship Id="rId2" Type="http://schemas.openxmlformats.org/officeDocument/2006/relationships/image" Target="../media/image5.png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3.xml"/><Relationship Id="rId2" Type="http://schemas.openxmlformats.org/officeDocument/2006/relationships/image" Target="../media/image6.png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9.xml"/><Relationship Id="rId3" Type="http://schemas.openxmlformats.org/officeDocument/2006/relationships/image" Target="../media/image10.png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1.xml"/><Relationship Id="rId2" Type="http://schemas.openxmlformats.org/officeDocument/2006/relationships/image" Target="../media/image11.png"/><Relationship Id="rId1" Type="http://schemas.openxmlformats.org/officeDocument/2006/relationships/tags" Target="../tags/tag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800100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64000" y="2044702"/>
            <a:ext cx="3558382" cy="6486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533400" y="2756878"/>
            <a:ext cx="82423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80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活塞与活塞环</a:t>
            </a:r>
            <a:endParaRPr lang="zh-CN" altLang="en-US" sz="80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pic>
        <p:nvPicPr>
          <p:cNvPr id="3" name="图片 2" descr="C:\Users\HH\Desktop\PPT\素材\千库网_网课直播教学矢量图_元素编号12813820(1).png千库网_网课直播教学矢量图_元素编号12813820(1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533400" y="1989455"/>
            <a:ext cx="7089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活塞的结构 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活塞环的区分</a:t>
            </a:r>
            <a:endParaRPr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96900" y="4686300"/>
            <a:ext cx="3620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  <a:defRPr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活塞环三系的检测</a:t>
            </a:r>
            <a:endParaRPr lang="zh-CN" altLang="en-US" spc="-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09995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7" name="图片 6" descr="logo-常用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思源黑体 CN Medium" panose="020B0600000000000000" pitchFamily="34" charset="-122"/>
              </a:rPr>
              <a:t>油环的工作原理（刮油、布油）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0" name="图形"/>
          <p:cNvSpPr txBox="1"/>
          <p:nvPr>
            <p:custDataLst>
              <p:tags r:id="rId2"/>
            </p:custDataLst>
          </p:nvPr>
        </p:nvSpPr>
        <p:spPr>
          <a:xfrm>
            <a:off x="5546090" y="1013460"/>
            <a:ext cx="6035040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539750" algn="just" fontAlgn="auto">
              <a:lnSpc>
                <a:spcPct val="200000"/>
              </a:lnSpc>
              <a:spcAft>
                <a:spcPts val="2400"/>
              </a:spcAft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发动机在工作过程中，曲轴处的油道内，会有大量的机油流动，因为曲轴一直处于旋转状态， 就会在离心力的作用下把部分机油甩到气缸壁上。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539750" algn="just" fontAlgn="auto">
              <a:lnSpc>
                <a:spcPct val="200000"/>
              </a:lnSpc>
              <a:spcAft>
                <a:spcPts val="2400"/>
              </a:spcAft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被活塞上的油环阻挡，防止进入燃烧室， 然后活塞往上运行时，就会带动油环，把这些机油均匀的刮布在气缸壁上，给活塞的裙部进行润滑在活塞下行时，油环就会把气缸壁上的机油刮下，通过活塞的油孔和油道流回油底壳。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" name="9月5日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1800" y="1758950"/>
            <a:ext cx="4897755" cy="33407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223135" y="3019425"/>
            <a:ext cx="78168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思源黑体 CN Medium" panose="020B0600000000000000" pitchFamily="34" charset="-122"/>
              </a:rPr>
              <a:t>活塞环的三系及检测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08400" y="4251325"/>
            <a:ext cx="4775200" cy="4140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Three series and testing of piston rings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PART-03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什么是活塞环三系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2" name="图形"/>
          <p:cNvSpPr txBox="1"/>
          <p:nvPr>
            <p:custDataLst>
              <p:tags r:id="rId2"/>
            </p:custDataLst>
          </p:nvPr>
        </p:nvSpPr>
        <p:spPr>
          <a:xfrm>
            <a:off x="495935" y="2916555"/>
            <a:ext cx="11200130" cy="3289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indent="0" algn="just" fontAlgn="auto">
              <a:lnSpc>
                <a:spcPct val="150000"/>
              </a:lnSpc>
              <a:spcAft>
                <a:spcPts val="600"/>
              </a:spcAft>
              <a:buClrTx/>
              <a:buSzTx/>
              <a:buFontTx/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它的三隙，分别是端隙，侧隙，背隙。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端隙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是指活塞环安装在气缸内时开口的大小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开口过小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，可能会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卡在气缸内，甚至会突起，出现拉缸现象。开口过大时，密封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效果减弱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侧隙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是指活塞环在活塞环槽内与两边距离的间隙。侧隙过大，则会出现活塞环的密封作用减弱导致烧机油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若过小，时间长后则有可能被积碳卡死在环槽内并造成损坏。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背隙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是指活塞环的内圆面和活塞环槽底端之间在气缸内部的间隙。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25" y="798830"/>
            <a:ext cx="7526020" cy="2117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73012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三隙的检测（发动机不同，数值也不同）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488950" y="990600"/>
            <a:ext cx="11006455" cy="4338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工具：游标卡尺、厚薄规。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端隙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测：把活塞环平正的放入气缸内，用活塞顶部把它推到进入气缸口15mm左右处，使活塞环垂直与缸筒，然后用厚薄规就是塞尺，选择合适的尺片，测量开口处的间隙，一般情况下间隙在0.25-0.5mm范围内就是正常的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侧隙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检测：活塞环放置在活塞环槽内部；然后用合适的塞尺插入活塞槽内进行测量，一般情况下正常范围为0.04~1.10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mm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背隙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测量：背隙的测量要用到游标卡尺，把游标卡尺置0，然后测量环的厚度和活塞环槽的深度，取得的两数值之差，即为环的背隙。一般正常情况下为0.50~1.00mm。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37465" y="824230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64000" y="2044702"/>
            <a:ext cx="3558382" cy="6486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18250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33400" y="2757170"/>
            <a:ext cx="52203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defRPr/>
            </a:pPr>
            <a:r>
              <a:rPr lang="zh-CN" altLang="en-US" sz="80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谢谢</a:t>
            </a:r>
            <a:r>
              <a:rPr lang="zh-CN" altLang="en-US" sz="8000" spc="-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观看！</a:t>
            </a:r>
            <a:endParaRPr lang="zh-CN" altLang="en-US" sz="80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33400" y="1989455"/>
            <a:ext cx="7185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rPr>
              <a:t>活塞的结构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rPr>
              <a:t>     </a:t>
            </a:r>
            <a:r>
              <a:rPr lang="zh-CN" altLang="en-US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rPr>
              <a:t>活塞环的区</a:t>
            </a:r>
            <a:r>
              <a:rPr lang="zh-CN" altLang="en-US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rPr>
              <a:t>分</a:t>
            </a:r>
            <a:endParaRPr lang="zh-CN" altLang="en-US" sz="4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6900" y="4686300"/>
            <a:ext cx="3620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buClrTx/>
              <a:buSzTx/>
              <a:buFontTx/>
              <a:defRPr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活塞环的三系及检测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7" name="图片 6" descr="C:\Users\HH\Desktop\PPT\素材\千库网_网课直播教学矢量图_元素编号12813820(1).png千库网_网课直播教学矢量图_元素编号12813820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11" name="图片 10" descr="logo-常用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685227" y="896785"/>
            <a:ext cx="28215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b="1" dirty="0">
                <a:ln w="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63500" dist="38100" dir="5400000" algn="t" rotWithShape="0">
                    <a:schemeClr val="tx1">
                      <a:lumMod val="85000"/>
                      <a:lumOff val="15000"/>
                      <a:alpha val="41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目录</a:t>
            </a:r>
            <a:endParaRPr lang="zh-CN" altLang="en-US" sz="8800" b="1" dirty="0">
              <a:ln w="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63500" dist="38100" dir="5400000" algn="t" rotWithShape="0">
                  <a:schemeClr val="tx1">
                    <a:lumMod val="85000"/>
                    <a:lumOff val="15000"/>
                    <a:alpha val="41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555966" y="2775094"/>
            <a:ext cx="4540034" cy="640080"/>
            <a:chOff x="1004643" y="2775094"/>
            <a:chExt cx="4540034" cy="640080"/>
          </a:xfrm>
        </p:grpSpPr>
        <p:sp>
          <p:nvSpPr>
            <p:cNvPr id="3" name="文本框 2"/>
            <p:cNvSpPr txBox="1"/>
            <p:nvPr/>
          </p:nvSpPr>
          <p:spPr>
            <a:xfrm>
              <a:off x="1843369" y="2833524"/>
              <a:ext cx="3701308" cy="52197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思源黑体 CN Medium" panose="020B0600000000000000" pitchFamily="34" charset="-122"/>
                </a:rPr>
                <a:t>活塞的</a:t>
              </a:r>
              <a:r>
                <a:rPr lang="zh-CN" alt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思源黑体 CN Medium" panose="020B0600000000000000" pitchFamily="34" charset="-122"/>
                </a:rPr>
                <a:t>构造及分类</a:t>
              </a:r>
              <a:endParaRPr lang="zh-C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4" name="对话气泡: 矩形 3"/>
            <p:cNvSpPr/>
            <p:nvPr/>
          </p:nvSpPr>
          <p:spPr>
            <a:xfrm>
              <a:off x="100464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01</a:t>
              </a:r>
              <a:endParaRPr lang="zh-CN" altLang="en-US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555966" y="4171465"/>
            <a:ext cx="5273700" cy="640080"/>
            <a:chOff x="1004643" y="4003825"/>
            <a:chExt cx="5273700" cy="640080"/>
          </a:xfrm>
        </p:grpSpPr>
        <p:sp>
          <p:nvSpPr>
            <p:cNvPr id="8" name="文本框 7"/>
            <p:cNvSpPr txBox="1"/>
            <p:nvPr/>
          </p:nvSpPr>
          <p:spPr>
            <a:xfrm>
              <a:off x="1843368" y="4062255"/>
              <a:ext cx="443497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活塞环的三系及检测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9" name="对话气泡: 矩形 8"/>
            <p:cNvSpPr/>
            <p:nvPr/>
          </p:nvSpPr>
          <p:spPr>
            <a:xfrm>
              <a:off x="100464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03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77492" y="2775094"/>
            <a:ext cx="4777326" cy="640080"/>
            <a:chOff x="6866033" y="2775094"/>
            <a:chExt cx="4777326" cy="640080"/>
          </a:xfrm>
        </p:grpSpPr>
        <p:sp>
          <p:nvSpPr>
            <p:cNvPr id="11" name="文本框 10"/>
            <p:cNvSpPr txBox="1"/>
            <p:nvPr/>
          </p:nvSpPr>
          <p:spPr>
            <a:xfrm>
              <a:off x="7704758" y="2833524"/>
              <a:ext cx="3938601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活塞环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12" name="对话气泡: 矩形 11"/>
            <p:cNvSpPr/>
            <p:nvPr/>
          </p:nvSpPr>
          <p:spPr>
            <a:xfrm>
              <a:off x="686603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02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02974" y="5593080"/>
            <a:ext cx="11186052" cy="0"/>
            <a:chOff x="502974" y="5593080"/>
            <a:chExt cx="11186052" cy="0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502974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8199120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6544">
            <a:off x="2090826" y="693370"/>
            <a:ext cx="2150225" cy="2150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39640" y="5424805"/>
            <a:ext cx="27127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https://www.zhijiaobf.cn</a:t>
            </a:r>
            <a:endParaRPr lang="zh-CN" altLang="en-US" sz="1600" b="1">
              <a:solidFill>
                <a:schemeClr val="bg2">
                  <a:lumMod val="50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活塞的构造及分类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The structure and classification of pistons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PART-01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活塞的特点材质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7830" y="2301875"/>
            <a:ext cx="5848985" cy="23685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特点：活塞的工作环境恶劣，制作活塞的材料具有，耐高温，有足够的钢度和强度，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材质：大部分活塞是用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高强度的铝合金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制作而成。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Medium" panose="020B0600000000000000" pitchFamily="34" charset="-122"/>
            </a:endParaRPr>
          </a:p>
          <a:p>
            <a:pPr indent="539750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154305"/>
            <a:ext cx="5777865" cy="57778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活塞的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结构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330200" y="1751965"/>
            <a:ext cx="4859655" cy="3907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活塞它从上到下它分为：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活塞顶部、活塞头部和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活塞裙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部。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思源黑体 CN Medium" panose="020B0600000000000000" pitchFamily="3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思源黑体 CN Medium" panose="020B0600000000000000" pitchFamily="34" charset="-122"/>
              </a:rPr>
              <a:t>活塞顶部：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主要是用来承受燃烧室内高压气体的压力和热量。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思源黑体 CN Medium" panose="020B0600000000000000" pitchFamily="34" charset="-122"/>
              </a:rPr>
              <a:t>活塞头部：主要是起到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承受顶部压力的作用。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思源黑体 CN Medium" panose="020B0600000000000000" pitchFamily="3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思源黑体 CN Medium" panose="020B0600000000000000" pitchFamily="34" charset="-122"/>
              </a:rPr>
              <a:t>活塞裙部：在活塞运行中起到导向的作用。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Medium" panose="020B0600000000000000" pitchFamily="34" charset="-122"/>
              <a:sym typeface="思源黑体 CN Medium" panose="020B0600000000000000" pitchFamily="34" charset="-122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230" y="1629410"/>
            <a:ext cx="5547995" cy="37331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活塞的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类型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1106805" y="1910715"/>
            <a:ext cx="5370195" cy="3199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平顶活塞：顶是平的，具有结构简单、吸热面积小、便于制造加工的优点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凹顶活塞：顶部有不同形状凹坑，可以提高混合气的流动性。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凸顶活塞：顶部有不同形状的凸起，可以提高压缩比。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4" name="图片 3" descr="平顶"/>
          <p:cNvPicPr>
            <a:picLocks noChangeAspect="1"/>
          </p:cNvPicPr>
          <p:nvPr/>
        </p:nvPicPr>
        <p:blipFill>
          <a:blip r:embed="rId3"/>
          <a:srcRect l="35843" r="31799" b="14186"/>
          <a:stretch>
            <a:fillRect/>
          </a:stretch>
        </p:blipFill>
        <p:spPr>
          <a:xfrm>
            <a:off x="7279005" y="576580"/>
            <a:ext cx="1998345" cy="1984375"/>
          </a:xfrm>
          <a:prstGeom prst="rect">
            <a:avLst/>
          </a:prstGeom>
        </p:spPr>
      </p:pic>
      <p:pic>
        <p:nvPicPr>
          <p:cNvPr id="8" name="图片 7" descr="凹顶"/>
          <p:cNvPicPr>
            <a:picLocks noChangeAspect="1"/>
          </p:cNvPicPr>
          <p:nvPr/>
        </p:nvPicPr>
        <p:blipFill>
          <a:blip r:embed="rId4"/>
          <a:srcRect l="22199" t="5159" r="20355" b="1555"/>
          <a:stretch>
            <a:fillRect/>
          </a:stretch>
        </p:blipFill>
        <p:spPr>
          <a:xfrm>
            <a:off x="7279005" y="2647950"/>
            <a:ext cx="1998345" cy="1725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005" y="4460240"/>
            <a:ext cx="2011680" cy="18675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703955" y="3009900"/>
            <a:ext cx="485521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思源黑体 CN Medium" panose="020B0600000000000000" pitchFamily="34" charset="-122"/>
              </a:rPr>
              <a:t>活塞环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43960" y="4270375"/>
            <a:ext cx="4775200" cy="4140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piston ring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PART-02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活塞环的类型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6" name="图形"/>
          <p:cNvSpPr txBox="1"/>
          <p:nvPr>
            <p:custDataLst>
              <p:tags r:id="rId2"/>
            </p:custDataLst>
          </p:nvPr>
        </p:nvSpPr>
        <p:spPr>
          <a:xfrm>
            <a:off x="488950" y="701675"/>
            <a:ext cx="6764655" cy="4488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 fontAlgn="auto">
              <a:lnSpc>
                <a:spcPct val="250000"/>
              </a:lnSpc>
              <a:spcAft>
                <a:spcPts val="2400"/>
              </a:spcAft>
              <a:buClrTx/>
              <a:buSzTx/>
              <a:buFontTx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活塞环分气环和油环两种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思源黑体 CN Medium" panose="020B0600000000000000" pitchFamily="3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气环：一般情况是上面的两道环；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它可以起到了密封气缸、支撑活塞、以及把活塞的热量传递出去等作用。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油环：大部分是最下方的那环；它主要起到刮油、布油和辅助密封的作用。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Medium" panose="020B0600000000000000" pitchFamily="3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油环分类：分为组合型油环与整体式油环两种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30" y="319405"/>
            <a:ext cx="5375910" cy="53759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思源黑体 CN Medium" panose="020B0600000000000000" pitchFamily="34" charset="-122"/>
              </a:rPr>
              <a:t>活塞气环的区分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43855" y="1921510"/>
            <a:ext cx="6096000" cy="2784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听声音，一道环敲击的声音比较清脆，二道的就比较沉闷。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看宽度，一道气环窄，二道气环宽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53975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看颜色，一般情况下一环是银白色，发亮；二环稍微发暗，无光泽。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1cc91a5c3d36e1fc6366e922570a0a0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" y="927735"/>
            <a:ext cx="4762500" cy="47720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ISLIDE.ICON" val="#393842;"/>
</p:tagLst>
</file>

<file path=ppt/tags/tag39.xml><?xml version="1.0" encoding="utf-8"?>
<p:tagLst xmlns:p="http://schemas.openxmlformats.org/presentationml/2006/main">
  <p:tag name="KSO_WPP_MARK_KEY" val="d323b08a-72da-420c-a5f9-38001ee621a0"/>
  <p:tag name="COMMONDATA" val="eyJoZGlkIjoiYmEwZDhjNWI3N2FhZDE0MzNmYzJlNjBmYjg0ZjJkMTcifQ=="/>
  <p:tag name="commondata" val="eyJoZGlkIjoiMzMxN2VlZTUzMzU0MDIzMDIxZjIxZDQ4MzdlYzczMzc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PLACING_PICTURE_USER_VIEWPORT" val="{&quot;height&quot;:2082,&quot;width&quot;:12980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ISLIDE.ICON" val="#393842;"/>
</p:tagLst>
</file>

<file path=ppt/theme/theme1.xml><?xml version="1.0" encoding="utf-8"?>
<a:theme xmlns:a="http://schemas.openxmlformats.org/drawingml/2006/main" name="Office 主题​​">
  <a:themeElements>
    <a:clrScheme name="自定义 18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1019"/>
      </a:accent1>
      <a:accent2>
        <a:srgbClr val="D1101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1364</Words>
  <Application>WPS 演示</Application>
  <PresentationFormat>宽屏</PresentationFormat>
  <Paragraphs>102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Calibri</vt:lpstr>
      <vt:lpstr>字魂58号-创中黑</vt:lpstr>
      <vt:lpstr>思源黑体 CN Bold</vt:lpstr>
      <vt:lpstr>微软雅黑</vt:lpstr>
      <vt:lpstr>阿里巴巴普惠体 M</vt:lpstr>
      <vt:lpstr>思源宋体 SemiBold</vt:lpstr>
      <vt:lpstr>Bahnschrift Condensed</vt:lpstr>
      <vt:lpstr>阿里巴巴普惠体 Medium</vt:lpstr>
      <vt:lpstr>思源黑体 CN Medium</vt:lpstr>
      <vt:lpstr>微软雅黑 Light</vt:lpstr>
      <vt:lpstr>Wingdings</vt:lpstr>
      <vt:lpstr>等线</vt:lpstr>
      <vt:lpstr>等线 Light</vt:lpstr>
      <vt:lpstr>黑体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拾玖</cp:lastModifiedBy>
  <cp:revision>95</cp:revision>
  <dcterms:created xsi:type="dcterms:W3CDTF">2023-05-05T14:56:00Z</dcterms:created>
  <dcterms:modified xsi:type="dcterms:W3CDTF">2023-10-16T00:25:01Z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182A72FD49AD41A6BAC5A90605D51FD8</vt:lpwstr>
  </property>
  <property fmtid="{D5CDD505-2E9C-101B-9397-08002B2CF9AE}" pid="3" name="KSOProductBuildVer">
    <vt:lpwstr>2052-11.1.0.12313</vt:lpwstr>
  </property>
</Properties>
</file>