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72" r:id="rId8"/>
    <p:sldId id="264" r:id="rId9"/>
    <p:sldId id="273" r:id="rId10"/>
    <p:sldId id="266" r:id="rId11"/>
    <p:sldId id="274" r:id="rId12"/>
    <p:sldId id="268" r:id="rId13"/>
    <p:sldId id="269" r:id="rId14"/>
    <p:sldId id="270" r:id="rId15"/>
    <p:sldId id="271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26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8" Type="http://schemas.openxmlformats.org/officeDocument/2006/relationships/slideLayout" Target="../slideLayouts/slideLayout1.xml"/><Relationship Id="rId47" Type="http://schemas.openxmlformats.org/officeDocument/2006/relationships/tags" Target="../tags/tag125.xml"/><Relationship Id="rId46" Type="http://schemas.openxmlformats.org/officeDocument/2006/relationships/tags" Target="../tags/tag124.xml"/><Relationship Id="rId45" Type="http://schemas.openxmlformats.org/officeDocument/2006/relationships/tags" Target="../tags/tag123.xml"/><Relationship Id="rId44" Type="http://schemas.openxmlformats.org/officeDocument/2006/relationships/tags" Target="../tags/tag122.xml"/><Relationship Id="rId43" Type="http://schemas.openxmlformats.org/officeDocument/2006/relationships/tags" Target="../tags/tag121.xml"/><Relationship Id="rId42" Type="http://schemas.openxmlformats.org/officeDocument/2006/relationships/tags" Target="../tags/tag120.xml"/><Relationship Id="rId41" Type="http://schemas.openxmlformats.org/officeDocument/2006/relationships/tags" Target="../tags/tag119.xml"/><Relationship Id="rId40" Type="http://schemas.openxmlformats.org/officeDocument/2006/relationships/tags" Target="../tags/tag118.xml"/><Relationship Id="rId4" Type="http://schemas.openxmlformats.org/officeDocument/2006/relationships/tags" Target="../tags/tag83.xml"/><Relationship Id="rId39" Type="http://schemas.openxmlformats.org/officeDocument/2006/relationships/tags" Target="../tags/tag117.xml"/><Relationship Id="rId38" Type="http://schemas.openxmlformats.org/officeDocument/2006/relationships/tags" Target="../tags/tag116.xml"/><Relationship Id="rId37" Type="http://schemas.openxmlformats.org/officeDocument/2006/relationships/tags" Target="../tags/tag115.xml"/><Relationship Id="rId36" Type="http://schemas.openxmlformats.org/officeDocument/2006/relationships/tags" Target="../tags/tag114.xml"/><Relationship Id="rId35" Type="http://schemas.openxmlformats.org/officeDocument/2006/relationships/image" Target="../media/image8.png"/><Relationship Id="rId34" Type="http://schemas.openxmlformats.org/officeDocument/2006/relationships/tags" Target="../tags/tag113.xml"/><Relationship Id="rId33" Type="http://schemas.openxmlformats.org/officeDocument/2006/relationships/tags" Target="../tags/tag112.xml"/><Relationship Id="rId32" Type="http://schemas.openxmlformats.org/officeDocument/2006/relationships/tags" Target="../tags/tag111.xml"/><Relationship Id="rId31" Type="http://schemas.openxmlformats.org/officeDocument/2006/relationships/tags" Target="../tags/tag110.xml"/><Relationship Id="rId30" Type="http://schemas.openxmlformats.org/officeDocument/2006/relationships/tags" Target="../tags/tag109.xml"/><Relationship Id="rId3" Type="http://schemas.openxmlformats.org/officeDocument/2006/relationships/tags" Target="../tags/tag82.xml"/><Relationship Id="rId29" Type="http://schemas.openxmlformats.org/officeDocument/2006/relationships/tags" Target="../tags/tag108.xml"/><Relationship Id="rId28" Type="http://schemas.openxmlformats.org/officeDocument/2006/relationships/tags" Target="../tags/tag107.xml"/><Relationship Id="rId27" Type="http://schemas.openxmlformats.org/officeDocument/2006/relationships/tags" Target="../tags/tag106.xml"/><Relationship Id="rId26" Type="http://schemas.openxmlformats.org/officeDocument/2006/relationships/tags" Target="../tags/tag105.xml"/><Relationship Id="rId25" Type="http://schemas.openxmlformats.org/officeDocument/2006/relationships/tags" Target="../tags/tag104.xml"/><Relationship Id="rId24" Type="http://schemas.openxmlformats.org/officeDocument/2006/relationships/tags" Target="../tags/tag103.xml"/><Relationship Id="rId23" Type="http://schemas.openxmlformats.org/officeDocument/2006/relationships/tags" Target="../tags/tag102.xml"/><Relationship Id="rId22" Type="http://schemas.openxmlformats.org/officeDocument/2006/relationships/tags" Target="../tags/tag101.xml"/><Relationship Id="rId21" Type="http://schemas.openxmlformats.org/officeDocument/2006/relationships/tags" Target="../tags/tag100.xml"/><Relationship Id="rId20" Type="http://schemas.openxmlformats.org/officeDocument/2006/relationships/tags" Target="../tags/tag99.xml"/><Relationship Id="rId2" Type="http://schemas.openxmlformats.org/officeDocument/2006/relationships/tags" Target="../tags/tag81.xml"/><Relationship Id="rId19" Type="http://schemas.openxmlformats.org/officeDocument/2006/relationships/tags" Target="../tags/tag98.xml"/><Relationship Id="rId18" Type="http://schemas.openxmlformats.org/officeDocument/2006/relationships/tags" Target="../tags/tag97.xml"/><Relationship Id="rId17" Type="http://schemas.openxmlformats.org/officeDocument/2006/relationships/tags" Target="../tags/tag96.xml"/><Relationship Id="rId16" Type="http://schemas.openxmlformats.org/officeDocument/2006/relationships/tags" Target="../tags/tag95.xml"/><Relationship Id="rId15" Type="http://schemas.openxmlformats.org/officeDocument/2006/relationships/tags" Target="../tags/tag94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7" Type="http://schemas.openxmlformats.org/officeDocument/2006/relationships/slideLayout" Target="../slideLayouts/slideLayout1.xml"/><Relationship Id="rId36" Type="http://schemas.openxmlformats.org/officeDocument/2006/relationships/tags" Target="../tags/tag34.xml"/><Relationship Id="rId35" Type="http://schemas.openxmlformats.org/officeDocument/2006/relationships/tags" Target="../tags/tag33.xml"/><Relationship Id="rId34" Type="http://schemas.openxmlformats.org/officeDocument/2006/relationships/tags" Target="../tags/tag32.xml"/><Relationship Id="rId33" Type="http://schemas.openxmlformats.org/officeDocument/2006/relationships/tags" Target="../tags/tag31.xml"/><Relationship Id="rId32" Type="http://schemas.openxmlformats.org/officeDocument/2006/relationships/tags" Target="../tags/tag30.xml"/><Relationship Id="rId31" Type="http://schemas.openxmlformats.org/officeDocument/2006/relationships/tags" Target="../tags/tag29.xml"/><Relationship Id="rId30" Type="http://schemas.openxmlformats.org/officeDocument/2006/relationships/tags" Target="../tags/tag28.xml"/><Relationship Id="rId3" Type="http://schemas.openxmlformats.org/officeDocument/2006/relationships/tags" Target="../tags/tag2.xml"/><Relationship Id="rId29" Type="http://schemas.openxmlformats.org/officeDocument/2006/relationships/tags" Target="../tags/tag27.xml"/><Relationship Id="rId28" Type="http://schemas.openxmlformats.org/officeDocument/2006/relationships/tags" Target="../tags/tag26.xml"/><Relationship Id="rId27" Type="http://schemas.openxmlformats.org/officeDocument/2006/relationships/tags" Target="../tags/tag25.xml"/><Relationship Id="rId26" Type="http://schemas.openxmlformats.org/officeDocument/2006/relationships/tags" Target="../tags/tag24.xml"/><Relationship Id="rId25" Type="http://schemas.openxmlformats.org/officeDocument/2006/relationships/tags" Target="../tags/tag23.xml"/><Relationship Id="rId24" Type="http://schemas.openxmlformats.org/officeDocument/2006/relationships/tags" Target="../tags/tag22.xml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tags" Target="../tags/tag1.xml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image" Target="../media/image6.png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9" Type="http://schemas.openxmlformats.org/officeDocument/2006/relationships/slideLayout" Target="../slideLayouts/slideLayout1.xml"/><Relationship Id="rId48" Type="http://schemas.openxmlformats.org/officeDocument/2006/relationships/tags" Target="../tags/tag80.xml"/><Relationship Id="rId47" Type="http://schemas.openxmlformats.org/officeDocument/2006/relationships/image" Target="../media/image7.png"/><Relationship Id="rId46" Type="http://schemas.openxmlformats.org/officeDocument/2006/relationships/tags" Target="../tags/tag79.xml"/><Relationship Id="rId45" Type="http://schemas.openxmlformats.org/officeDocument/2006/relationships/tags" Target="../tags/tag78.xml"/><Relationship Id="rId44" Type="http://schemas.openxmlformats.org/officeDocument/2006/relationships/tags" Target="../tags/tag77.xml"/><Relationship Id="rId43" Type="http://schemas.openxmlformats.org/officeDocument/2006/relationships/tags" Target="../tags/tag76.xml"/><Relationship Id="rId42" Type="http://schemas.openxmlformats.org/officeDocument/2006/relationships/tags" Target="../tags/tag75.xml"/><Relationship Id="rId41" Type="http://schemas.openxmlformats.org/officeDocument/2006/relationships/tags" Target="../tags/tag74.xml"/><Relationship Id="rId40" Type="http://schemas.openxmlformats.org/officeDocument/2006/relationships/tags" Target="../tags/tag73.xml"/><Relationship Id="rId4" Type="http://schemas.openxmlformats.org/officeDocument/2006/relationships/tags" Target="../tags/tag37.xml"/><Relationship Id="rId39" Type="http://schemas.openxmlformats.org/officeDocument/2006/relationships/tags" Target="../tags/tag72.xml"/><Relationship Id="rId38" Type="http://schemas.openxmlformats.org/officeDocument/2006/relationships/tags" Target="../tags/tag71.xml"/><Relationship Id="rId37" Type="http://schemas.openxmlformats.org/officeDocument/2006/relationships/tags" Target="../tags/tag70.xml"/><Relationship Id="rId36" Type="http://schemas.openxmlformats.org/officeDocument/2006/relationships/tags" Target="../tags/tag69.xml"/><Relationship Id="rId35" Type="http://schemas.openxmlformats.org/officeDocument/2006/relationships/tags" Target="../tags/tag68.xml"/><Relationship Id="rId34" Type="http://schemas.openxmlformats.org/officeDocument/2006/relationships/tags" Target="../tags/tag67.xml"/><Relationship Id="rId33" Type="http://schemas.openxmlformats.org/officeDocument/2006/relationships/tags" Target="../tags/tag66.xml"/><Relationship Id="rId32" Type="http://schemas.openxmlformats.org/officeDocument/2006/relationships/tags" Target="../tags/tag65.xml"/><Relationship Id="rId31" Type="http://schemas.openxmlformats.org/officeDocument/2006/relationships/tags" Target="../tags/tag64.xml"/><Relationship Id="rId30" Type="http://schemas.openxmlformats.org/officeDocument/2006/relationships/tags" Target="../tags/tag63.xml"/><Relationship Id="rId3" Type="http://schemas.openxmlformats.org/officeDocument/2006/relationships/tags" Target="../tags/tag36.xml"/><Relationship Id="rId29" Type="http://schemas.openxmlformats.org/officeDocument/2006/relationships/tags" Target="../tags/tag62.xml"/><Relationship Id="rId28" Type="http://schemas.openxmlformats.org/officeDocument/2006/relationships/tags" Target="../tags/tag61.xml"/><Relationship Id="rId27" Type="http://schemas.openxmlformats.org/officeDocument/2006/relationships/tags" Target="../tags/tag60.xml"/><Relationship Id="rId26" Type="http://schemas.openxmlformats.org/officeDocument/2006/relationships/tags" Target="../tags/tag59.xml"/><Relationship Id="rId25" Type="http://schemas.openxmlformats.org/officeDocument/2006/relationships/tags" Target="../tags/tag58.xml"/><Relationship Id="rId24" Type="http://schemas.openxmlformats.org/officeDocument/2006/relationships/tags" Target="../tags/tag57.xml"/><Relationship Id="rId23" Type="http://schemas.openxmlformats.org/officeDocument/2006/relationships/tags" Target="../tags/tag56.xml"/><Relationship Id="rId22" Type="http://schemas.openxmlformats.org/officeDocument/2006/relationships/tags" Target="../tags/tag55.xml"/><Relationship Id="rId21" Type="http://schemas.openxmlformats.org/officeDocument/2006/relationships/tags" Target="../tags/tag54.xml"/><Relationship Id="rId20" Type="http://schemas.openxmlformats.org/officeDocument/2006/relationships/tags" Target="../tags/tag53.xml"/><Relationship Id="rId2" Type="http://schemas.openxmlformats.org/officeDocument/2006/relationships/tags" Target="../tags/tag35.xml"/><Relationship Id="rId19" Type="http://schemas.openxmlformats.org/officeDocument/2006/relationships/tags" Target="../tags/tag52.xml"/><Relationship Id="rId18" Type="http://schemas.openxmlformats.org/officeDocument/2006/relationships/tags" Target="../tags/tag51.xml"/><Relationship Id="rId17" Type="http://schemas.openxmlformats.org/officeDocument/2006/relationships/tags" Target="../tags/tag50.xml"/><Relationship Id="rId16" Type="http://schemas.openxmlformats.org/officeDocument/2006/relationships/tags" Target="../tags/tag49.xml"/><Relationship Id="rId15" Type="http://schemas.openxmlformats.org/officeDocument/2006/relationships/tags" Target="../tags/tag48.xml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8305" y="821690"/>
            <a:ext cx="18592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400"/>
              <a:t>节温器</a:t>
            </a:r>
            <a:endParaRPr lang="zh-CN" altLang="en-US" sz="4400"/>
          </a:p>
        </p:txBody>
      </p:sp>
      <p:sp>
        <p:nvSpPr>
          <p:cNvPr id="3" name="文本框 2"/>
          <p:cNvSpPr txBox="1"/>
          <p:nvPr/>
        </p:nvSpPr>
        <p:spPr>
          <a:xfrm>
            <a:off x="3434080" y="3068955"/>
            <a:ext cx="309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609465" y="361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温度</a:t>
            </a:r>
            <a:r>
              <a:rPr lang="zh-CN"/>
              <a:t>大于</a:t>
            </a:r>
            <a:r>
              <a:rPr lang="en-US" altLang="zh-CN"/>
              <a:t>80</a:t>
            </a:r>
            <a:r>
              <a:rPr lang="zh-CN" altLang="en-US"/>
              <a:t>°</a:t>
            </a:r>
            <a:r>
              <a:rPr lang="en-US" altLang="zh-CN"/>
              <a:t>C</a:t>
            </a:r>
            <a:endParaRPr lang="en-US" altLang="zh-CN"/>
          </a:p>
        </p:txBody>
      </p:sp>
      <p:pic>
        <p:nvPicPr>
          <p:cNvPr id="7" name="图片 6" descr="2604d8febd7f1a1cf2d2a4ee6ec47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9465" y="4231005"/>
            <a:ext cx="734695" cy="74739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V="1">
            <a:off x="5306060" y="4297045"/>
            <a:ext cx="262800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2"/>
            </p:custDataLst>
          </p:nvPr>
        </p:nvCxnSpPr>
        <p:spPr>
          <a:xfrm>
            <a:off x="2280285" y="5024755"/>
            <a:ext cx="574167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 flipV="1">
            <a:off x="7926070" y="2506345"/>
            <a:ext cx="0" cy="1800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 flipV="1">
            <a:off x="8021955" y="5035425"/>
            <a:ext cx="0" cy="45847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 flipV="1">
            <a:off x="8021955" y="5484495"/>
            <a:ext cx="118800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6"/>
            </p:custDataLst>
          </p:nvPr>
        </p:nvCxnSpPr>
        <p:spPr>
          <a:xfrm flipV="1">
            <a:off x="7926070" y="1625600"/>
            <a:ext cx="126000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7"/>
            </p:custDataLst>
          </p:nvPr>
        </p:nvCxnSpPr>
        <p:spPr>
          <a:xfrm flipV="1">
            <a:off x="9193530" y="1616075"/>
            <a:ext cx="0" cy="3870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204835" y="4583430"/>
            <a:ext cx="805180" cy="8051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8"/>
            </p:custDataLst>
          </p:nvPr>
        </p:nvSpPr>
        <p:spPr>
          <a:xfrm>
            <a:off x="8208010" y="3619500"/>
            <a:ext cx="805180" cy="8051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9"/>
            </p:custDataLst>
          </p:nvPr>
        </p:nvSpPr>
        <p:spPr>
          <a:xfrm>
            <a:off x="8208010" y="2702560"/>
            <a:ext cx="805180" cy="8051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10"/>
            </p:custDataLst>
          </p:nvPr>
        </p:nvSpPr>
        <p:spPr>
          <a:xfrm>
            <a:off x="8208010" y="1780540"/>
            <a:ext cx="805180" cy="8051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>
            <p:custDataLst>
              <p:tags r:id="rId11"/>
            </p:custDataLst>
          </p:nvPr>
        </p:nvCxnSpPr>
        <p:spPr>
          <a:xfrm flipV="1">
            <a:off x="7941310" y="1625600"/>
            <a:ext cx="0" cy="360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2"/>
            </p:custDataLst>
          </p:nvPr>
        </p:nvCxnSpPr>
        <p:spPr>
          <a:xfrm flipV="1">
            <a:off x="5668010" y="2515870"/>
            <a:ext cx="226822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3"/>
            </p:custDataLst>
          </p:nvPr>
        </p:nvCxnSpPr>
        <p:spPr>
          <a:xfrm flipV="1">
            <a:off x="5687060" y="1976120"/>
            <a:ext cx="226822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14"/>
            </p:custDataLst>
          </p:nvPr>
        </p:nvCxnSpPr>
        <p:spPr>
          <a:xfrm flipV="1">
            <a:off x="4695190" y="3164840"/>
            <a:ext cx="0" cy="115189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5"/>
            </p:custDataLst>
          </p:nvPr>
        </p:nvCxnSpPr>
        <p:spPr>
          <a:xfrm flipV="1">
            <a:off x="5325110" y="3164840"/>
            <a:ext cx="0" cy="1152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弧形 26"/>
          <p:cNvSpPr/>
          <p:nvPr/>
        </p:nvSpPr>
        <p:spPr>
          <a:xfrm rot="4680000">
            <a:off x="4184015" y="1830705"/>
            <a:ext cx="1287780" cy="1702435"/>
          </a:xfrm>
          <a:prstGeom prst="arc">
            <a:avLst>
              <a:gd name="adj1" fmla="val 16200000"/>
              <a:gd name="adj2" fmla="val 19674618"/>
            </a:avLst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弧形 27"/>
          <p:cNvSpPr/>
          <p:nvPr/>
        </p:nvSpPr>
        <p:spPr>
          <a:xfrm rot="11760000">
            <a:off x="4264025" y="619760"/>
            <a:ext cx="1596390" cy="2611120"/>
          </a:xfrm>
          <a:prstGeom prst="arc">
            <a:avLst>
              <a:gd name="adj1" fmla="val 16206168"/>
              <a:gd name="adj2" fmla="val 0"/>
            </a:avLst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>
            <p:custDataLst>
              <p:tags r:id="rId16"/>
            </p:custDataLst>
          </p:nvPr>
        </p:nvCxnSpPr>
        <p:spPr>
          <a:xfrm>
            <a:off x="2274570" y="4297045"/>
            <a:ext cx="241200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弧形 25"/>
          <p:cNvSpPr/>
          <p:nvPr/>
        </p:nvSpPr>
        <p:spPr>
          <a:xfrm>
            <a:off x="4153535" y="1247140"/>
            <a:ext cx="1533525" cy="1457325"/>
          </a:xfrm>
          <a:prstGeom prst="arc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 flipV="1">
            <a:off x="2289810" y="1246505"/>
            <a:ext cx="2664000" cy="127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17"/>
            </p:custDataLst>
          </p:nvPr>
        </p:nvCxnSpPr>
        <p:spPr>
          <a:xfrm flipV="1">
            <a:off x="2269490" y="1710055"/>
            <a:ext cx="201600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18"/>
            </p:custDataLst>
          </p:nvPr>
        </p:nvCxnSpPr>
        <p:spPr>
          <a:xfrm flipV="1">
            <a:off x="2289810" y="1700840"/>
            <a:ext cx="0" cy="2592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>
            <p:custDataLst>
              <p:tags r:id="rId19"/>
            </p:custDataLst>
          </p:nvPr>
        </p:nvCxnSpPr>
        <p:spPr>
          <a:xfrm flipH="1" flipV="1">
            <a:off x="2299335" y="5019915"/>
            <a:ext cx="0" cy="864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>
            <p:custDataLst>
              <p:tags r:id="rId20"/>
            </p:custDataLst>
          </p:nvPr>
        </p:nvCxnSpPr>
        <p:spPr>
          <a:xfrm flipV="1">
            <a:off x="1464310" y="637540"/>
            <a:ext cx="0" cy="5256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>
            <p:custDataLst>
              <p:tags r:id="rId21"/>
            </p:custDataLst>
          </p:nvPr>
        </p:nvCxnSpPr>
        <p:spPr>
          <a:xfrm flipV="1">
            <a:off x="1447800" y="5889625"/>
            <a:ext cx="86400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392430" y="2585720"/>
            <a:ext cx="941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散热器</a:t>
            </a:r>
            <a:endParaRPr lang="zh-CN" altLang="en-US" b="1"/>
          </a:p>
        </p:txBody>
      </p:sp>
      <p:sp>
        <p:nvSpPr>
          <p:cNvPr id="49" name="文本框 48"/>
          <p:cNvSpPr txBox="1"/>
          <p:nvPr/>
        </p:nvSpPr>
        <p:spPr>
          <a:xfrm>
            <a:off x="336550" y="2858770"/>
            <a:ext cx="1313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radiator</a:t>
            </a:r>
            <a:endParaRPr lang="zh-CN" altLang="en-US" b="1"/>
          </a:p>
        </p:txBody>
      </p:sp>
      <p:sp>
        <p:nvSpPr>
          <p:cNvPr id="50" name="文本框 49"/>
          <p:cNvSpPr txBox="1"/>
          <p:nvPr/>
        </p:nvSpPr>
        <p:spPr>
          <a:xfrm>
            <a:off x="9601200" y="2787015"/>
            <a:ext cx="1111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发动机</a:t>
            </a:r>
            <a:endParaRPr lang="zh-CN" altLang="en-US" b="1"/>
          </a:p>
        </p:txBody>
      </p:sp>
      <p:cxnSp>
        <p:nvCxnSpPr>
          <p:cNvPr id="51" name="直接连接符 50"/>
          <p:cNvCxnSpPr/>
          <p:nvPr>
            <p:custDataLst>
              <p:tags r:id="rId22"/>
            </p:custDataLst>
          </p:nvPr>
        </p:nvCxnSpPr>
        <p:spPr>
          <a:xfrm flipH="1" flipV="1">
            <a:off x="2302510" y="644130"/>
            <a:ext cx="0" cy="612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>
            <p:custDataLst>
              <p:tags r:id="rId23"/>
            </p:custDataLst>
          </p:nvPr>
        </p:nvCxnSpPr>
        <p:spPr>
          <a:xfrm flipV="1">
            <a:off x="1457325" y="647700"/>
            <a:ext cx="86400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9648825" y="3046095"/>
            <a:ext cx="875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motor</a:t>
            </a:r>
            <a:endParaRPr lang="zh-CN" altLang="en-US" b="1"/>
          </a:p>
        </p:txBody>
      </p:sp>
      <p:sp>
        <p:nvSpPr>
          <p:cNvPr id="55" name="文本框 54"/>
          <p:cNvSpPr txBox="1"/>
          <p:nvPr/>
        </p:nvSpPr>
        <p:spPr>
          <a:xfrm>
            <a:off x="4695190" y="5194935"/>
            <a:ext cx="681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水泵</a:t>
            </a:r>
            <a:endParaRPr lang="zh-CN" altLang="en-US" b="1"/>
          </a:p>
        </p:txBody>
      </p:sp>
      <p:sp>
        <p:nvSpPr>
          <p:cNvPr id="56" name="文本框 55"/>
          <p:cNvSpPr txBox="1"/>
          <p:nvPr/>
        </p:nvSpPr>
        <p:spPr>
          <a:xfrm>
            <a:off x="4354195" y="5444490"/>
            <a:ext cx="1537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water pump</a:t>
            </a:r>
            <a:endParaRPr lang="zh-CN" altLang="en-US" b="1"/>
          </a:p>
          <a:p>
            <a:endParaRPr lang="zh-CN" altLang="en-US" b="1"/>
          </a:p>
        </p:txBody>
      </p:sp>
      <p:sp>
        <p:nvSpPr>
          <p:cNvPr id="57" name="文本框 56"/>
          <p:cNvSpPr txBox="1"/>
          <p:nvPr/>
        </p:nvSpPr>
        <p:spPr>
          <a:xfrm>
            <a:off x="5906135" y="1313180"/>
            <a:ext cx="1294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节温器</a:t>
            </a:r>
            <a:endParaRPr lang="zh-CN" altLang="en-US" b="1"/>
          </a:p>
        </p:txBody>
      </p:sp>
      <p:sp>
        <p:nvSpPr>
          <p:cNvPr id="58" name="文本框 57"/>
          <p:cNvSpPr txBox="1"/>
          <p:nvPr/>
        </p:nvSpPr>
        <p:spPr>
          <a:xfrm>
            <a:off x="5687060" y="1531620"/>
            <a:ext cx="1447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Thermostat</a:t>
            </a:r>
            <a:endParaRPr lang="zh-CN" altLang="en-US" b="1"/>
          </a:p>
          <a:p>
            <a:endParaRPr lang="zh-CN" altLang="en-US" b="1"/>
          </a:p>
        </p:txBody>
      </p:sp>
      <p:sp>
        <p:nvSpPr>
          <p:cNvPr id="59" name="右箭头 58"/>
          <p:cNvSpPr/>
          <p:nvPr/>
        </p:nvSpPr>
        <p:spPr>
          <a:xfrm>
            <a:off x="5494655" y="4401820"/>
            <a:ext cx="1045210" cy="45212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右箭头 60"/>
          <p:cNvSpPr/>
          <p:nvPr>
            <p:custDataLst>
              <p:tags r:id="rId24"/>
            </p:custDataLst>
          </p:nvPr>
        </p:nvSpPr>
        <p:spPr>
          <a:xfrm>
            <a:off x="6743065" y="4401820"/>
            <a:ext cx="1045210" cy="45212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 rot="0">
            <a:off x="8016875" y="2703830"/>
            <a:ext cx="1173480" cy="2732405"/>
            <a:chOff x="12625" y="4258"/>
            <a:chExt cx="1848" cy="4303"/>
          </a:xfrm>
          <a:solidFill>
            <a:srgbClr val="FF0000"/>
          </a:solidFill>
        </p:grpSpPr>
        <p:grpSp>
          <p:nvGrpSpPr>
            <p:cNvPr id="64" name="组合 63"/>
            <p:cNvGrpSpPr/>
            <p:nvPr/>
          </p:nvGrpSpPr>
          <p:grpSpPr>
            <a:xfrm>
              <a:off x="12633" y="7177"/>
              <a:ext cx="1841" cy="1385"/>
              <a:chOff x="12633" y="7177"/>
              <a:chExt cx="1841" cy="1385"/>
            </a:xfrm>
            <a:grpFill/>
          </p:grpSpPr>
          <p:sp>
            <p:nvSpPr>
              <p:cNvPr id="62" name="右箭头 61"/>
              <p:cNvSpPr/>
              <p:nvPr>
                <p:custDataLst>
                  <p:tags r:id="rId25"/>
                </p:custDataLst>
              </p:nvPr>
            </p:nvSpPr>
            <p:spPr>
              <a:xfrm rot="16200000">
                <a:off x="12086" y="7724"/>
                <a:ext cx="1382" cy="288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3" name="右箭头 62"/>
              <p:cNvSpPr/>
              <p:nvPr>
                <p:custDataLst>
                  <p:tags r:id="rId26"/>
                </p:custDataLst>
              </p:nvPr>
            </p:nvSpPr>
            <p:spPr>
              <a:xfrm rot="16200000">
                <a:off x="13639" y="7727"/>
                <a:ext cx="1382" cy="288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12633" y="5281"/>
              <a:ext cx="1841" cy="1385"/>
              <a:chOff x="12633" y="7177"/>
              <a:chExt cx="1841" cy="1385"/>
            </a:xfrm>
            <a:grpFill/>
          </p:grpSpPr>
          <p:sp>
            <p:nvSpPr>
              <p:cNvPr id="66" name="右箭头 65"/>
              <p:cNvSpPr/>
              <p:nvPr>
                <p:custDataLst>
                  <p:tags r:id="rId27"/>
                </p:custDataLst>
              </p:nvPr>
            </p:nvSpPr>
            <p:spPr>
              <a:xfrm rot="16200000">
                <a:off x="12086" y="7724"/>
                <a:ext cx="1382" cy="288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7" name="右箭头 66"/>
              <p:cNvSpPr/>
              <p:nvPr>
                <p:custDataLst>
                  <p:tags r:id="rId28"/>
                </p:custDataLst>
              </p:nvPr>
            </p:nvSpPr>
            <p:spPr>
              <a:xfrm rot="16200000">
                <a:off x="13639" y="7727"/>
                <a:ext cx="1382" cy="288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 rot="0">
              <a:off x="12625" y="4258"/>
              <a:ext cx="1841" cy="711"/>
              <a:chOff x="12633" y="7177"/>
              <a:chExt cx="1841" cy="1385"/>
            </a:xfrm>
            <a:grpFill/>
          </p:grpSpPr>
          <p:sp>
            <p:nvSpPr>
              <p:cNvPr id="69" name="右箭头 68"/>
              <p:cNvSpPr/>
              <p:nvPr>
                <p:custDataLst>
                  <p:tags r:id="rId29"/>
                </p:custDataLst>
              </p:nvPr>
            </p:nvSpPr>
            <p:spPr>
              <a:xfrm rot="16200000">
                <a:off x="12086" y="7724"/>
                <a:ext cx="1382" cy="288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0" name="右箭头 69"/>
              <p:cNvSpPr/>
              <p:nvPr>
                <p:custDataLst>
                  <p:tags r:id="rId30"/>
                </p:custDataLst>
              </p:nvPr>
            </p:nvSpPr>
            <p:spPr>
              <a:xfrm rot="16200000">
                <a:off x="13639" y="7727"/>
                <a:ext cx="1382" cy="288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 rot="10800000">
            <a:off x="8016875" y="1681480"/>
            <a:ext cx="1169035" cy="451485"/>
            <a:chOff x="12633" y="7177"/>
            <a:chExt cx="1841" cy="1385"/>
          </a:xfrm>
          <a:solidFill>
            <a:srgbClr val="FF0000"/>
          </a:solidFill>
        </p:grpSpPr>
        <p:sp>
          <p:nvSpPr>
            <p:cNvPr id="75" name="右箭头 74"/>
            <p:cNvSpPr/>
            <p:nvPr>
              <p:custDataLst>
                <p:tags r:id="rId31"/>
              </p:custDataLst>
            </p:nvPr>
          </p:nvSpPr>
          <p:spPr>
            <a:xfrm rot="16200000">
              <a:off x="12086" y="7724"/>
              <a:ext cx="1382" cy="288"/>
            </a:xfrm>
            <a:prstGeom prst="rightArrow">
              <a:avLst/>
            </a:prstGeom>
            <a:grpFill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6" name="右箭头 75"/>
            <p:cNvSpPr/>
            <p:nvPr>
              <p:custDataLst>
                <p:tags r:id="rId32"/>
              </p:custDataLst>
            </p:nvPr>
          </p:nvSpPr>
          <p:spPr>
            <a:xfrm rot="16200000">
              <a:off x="13639" y="7727"/>
              <a:ext cx="1382" cy="288"/>
            </a:xfrm>
            <a:prstGeom prst="rightArrow">
              <a:avLst/>
            </a:prstGeom>
            <a:grpFill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79" name="右箭头 78"/>
          <p:cNvSpPr/>
          <p:nvPr>
            <p:custDataLst>
              <p:tags r:id="rId33"/>
            </p:custDataLst>
          </p:nvPr>
        </p:nvSpPr>
        <p:spPr>
          <a:xfrm rot="10800000">
            <a:off x="6870065" y="2004695"/>
            <a:ext cx="1045210" cy="452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右箭头 79"/>
          <p:cNvSpPr/>
          <p:nvPr>
            <p:custDataLst>
              <p:tags r:id="rId34"/>
            </p:custDataLst>
          </p:nvPr>
        </p:nvSpPr>
        <p:spPr>
          <a:xfrm rot="10800000">
            <a:off x="5795010" y="2014220"/>
            <a:ext cx="918210" cy="452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全开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267200" y="1781175"/>
            <a:ext cx="1467485" cy="1459230"/>
          </a:xfrm>
          <a:prstGeom prst="rect">
            <a:avLst/>
          </a:prstGeom>
        </p:spPr>
      </p:pic>
      <p:sp>
        <p:nvSpPr>
          <p:cNvPr id="3" name="右箭头 2"/>
          <p:cNvSpPr/>
          <p:nvPr>
            <p:custDataLst>
              <p:tags r:id="rId36"/>
            </p:custDataLst>
          </p:nvPr>
        </p:nvSpPr>
        <p:spPr>
          <a:xfrm rot="10800000">
            <a:off x="3337560" y="1259205"/>
            <a:ext cx="1045210" cy="452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右箭头 4"/>
          <p:cNvSpPr/>
          <p:nvPr>
            <p:custDataLst>
              <p:tags r:id="rId37"/>
            </p:custDataLst>
          </p:nvPr>
        </p:nvSpPr>
        <p:spPr>
          <a:xfrm rot="10800000">
            <a:off x="2308860" y="1246505"/>
            <a:ext cx="918210" cy="452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85" name="组合 84"/>
          <p:cNvGrpSpPr/>
          <p:nvPr/>
        </p:nvGrpSpPr>
        <p:grpSpPr>
          <a:xfrm>
            <a:off x="1525270" y="1282700"/>
            <a:ext cx="715010" cy="4121150"/>
            <a:chOff x="2402" y="2020"/>
            <a:chExt cx="1126" cy="6490"/>
          </a:xfrm>
        </p:grpSpPr>
        <p:grpSp>
          <p:nvGrpSpPr>
            <p:cNvPr id="44" name="组合 43"/>
            <p:cNvGrpSpPr/>
            <p:nvPr/>
          </p:nvGrpSpPr>
          <p:grpSpPr>
            <a:xfrm>
              <a:off x="2402" y="2020"/>
              <a:ext cx="1127" cy="2077"/>
              <a:chOff x="2447" y="3112"/>
              <a:chExt cx="1127" cy="1247"/>
            </a:xfrm>
          </p:grpSpPr>
          <p:sp>
            <p:nvSpPr>
              <p:cNvPr id="46" name="右箭头 45"/>
              <p:cNvSpPr/>
              <p:nvPr>
                <p:custDataLst>
                  <p:tags r:id="rId38"/>
                </p:custDataLst>
              </p:nvPr>
            </p:nvSpPr>
            <p:spPr>
              <a:xfrm rot="5400000">
                <a:off x="1990" y="3569"/>
                <a:ext cx="1232" cy="318"/>
              </a:xfrm>
              <a:prstGeom prst="rightArrow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" name="右箭头 52"/>
              <p:cNvSpPr/>
              <p:nvPr>
                <p:custDataLst>
                  <p:tags r:id="rId39"/>
                </p:custDataLst>
              </p:nvPr>
            </p:nvSpPr>
            <p:spPr>
              <a:xfrm rot="5400000">
                <a:off x="2799" y="3584"/>
                <a:ext cx="1232" cy="318"/>
              </a:xfrm>
              <a:prstGeom prst="rightArrow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2402" y="4256"/>
              <a:ext cx="1127" cy="2077"/>
              <a:chOff x="2447" y="3112"/>
              <a:chExt cx="1127" cy="1247"/>
            </a:xfrm>
          </p:grpSpPr>
          <p:sp>
            <p:nvSpPr>
              <p:cNvPr id="71" name="右箭头 70"/>
              <p:cNvSpPr/>
              <p:nvPr>
                <p:custDataLst>
                  <p:tags r:id="rId40"/>
                </p:custDataLst>
              </p:nvPr>
            </p:nvSpPr>
            <p:spPr>
              <a:xfrm rot="5400000">
                <a:off x="1990" y="3569"/>
                <a:ext cx="1232" cy="318"/>
              </a:xfrm>
              <a:prstGeom prst="rightArrow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2" name="右箭头 71"/>
              <p:cNvSpPr/>
              <p:nvPr>
                <p:custDataLst>
                  <p:tags r:id="rId41"/>
                </p:custDataLst>
              </p:nvPr>
            </p:nvSpPr>
            <p:spPr>
              <a:xfrm rot="5400000">
                <a:off x="2799" y="3584"/>
                <a:ext cx="1232" cy="318"/>
              </a:xfrm>
              <a:prstGeom prst="rightArrow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2402" y="6434"/>
              <a:ext cx="1127" cy="2077"/>
              <a:chOff x="2447" y="3112"/>
              <a:chExt cx="1127" cy="1247"/>
            </a:xfrm>
          </p:grpSpPr>
          <p:sp>
            <p:nvSpPr>
              <p:cNvPr id="78" name="右箭头 77"/>
              <p:cNvSpPr/>
              <p:nvPr>
                <p:custDataLst>
                  <p:tags r:id="rId42"/>
                </p:custDataLst>
              </p:nvPr>
            </p:nvSpPr>
            <p:spPr>
              <a:xfrm rot="5400000">
                <a:off x="1990" y="3569"/>
                <a:ext cx="1232" cy="318"/>
              </a:xfrm>
              <a:prstGeom prst="rightArrow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2" name="右箭头 81"/>
              <p:cNvSpPr/>
              <p:nvPr>
                <p:custDataLst>
                  <p:tags r:id="rId43"/>
                </p:custDataLst>
              </p:nvPr>
            </p:nvSpPr>
            <p:spPr>
              <a:xfrm rot="5400000">
                <a:off x="2799" y="3584"/>
                <a:ext cx="1232" cy="318"/>
              </a:xfrm>
              <a:prstGeom prst="rightArrow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83" name="右箭头 82"/>
          <p:cNvSpPr/>
          <p:nvPr>
            <p:custDataLst>
              <p:tags r:id="rId44"/>
            </p:custDataLst>
          </p:nvPr>
        </p:nvSpPr>
        <p:spPr>
          <a:xfrm>
            <a:off x="1600200" y="5594985"/>
            <a:ext cx="597535" cy="25082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4" name="右箭头 83"/>
          <p:cNvSpPr/>
          <p:nvPr>
            <p:custDataLst>
              <p:tags r:id="rId45"/>
            </p:custDataLst>
          </p:nvPr>
        </p:nvSpPr>
        <p:spPr>
          <a:xfrm rot="10800000">
            <a:off x="1532890" y="731520"/>
            <a:ext cx="664845" cy="31496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6" name="右箭头 85"/>
          <p:cNvSpPr/>
          <p:nvPr>
            <p:custDataLst>
              <p:tags r:id="rId46"/>
            </p:custDataLst>
          </p:nvPr>
        </p:nvSpPr>
        <p:spPr>
          <a:xfrm>
            <a:off x="2321560" y="4424680"/>
            <a:ext cx="1045210" cy="45212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7" name="右箭头 86"/>
          <p:cNvSpPr/>
          <p:nvPr>
            <p:custDataLst>
              <p:tags r:id="rId47"/>
            </p:custDataLst>
          </p:nvPr>
        </p:nvSpPr>
        <p:spPr>
          <a:xfrm>
            <a:off x="3493770" y="4424680"/>
            <a:ext cx="1045210" cy="45212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61" grpId="0" bldLvl="0" animBg="1"/>
      <p:bldP spid="79" grpId="0" bldLvl="0" animBg="1"/>
      <p:bldP spid="80" grpId="0" bldLvl="0" animBg="1"/>
      <p:bldP spid="3" grpId="0" bldLvl="0" animBg="1"/>
      <p:bldP spid="5" grpId="0" bldLvl="0" animBg="1"/>
      <p:bldP spid="83" grpId="0" bldLvl="0" animBg="1"/>
      <p:bldP spid="84" grpId="0" bldLvl="0" animBg="1"/>
      <p:bldP spid="86" grpId="0" bldLvl="0" animBg="1"/>
      <p:bldP spid="8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2235" y="467360"/>
            <a:ext cx="11987530" cy="6038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10000"/>
              </a:lnSpc>
              <a:buNone/>
            </a:pPr>
            <a:r>
              <a:rPr lang="zh-CN" altLang="en-US" sz="4000">
                <a:sym typeface="+mn-ea"/>
              </a:rPr>
              <a:t>故障现象：</a:t>
            </a:r>
            <a:endParaRPr lang="zh-CN" altLang="en-US" sz="4000"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200">
                <a:sym typeface="+mn-ea"/>
              </a:rPr>
              <a:t>发动机暖机时间长，或者高温一般都是节温器的原因。</a:t>
            </a:r>
            <a:endParaRPr lang="zh-CN" altLang="en-US" sz="3200"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200">
                <a:sym typeface="+mn-ea"/>
              </a:rPr>
              <a:t>暖机时间长一般就是节温器卡滞在打开位置上，而发动机经常高温一般为节温器无法打开，不管是常开还是无法打开检查方法都是摸上下水管，发动机高温时水管温度差不多，而在低温的情况下水管温度相差比较大。出现这两种情况就需要对节温器拆解更换。</a:t>
            </a:r>
            <a:endParaRPr lang="zh-CN" altLang="en-US" sz="3200"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zh-CN" altLang="en-US" sz="3200"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zh-CN" altLang="en-US" sz="3200">
              <a:highlight>
                <a:srgbClr val="00FF00"/>
              </a:highlight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2235" y="467360"/>
            <a:ext cx="11987530" cy="6038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lnSpc>
                <a:spcPct val="110000"/>
              </a:lnSpc>
              <a:buNone/>
            </a:pPr>
            <a:r>
              <a:rPr lang="zh-CN" altLang="en-US" sz="3600">
                <a:sym typeface="+mn-ea"/>
              </a:rPr>
              <a:t>检查</a:t>
            </a:r>
            <a:r>
              <a:rPr lang="zh-CN" altLang="en-US" sz="3600">
                <a:sym typeface="+mn-ea"/>
              </a:rPr>
              <a:t>方法：</a:t>
            </a:r>
            <a:endParaRPr lang="zh-CN" altLang="en-US" sz="3600"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600">
                <a:sym typeface="+mn-ea"/>
              </a:rPr>
              <a:t>发动机在正常工作温度时，用手感觉水箱上水管烫不烫，与下水管对比是凉还是温的，如果两水管之间的温度差过大，就说明节温器卡滞损坏，就需要对节温器拆解更换。</a:t>
            </a:r>
            <a:endParaRPr lang="zh-CN" altLang="en-US" sz="3600"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zh-CN" altLang="en-US" sz="3600"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zh-CN" altLang="en-US" sz="36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2235" y="467360"/>
            <a:ext cx="11987530" cy="6038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10000"/>
              </a:lnSpc>
            </a:pPr>
            <a:r>
              <a:rPr lang="zh-CN" altLang="en-US" sz="4000">
                <a:sym typeface="+mn-ea"/>
              </a:rPr>
              <a:t>拆装步骤：</a:t>
            </a:r>
            <a:endParaRPr lang="en-US" altLang="zh-CN" sz="4000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3200">
                <a:sym typeface="+mn-ea"/>
              </a:rPr>
              <a:t>1.</a:t>
            </a:r>
            <a:r>
              <a:rPr lang="zh-CN" altLang="en-US" sz="3200">
                <a:sym typeface="+mn-ea"/>
              </a:rPr>
              <a:t>关闭发动机，打开前机盖等发动机温度降低，防止烫伤。</a:t>
            </a:r>
            <a:endParaRPr lang="zh-CN" altLang="en-US" sz="3200"/>
          </a:p>
          <a:p>
            <a:pPr>
              <a:lnSpc>
                <a:spcPct val="110000"/>
              </a:lnSpc>
            </a:pPr>
            <a:r>
              <a:rPr lang="en-US" altLang="zh-CN" sz="3200">
                <a:sym typeface="+mn-ea"/>
              </a:rPr>
              <a:t>2.</a:t>
            </a:r>
            <a:r>
              <a:rPr lang="zh-CN" altLang="en-US" sz="3200">
                <a:sym typeface="+mn-ea"/>
              </a:rPr>
              <a:t>断开电瓶负极线，这样做的目的是防止在工作中电子扇突然运转，而对自身造成伤害。</a:t>
            </a:r>
            <a:endParaRPr lang="zh-CN" altLang="en-US" sz="3200"/>
          </a:p>
          <a:p>
            <a:pPr>
              <a:lnSpc>
                <a:spcPct val="110000"/>
              </a:lnSpc>
            </a:pPr>
            <a:r>
              <a:rPr lang="en-US" altLang="zh-CN" sz="3200">
                <a:sym typeface="+mn-ea"/>
              </a:rPr>
              <a:t>3.</a:t>
            </a:r>
            <a:r>
              <a:rPr lang="zh-CN" altLang="en-US" sz="3200">
                <a:sym typeface="+mn-ea"/>
              </a:rPr>
              <a:t>将冷却液放出来，</a:t>
            </a:r>
            <a:r>
              <a:rPr lang="zh-CN" altLang="en-US" sz="3200">
                <a:sym typeface="+mn-ea"/>
              </a:rPr>
              <a:t>接冷却液</a:t>
            </a:r>
            <a:endParaRPr lang="zh-CN" altLang="en-US" sz="3200"/>
          </a:p>
          <a:p>
            <a:pPr>
              <a:lnSpc>
                <a:spcPct val="110000"/>
              </a:lnSpc>
            </a:pPr>
            <a:r>
              <a:rPr lang="en-US" altLang="zh-CN" sz="3200">
                <a:sym typeface="+mn-ea"/>
              </a:rPr>
              <a:t>4.</a:t>
            </a:r>
            <a:r>
              <a:rPr lang="zh-CN" altLang="en-US" sz="3200">
                <a:sym typeface="+mn-ea"/>
              </a:rPr>
              <a:t>拆掉水管，取下壳体此时可以看到节温器本身。</a:t>
            </a:r>
            <a:endParaRPr lang="zh-CN" altLang="en-US" sz="3200"/>
          </a:p>
          <a:p>
            <a:pPr>
              <a:lnSpc>
                <a:spcPct val="110000"/>
              </a:lnSpc>
            </a:pPr>
            <a:r>
              <a:rPr lang="en-US" altLang="zh-CN" sz="3200">
                <a:sym typeface="+mn-ea"/>
              </a:rPr>
              <a:t>5.</a:t>
            </a:r>
            <a:r>
              <a:rPr lang="zh-CN" altLang="en-US" sz="3200">
                <a:sym typeface="+mn-ea"/>
              </a:rPr>
              <a:t>查看外表有没有裂纹如果有裂纹就需要更换</a:t>
            </a:r>
            <a:endParaRPr lang="zh-CN" altLang="en-US" sz="3200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3200">
                <a:sym typeface="+mn-ea"/>
              </a:rPr>
              <a:t>6.</a:t>
            </a:r>
            <a:r>
              <a:rPr lang="zh-CN" altLang="en-US" sz="3200">
                <a:sym typeface="+mn-ea"/>
              </a:rPr>
              <a:t>查看密封圈有没有变形，断裂，然后更换新的密封圈</a:t>
            </a:r>
            <a:endParaRPr lang="zh-CN" altLang="en-US" sz="3200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3200">
                <a:sym typeface="+mn-ea"/>
              </a:rPr>
              <a:t>7.</a:t>
            </a:r>
            <a:r>
              <a:rPr lang="zh-CN" altLang="en-US" sz="3200">
                <a:sym typeface="+mn-ea"/>
              </a:rPr>
              <a:t>检查节温器是否处于打开状态</a:t>
            </a:r>
            <a:endParaRPr lang="zh-CN" altLang="en-US" sz="3200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200">
                <a:sym typeface="+mn-ea"/>
              </a:rPr>
              <a:t>将节温器放入水中，逐渐将水加热检查节温器是否开启。</a:t>
            </a:r>
            <a:endParaRPr lang="zh-CN" altLang="en-US" sz="3200"/>
          </a:p>
          <a:p>
            <a:pPr>
              <a:lnSpc>
                <a:spcPct val="110000"/>
              </a:lnSpc>
            </a:pP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2235" y="467360"/>
            <a:ext cx="11987530" cy="6038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ym typeface="+mn-ea"/>
              </a:rPr>
              <a:t>拆解结束以后需要对节温器进行安装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将节温器与发动机的接触面清理干净</a:t>
            </a:r>
            <a:endParaRPr lang="zh-CN" altLang="en-US" sz="3200"/>
          </a:p>
          <a:p>
            <a:r>
              <a:rPr lang="en-US" altLang="zh-CN" sz="3200">
                <a:sym typeface="+mn-ea"/>
              </a:rPr>
              <a:t>1.</a:t>
            </a:r>
            <a:r>
              <a:rPr lang="zh-CN" altLang="en-US" sz="3200">
                <a:sym typeface="+mn-ea"/>
              </a:rPr>
              <a:t>安装节温器</a:t>
            </a:r>
            <a:endParaRPr lang="zh-CN" altLang="en-US" sz="3200"/>
          </a:p>
          <a:p>
            <a:r>
              <a:rPr lang="en-US" altLang="zh-CN" sz="3200">
                <a:sym typeface="+mn-ea"/>
              </a:rPr>
              <a:t>2.</a:t>
            </a:r>
            <a:r>
              <a:rPr lang="zh-CN" altLang="en-US" sz="3200">
                <a:sym typeface="+mn-ea"/>
              </a:rPr>
              <a:t>拧紧螺栓</a:t>
            </a:r>
            <a:r>
              <a:rPr lang="en-US" altLang="zh-CN" sz="3200">
                <a:sym typeface="+mn-ea"/>
              </a:rPr>
              <a:t>10N.m</a:t>
            </a:r>
            <a:endParaRPr lang="en-US" altLang="zh-CN" sz="3200"/>
          </a:p>
          <a:p>
            <a:r>
              <a:rPr lang="en-US" altLang="zh-CN" sz="3200">
                <a:sym typeface="+mn-ea"/>
              </a:rPr>
              <a:t>3.</a:t>
            </a:r>
            <a:r>
              <a:rPr lang="zh-CN" altLang="en-US" sz="3200">
                <a:sym typeface="+mn-ea"/>
              </a:rPr>
              <a:t>接上水管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添加防冻液到膨胀水壶上刻线与下刻线之间三分之二位置</a:t>
            </a:r>
            <a:endParaRPr lang="zh-CN" altLang="en-US" sz="32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2235" y="467360"/>
            <a:ext cx="11987530" cy="6038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10000"/>
              </a:lnSpc>
            </a:pPr>
            <a:r>
              <a:rPr lang="zh-CN" altLang="en-US" sz="4000">
                <a:sym typeface="+mn-ea"/>
              </a:rPr>
              <a:t>作用：</a:t>
            </a:r>
            <a:endParaRPr lang="zh-CN" altLang="en-US" sz="4000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200">
                <a:sym typeface="+mn-ea"/>
              </a:rPr>
              <a:t>节温器是根据冷却水温度的高低自动调节进入散热器的水量，改变水的循环范围，保证发动机有最佳的散热能力，使发动机在合适的温度范围内工作。</a:t>
            </a:r>
            <a:endParaRPr lang="zh-CN" altLang="en-US" sz="32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2235" y="467360"/>
            <a:ext cx="11987530" cy="6038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10000"/>
              </a:lnSpc>
            </a:pPr>
            <a:r>
              <a:rPr lang="zh-CN" altLang="en-US" sz="4000">
                <a:sym typeface="+mn-ea"/>
              </a:rPr>
              <a:t>安装位置：</a:t>
            </a:r>
            <a:endParaRPr lang="zh-CN" altLang="en-US" sz="4000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200">
                <a:sym typeface="+mn-ea"/>
              </a:rPr>
              <a:t>汽车节温器一般都安装在节温器都是安装在发动机上部的出水口处，或者是水泵附近</a:t>
            </a:r>
            <a:endParaRPr lang="zh-CN" altLang="en-US" sz="3200"/>
          </a:p>
          <a:p>
            <a:pPr>
              <a:lnSpc>
                <a:spcPct val="110000"/>
              </a:lnSpc>
            </a:pPr>
            <a:endParaRPr lang="zh-CN" altLang="en-US" sz="3200"/>
          </a:p>
          <a:p>
            <a:pPr>
              <a:lnSpc>
                <a:spcPct val="110000"/>
              </a:lnSpc>
            </a:pPr>
            <a:endParaRPr lang="zh-CN" altLang="en-US" sz="3200"/>
          </a:p>
        </p:txBody>
      </p:sp>
      <p:pic>
        <p:nvPicPr>
          <p:cNvPr id="3" name="图片 2" descr="位置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130" y="2501900"/>
            <a:ext cx="49530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2235" y="467360"/>
            <a:ext cx="11987530" cy="6038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>
                <a:sym typeface="+mn-ea"/>
              </a:rPr>
              <a:t>组成：</a:t>
            </a:r>
            <a:endParaRPr lang="zh-CN" altLang="en-US" sz="4000">
              <a:sym typeface="+mn-ea"/>
            </a:endParaRPr>
          </a:p>
          <a:p>
            <a:r>
              <a:rPr lang="zh-CN" altLang="en-US" sz="3200">
                <a:sym typeface="+mn-ea"/>
              </a:rPr>
              <a:t>节温器一般由弹簧、感温体、主阀门、旁通阀、支座等组成。</a:t>
            </a:r>
            <a:endParaRPr lang="zh-CN" altLang="en-US" sz="3200">
              <a:sym typeface="+mn-ea"/>
            </a:endParaRPr>
          </a:p>
        </p:txBody>
      </p:sp>
      <p:pic>
        <p:nvPicPr>
          <p:cNvPr id="3" name="图片 2" descr="节温器组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5650" y="2049145"/>
            <a:ext cx="56007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2235" y="467360"/>
            <a:ext cx="11987530" cy="6038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10000"/>
              </a:lnSpc>
            </a:pPr>
            <a:r>
              <a:rPr lang="zh-CN" altLang="en-US" sz="4000">
                <a:sym typeface="+mn-ea"/>
              </a:rPr>
              <a:t>工作原理：</a:t>
            </a:r>
            <a:endParaRPr lang="zh-CN" altLang="en-US" sz="4000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200">
                <a:sym typeface="+mn-ea"/>
              </a:rPr>
              <a:t>常温下石蜡呈固态，水温低于7</a:t>
            </a:r>
            <a:r>
              <a:rPr lang="en-US" altLang="zh-CN" sz="3200">
                <a:sym typeface="+mn-ea"/>
              </a:rPr>
              <a:t>0</a:t>
            </a:r>
            <a:r>
              <a:rPr lang="zh-CN" altLang="en-US" sz="3200">
                <a:sym typeface="+mn-ea"/>
              </a:rPr>
              <a:t>℃时，主阀门完全关闭，旁通阀完全开启，由气缸盖出来的水经旁通管直接进入水泵，故称为小循环。由于水只是在水泵和发动机内流动，冷却强度弱。</a:t>
            </a:r>
            <a:endParaRPr lang="zh-CN" altLang="en-US" sz="3200"/>
          </a:p>
          <a:p>
            <a:pPr>
              <a:lnSpc>
                <a:spcPct val="110000"/>
              </a:lnSpc>
            </a:pP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609465" y="361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温度小于</a:t>
            </a:r>
            <a:r>
              <a:rPr lang="en-US" altLang="zh-CN"/>
              <a:t>70</a:t>
            </a:r>
            <a:r>
              <a:rPr lang="zh-CN" altLang="en-US"/>
              <a:t>°</a:t>
            </a:r>
            <a:r>
              <a:rPr lang="en-US" altLang="zh-CN"/>
              <a:t>C</a:t>
            </a:r>
            <a:endParaRPr lang="en-US" altLang="zh-CN"/>
          </a:p>
        </p:txBody>
      </p:sp>
      <p:pic>
        <p:nvPicPr>
          <p:cNvPr id="7" name="图片 6" descr="2604d8febd7f1a1cf2d2a4ee6ec47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9465" y="4231005"/>
            <a:ext cx="734695" cy="74739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V="1">
            <a:off x="5306060" y="4297045"/>
            <a:ext cx="262800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2"/>
            </p:custDataLst>
          </p:nvPr>
        </p:nvCxnSpPr>
        <p:spPr>
          <a:xfrm>
            <a:off x="2280285" y="5024755"/>
            <a:ext cx="574167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 flipV="1">
            <a:off x="7926070" y="2506345"/>
            <a:ext cx="0" cy="1800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 flipV="1">
            <a:off x="8021955" y="5035425"/>
            <a:ext cx="0" cy="45847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 flipV="1">
            <a:off x="8021955" y="5484495"/>
            <a:ext cx="118800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6"/>
            </p:custDataLst>
          </p:nvPr>
        </p:nvCxnSpPr>
        <p:spPr>
          <a:xfrm flipV="1">
            <a:off x="7926070" y="1625600"/>
            <a:ext cx="126000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7"/>
            </p:custDataLst>
          </p:nvPr>
        </p:nvCxnSpPr>
        <p:spPr>
          <a:xfrm flipV="1">
            <a:off x="9193530" y="1616075"/>
            <a:ext cx="0" cy="3870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204835" y="4583430"/>
            <a:ext cx="805180" cy="8051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8"/>
            </p:custDataLst>
          </p:nvPr>
        </p:nvSpPr>
        <p:spPr>
          <a:xfrm>
            <a:off x="8208010" y="3619500"/>
            <a:ext cx="805180" cy="8051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9"/>
            </p:custDataLst>
          </p:nvPr>
        </p:nvSpPr>
        <p:spPr>
          <a:xfrm>
            <a:off x="8208010" y="2702560"/>
            <a:ext cx="805180" cy="8051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10"/>
            </p:custDataLst>
          </p:nvPr>
        </p:nvSpPr>
        <p:spPr>
          <a:xfrm>
            <a:off x="8208010" y="1780540"/>
            <a:ext cx="805180" cy="8051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>
            <p:custDataLst>
              <p:tags r:id="rId11"/>
            </p:custDataLst>
          </p:nvPr>
        </p:nvCxnSpPr>
        <p:spPr>
          <a:xfrm flipV="1">
            <a:off x="7941310" y="1625600"/>
            <a:ext cx="0" cy="360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2"/>
            </p:custDataLst>
          </p:nvPr>
        </p:nvCxnSpPr>
        <p:spPr>
          <a:xfrm flipV="1">
            <a:off x="5668010" y="2515870"/>
            <a:ext cx="226822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3"/>
            </p:custDataLst>
          </p:nvPr>
        </p:nvCxnSpPr>
        <p:spPr>
          <a:xfrm flipV="1">
            <a:off x="5687060" y="1976120"/>
            <a:ext cx="226822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14"/>
            </p:custDataLst>
          </p:nvPr>
        </p:nvCxnSpPr>
        <p:spPr>
          <a:xfrm flipV="1">
            <a:off x="4695190" y="3164840"/>
            <a:ext cx="0" cy="115189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5"/>
            </p:custDataLst>
          </p:nvPr>
        </p:nvCxnSpPr>
        <p:spPr>
          <a:xfrm flipV="1">
            <a:off x="5325110" y="3164840"/>
            <a:ext cx="0" cy="1152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弧形 26"/>
          <p:cNvSpPr/>
          <p:nvPr/>
        </p:nvSpPr>
        <p:spPr>
          <a:xfrm rot="4680000">
            <a:off x="4184015" y="1830705"/>
            <a:ext cx="1287780" cy="1702435"/>
          </a:xfrm>
          <a:prstGeom prst="arc">
            <a:avLst>
              <a:gd name="adj1" fmla="val 16200000"/>
              <a:gd name="adj2" fmla="val 19674618"/>
            </a:avLst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弧形 27"/>
          <p:cNvSpPr/>
          <p:nvPr/>
        </p:nvSpPr>
        <p:spPr>
          <a:xfrm rot="11760000">
            <a:off x="4264025" y="619760"/>
            <a:ext cx="1596390" cy="2611120"/>
          </a:xfrm>
          <a:prstGeom prst="arc">
            <a:avLst>
              <a:gd name="adj1" fmla="val 16206168"/>
              <a:gd name="adj2" fmla="val 0"/>
            </a:avLst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>
            <p:custDataLst>
              <p:tags r:id="rId16"/>
            </p:custDataLst>
          </p:nvPr>
        </p:nvCxnSpPr>
        <p:spPr>
          <a:xfrm>
            <a:off x="2274570" y="4297045"/>
            <a:ext cx="241200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弧形 25"/>
          <p:cNvSpPr/>
          <p:nvPr/>
        </p:nvSpPr>
        <p:spPr>
          <a:xfrm>
            <a:off x="4153535" y="1247140"/>
            <a:ext cx="1533525" cy="1457325"/>
          </a:xfrm>
          <a:prstGeom prst="arc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4" name="图片 33" descr="关闭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47515" y="1494790"/>
            <a:ext cx="1449070" cy="1548765"/>
          </a:xfrm>
          <a:prstGeom prst="rect">
            <a:avLst/>
          </a:prstGeom>
        </p:spPr>
      </p:pic>
      <p:cxnSp>
        <p:nvCxnSpPr>
          <p:cNvPr id="38" name="直接连接符 37"/>
          <p:cNvCxnSpPr/>
          <p:nvPr/>
        </p:nvCxnSpPr>
        <p:spPr>
          <a:xfrm flipV="1">
            <a:off x="2289810" y="1246505"/>
            <a:ext cx="2664000" cy="127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18"/>
            </p:custDataLst>
          </p:nvPr>
        </p:nvCxnSpPr>
        <p:spPr>
          <a:xfrm flipV="1">
            <a:off x="2269490" y="1710055"/>
            <a:ext cx="201600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19"/>
            </p:custDataLst>
          </p:nvPr>
        </p:nvCxnSpPr>
        <p:spPr>
          <a:xfrm flipV="1">
            <a:off x="2289810" y="1700840"/>
            <a:ext cx="0" cy="2592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>
            <p:custDataLst>
              <p:tags r:id="rId20"/>
            </p:custDataLst>
          </p:nvPr>
        </p:nvCxnSpPr>
        <p:spPr>
          <a:xfrm flipH="1" flipV="1">
            <a:off x="2299335" y="5019915"/>
            <a:ext cx="0" cy="864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>
            <p:custDataLst>
              <p:tags r:id="rId21"/>
            </p:custDataLst>
          </p:nvPr>
        </p:nvCxnSpPr>
        <p:spPr>
          <a:xfrm flipV="1">
            <a:off x="1464310" y="637540"/>
            <a:ext cx="0" cy="5256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>
            <p:custDataLst>
              <p:tags r:id="rId22"/>
            </p:custDataLst>
          </p:nvPr>
        </p:nvCxnSpPr>
        <p:spPr>
          <a:xfrm flipV="1">
            <a:off x="1447800" y="5889625"/>
            <a:ext cx="86400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392430" y="2585720"/>
            <a:ext cx="941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散热器</a:t>
            </a:r>
            <a:endParaRPr lang="zh-CN" altLang="en-US" b="1"/>
          </a:p>
        </p:txBody>
      </p:sp>
      <p:sp>
        <p:nvSpPr>
          <p:cNvPr id="49" name="文本框 48"/>
          <p:cNvSpPr txBox="1"/>
          <p:nvPr/>
        </p:nvSpPr>
        <p:spPr>
          <a:xfrm>
            <a:off x="336550" y="2858770"/>
            <a:ext cx="1313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radiator</a:t>
            </a:r>
            <a:endParaRPr lang="zh-CN" altLang="en-US" b="1"/>
          </a:p>
        </p:txBody>
      </p:sp>
      <p:sp>
        <p:nvSpPr>
          <p:cNvPr id="50" name="文本框 49"/>
          <p:cNvSpPr txBox="1"/>
          <p:nvPr/>
        </p:nvSpPr>
        <p:spPr>
          <a:xfrm>
            <a:off x="9601200" y="2787015"/>
            <a:ext cx="1111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发动机</a:t>
            </a:r>
            <a:endParaRPr lang="zh-CN" altLang="en-US" b="1"/>
          </a:p>
        </p:txBody>
      </p:sp>
      <p:cxnSp>
        <p:nvCxnSpPr>
          <p:cNvPr id="51" name="直接连接符 50"/>
          <p:cNvCxnSpPr/>
          <p:nvPr>
            <p:custDataLst>
              <p:tags r:id="rId23"/>
            </p:custDataLst>
          </p:nvPr>
        </p:nvCxnSpPr>
        <p:spPr>
          <a:xfrm flipH="1" flipV="1">
            <a:off x="2302510" y="644130"/>
            <a:ext cx="0" cy="612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>
            <p:custDataLst>
              <p:tags r:id="rId24"/>
            </p:custDataLst>
          </p:nvPr>
        </p:nvCxnSpPr>
        <p:spPr>
          <a:xfrm flipV="1">
            <a:off x="1457325" y="647700"/>
            <a:ext cx="86400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9648825" y="3046095"/>
            <a:ext cx="875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motor</a:t>
            </a:r>
            <a:endParaRPr lang="zh-CN" altLang="en-US" b="1"/>
          </a:p>
        </p:txBody>
      </p:sp>
      <p:sp>
        <p:nvSpPr>
          <p:cNvPr id="55" name="文本框 54"/>
          <p:cNvSpPr txBox="1"/>
          <p:nvPr/>
        </p:nvSpPr>
        <p:spPr>
          <a:xfrm>
            <a:off x="4695190" y="5194935"/>
            <a:ext cx="681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水泵</a:t>
            </a:r>
            <a:endParaRPr lang="zh-CN" altLang="en-US" b="1"/>
          </a:p>
        </p:txBody>
      </p:sp>
      <p:sp>
        <p:nvSpPr>
          <p:cNvPr id="56" name="文本框 55"/>
          <p:cNvSpPr txBox="1"/>
          <p:nvPr/>
        </p:nvSpPr>
        <p:spPr>
          <a:xfrm>
            <a:off x="4354195" y="5444490"/>
            <a:ext cx="1537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water pump</a:t>
            </a:r>
            <a:endParaRPr lang="zh-CN" altLang="en-US" b="1"/>
          </a:p>
          <a:p>
            <a:endParaRPr lang="zh-CN" altLang="en-US" b="1"/>
          </a:p>
        </p:txBody>
      </p:sp>
      <p:sp>
        <p:nvSpPr>
          <p:cNvPr id="57" name="文本框 56"/>
          <p:cNvSpPr txBox="1"/>
          <p:nvPr/>
        </p:nvSpPr>
        <p:spPr>
          <a:xfrm>
            <a:off x="5906135" y="1313180"/>
            <a:ext cx="1294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节温器</a:t>
            </a:r>
            <a:endParaRPr lang="zh-CN" altLang="en-US" b="1"/>
          </a:p>
        </p:txBody>
      </p:sp>
      <p:sp>
        <p:nvSpPr>
          <p:cNvPr id="58" name="文本框 57"/>
          <p:cNvSpPr txBox="1"/>
          <p:nvPr/>
        </p:nvSpPr>
        <p:spPr>
          <a:xfrm>
            <a:off x="5687060" y="1531620"/>
            <a:ext cx="1447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Thermostat</a:t>
            </a:r>
            <a:endParaRPr lang="zh-CN" altLang="en-US" b="1"/>
          </a:p>
          <a:p>
            <a:endParaRPr lang="zh-CN" altLang="en-US" b="1"/>
          </a:p>
        </p:txBody>
      </p:sp>
      <p:sp>
        <p:nvSpPr>
          <p:cNvPr id="59" name="右箭头 58"/>
          <p:cNvSpPr/>
          <p:nvPr/>
        </p:nvSpPr>
        <p:spPr>
          <a:xfrm>
            <a:off x="5494655" y="4401820"/>
            <a:ext cx="1045210" cy="45212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右箭头 60"/>
          <p:cNvSpPr/>
          <p:nvPr>
            <p:custDataLst>
              <p:tags r:id="rId25"/>
            </p:custDataLst>
          </p:nvPr>
        </p:nvSpPr>
        <p:spPr>
          <a:xfrm>
            <a:off x="6743065" y="4401820"/>
            <a:ext cx="1045210" cy="45212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 rot="0">
            <a:off x="8016875" y="2703830"/>
            <a:ext cx="1173480" cy="2732405"/>
            <a:chOff x="12625" y="4258"/>
            <a:chExt cx="1848" cy="4303"/>
          </a:xfrm>
        </p:grpSpPr>
        <p:grpSp>
          <p:nvGrpSpPr>
            <p:cNvPr id="64" name="组合 63"/>
            <p:cNvGrpSpPr/>
            <p:nvPr/>
          </p:nvGrpSpPr>
          <p:grpSpPr>
            <a:xfrm>
              <a:off x="12633" y="7177"/>
              <a:ext cx="1841" cy="1385"/>
              <a:chOff x="12633" y="7177"/>
              <a:chExt cx="1841" cy="1385"/>
            </a:xfrm>
          </p:grpSpPr>
          <p:sp>
            <p:nvSpPr>
              <p:cNvPr id="62" name="右箭头 61"/>
              <p:cNvSpPr/>
              <p:nvPr>
                <p:custDataLst>
                  <p:tags r:id="rId26"/>
                </p:custDataLst>
              </p:nvPr>
            </p:nvSpPr>
            <p:spPr>
              <a:xfrm rot="16200000">
                <a:off x="12086" y="7724"/>
                <a:ext cx="1382" cy="288"/>
              </a:xfrm>
              <a:prstGeom prst="rightArrow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3" name="右箭头 62"/>
              <p:cNvSpPr/>
              <p:nvPr>
                <p:custDataLst>
                  <p:tags r:id="rId27"/>
                </p:custDataLst>
              </p:nvPr>
            </p:nvSpPr>
            <p:spPr>
              <a:xfrm rot="16200000">
                <a:off x="13639" y="7727"/>
                <a:ext cx="1382" cy="288"/>
              </a:xfrm>
              <a:prstGeom prst="rightArrow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12633" y="5281"/>
              <a:ext cx="1841" cy="1385"/>
              <a:chOff x="12633" y="7177"/>
              <a:chExt cx="1841" cy="1385"/>
            </a:xfrm>
          </p:grpSpPr>
          <p:sp>
            <p:nvSpPr>
              <p:cNvPr id="66" name="右箭头 65"/>
              <p:cNvSpPr/>
              <p:nvPr>
                <p:custDataLst>
                  <p:tags r:id="rId28"/>
                </p:custDataLst>
              </p:nvPr>
            </p:nvSpPr>
            <p:spPr>
              <a:xfrm rot="16200000">
                <a:off x="12086" y="7724"/>
                <a:ext cx="1382" cy="288"/>
              </a:xfrm>
              <a:prstGeom prst="rightArrow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7" name="右箭头 66"/>
              <p:cNvSpPr/>
              <p:nvPr>
                <p:custDataLst>
                  <p:tags r:id="rId29"/>
                </p:custDataLst>
              </p:nvPr>
            </p:nvSpPr>
            <p:spPr>
              <a:xfrm rot="16200000">
                <a:off x="13639" y="7727"/>
                <a:ext cx="1382" cy="288"/>
              </a:xfrm>
              <a:prstGeom prst="rightArrow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 rot="0">
              <a:off x="12625" y="4258"/>
              <a:ext cx="1841" cy="711"/>
              <a:chOff x="12633" y="7177"/>
              <a:chExt cx="1841" cy="1385"/>
            </a:xfrm>
          </p:grpSpPr>
          <p:sp>
            <p:nvSpPr>
              <p:cNvPr id="69" name="右箭头 68"/>
              <p:cNvSpPr/>
              <p:nvPr>
                <p:custDataLst>
                  <p:tags r:id="rId30"/>
                </p:custDataLst>
              </p:nvPr>
            </p:nvSpPr>
            <p:spPr>
              <a:xfrm rot="16200000">
                <a:off x="12086" y="7724"/>
                <a:ext cx="1382" cy="288"/>
              </a:xfrm>
              <a:prstGeom prst="rightArrow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0" name="右箭头 69"/>
              <p:cNvSpPr/>
              <p:nvPr>
                <p:custDataLst>
                  <p:tags r:id="rId31"/>
                </p:custDataLst>
              </p:nvPr>
            </p:nvSpPr>
            <p:spPr>
              <a:xfrm rot="16200000">
                <a:off x="13639" y="7727"/>
                <a:ext cx="1382" cy="288"/>
              </a:xfrm>
              <a:prstGeom prst="rightArrow">
                <a:avLst/>
              </a:prstGeom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 rot="10800000">
            <a:off x="8016875" y="1681480"/>
            <a:ext cx="1169035" cy="451485"/>
            <a:chOff x="12633" y="7177"/>
            <a:chExt cx="1841" cy="1385"/>
          </a:xfrm>
        </p:grpSpPr>
        <p:sp>
          <p:nvSpPr>
            <p:cNvPr id="75" name="右箭头 74"/>
            <p:cNvSpPr/>
            <p:nvPr>
              <p:custDataLst>
                <p:tags r:id="rId32"/>
              </p:custDataLst>
            </p:nvPr>
          </p:nvSpPr>
          <p:spPr>
            <a:xfrm rot="16200000">
              <a:off x="12086" y="7724"/>
              <a:ext cx="1382" cy="288"/>
            </a:xfrm>
            <a:prstGeom prst="right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6" name="右箭头 75"/>
            <p:cNvSpPr/>
            <p:nvPr>
              <p:custDataLst>
                <p:tags r:id="rId33"/>
              </p:custDataLst>
            </p:nvPr>
          </p:nvSpPr>
          <p:spPr>
            <a:xfrm rot="16200000">
              <a:off x="13639" y="7727"/>
              <a:ext cx="1382" cy="288"/>
            </a:xfrm>
            <a:prstGeom prst="right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79" name="右箭头 78"/>
          <p:cNvSpPr/>
          <p:nvPr>
            <p:custDataLst>
              <p:tags r:id="rId34"/>
            </p:custDataLst>
          </p:nvPr>
        </p:nvSpPr>
        <p:spPr>
          <a:xfrm rot="10800000">
            <a:off x="6870065" y="2004695"/>
            <a:ext cx="1045210" cy="45212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右箭头 79"/>
          <p:cNvSpPr/>
          <p:nvPr>
            <p:custDataLst>
              <p:tags r:id="rId35"/>
            </p:custDataLst>
          </p:nvPr>
        </p:nvSpPr>
        <p:spPr>
          <a:xfrm rot="10800000">
            <a:off x="5668010" y="2014220"/>
            <a:ext cx="1045210" cy="45212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1" name="右箭头 80"/>
          <p:cNvSpPr/>
          <p:nvPr>
            <p:custDataLst>
              <p:tags r:id="rId36"/>
            </p:custDataLst>
          </p:nvPr>
        </p:nvSpPr>
        <p:spPr>
          <a:xfrm rot="5400000">
            <a:off x="4484370" y="3460115"/>
            <a:ext cx="1045210" cy="45212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61" grpId="0" bldLvl="0" animBg="1"/>
      <p:bldP spid="79" grpId="0" bldLvl="0" animBg="1"/>
      <p:bldP spid="80" grpId="0" bldLvl="0" animBg="1"/>
      <p:bldP spid="8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2235" y="467360"/>
            <a:ext cx="11987530" cy="6038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10000"/>
              </a:lnSpc>
            </a:pPr>
            <a:r>
              <a:rPr lang="zh-CN" altLang="en-US" sz="4000">
                <a:sym typeface="+mn-ea"/>
              </a:rPr>
              <a:t>工作原理：</a:t>
            </a:r>
            <a:endParaRPr lang="zh-CN" altLang="en-US" sz="4000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200">
                <a:sym typeface="+mn-ea"/>
              </a:rPr>
              <a:t>当发动机水温达7</a:t>
            </a:r>
            <a:r>
              <a:rPr lang="en-US" altLang="zh-CN" sz="3200">
                <a:sym typeface="+mn-ea"/>
              </a:rPr>
              <a:t>0</a:t>
            </a:r>
            <a:r>
              <a:rPr lang="zh-CN" altLang="en-US" sz="3200">
                <a:sym typeface="+mn-ea"/>
              </a:rPr>
              <a:t>℃</a:t>
            </a:r>
            <a:r>
              <a:rPr lang="en-US" altLang="zh-CN" sz="3200">
                <a:sym typeface="+mn-ea"/>
              </a:rPr>
              <a:t>—80</a:t>
            </a:r>
            <a:r>
              <a:rPr lang="zh-CN" altLang="en-US" sz="3200">
                <a:sym typeface="+mn-ea"/>
              </a:rPr>
              <a:t>℃时，石蜡逐渐变成液态，体积随之增大，主阀门逐渐打开，旁通阀开度逐渐减小，通往散热器的通道和通往水泵的通管均处于半开闭状态。</a:t>
            </a:r>
            <a:r>
              <a:rPr lang="zh-CN" altLang="en-US" sz="3200">
                <a:sym typeface="+mn-ea"/>
              </a:rPr>
              <a:t>此时一部分水进行大循环，而另一部分水进行小循环。</a:t>
            </a:r>
            <a:endParaRPr lang="zh-CN" altLang="en-US" sz="3200"/>
          </a:p>
          <a:p>
            <a:pPr>
              <a:lnSpc>
                <a:spcPct val="110000"/>
              </a:lnSpc>
            </a:pP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538980" y="819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温度大于</a:t>
            </a:r>
            <a:r>
              <a:rPr lang="en-US" altLang="zh-CN">
                <a:sym typeface="+mn-ea"/>
              </a:rPr>
              <a:t>70</a:t>
            </a:r>
            <a:r>
              <a:rPr lang="zh-CN" altLang="en-US">
                <a:sym typeface="+mn-ea"/>
              </a:rPr>
              <a:t>°小于</a:t>
            </a:r>
            <a:r>
              <a:rPr lang="en-US" altLang="zh-CN">
                <a:sym typeface="+mn-ea"/>
              </a:rPr>
              <a:t>80</a:t>
            </a:r>
            <a:r>
              <a:rPr lang="zh-CN" altLang="en-US">
                <a:sym typeface="+mn-ea"/>
              </a:rPr>
              <a:t>°</a:t>
            </a:r>
            <a:r>
              <a:rPr lang="en-US" altLang="zh-CN">
                <a:sym typeface="+mn-ea"/>
              </a:rPr>
              <a:t>C</a:t>
            </a:r>
            <a:endParaRPr lang="en-US" altLang="zh-CN"/>
          </a:p>
        </p:txBody>
      </p:sp>
      <p:pic>
        <p:nvPicPr>
          <p:cNvPr id="7" name="图片 6" descr="2604d8febd7f1a1cf2d2a4ee6ec47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9465" y="4231005"/>
            <a:ext cx="734695" cy="74739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V="1">
            <a:off x="5306060" y="4297045"/>
            <a:ext cx="262800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2"/>
            </p:custDataLst>
          </p:nvPr>
        </p:nvCxnSpPr>
        <p:spPr>
          <a:xfrm>
            <a:off x="2280285" y="5024755"/>
            <a:ext cx="574167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 flipV="1">
            <a:off x="7926070" y="2506345"/>
            <a:ext cx="0" cy="1800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 flipV="1">
            <a:off x="8021955" y="5035425"/>
            <a:ext cx="0" cy="45847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 flipV="1">
            <a:off x="8021955" y="5484495"/>
            <a:ext cx="118800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6"/>
            </p:custDataLst>
          </p:nvPr>
        </p:nvCxnSpPr>
        <p:spPr>
          <a:xfrm flipV="1">
            <a:off x="7926070" y="1625600"/>
            <a:ext cx="126000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7"/>
            </p:custDataLst>
          </p:nvPr>
        </p:nvCxnSpPr>
        <p:spPr>
          <a:xfrm flipV="1">
            <a:off x="9193530" y="1616075"/>
            <a:ext cx="0" cy="3870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204835" y="4583430"/>
            <a:ext cx="805180" cy="8051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8"/>
            </p:custDataLst>
          </p:nvPr>
        </p:nvSpPr>
        <p:spPr>
          <a:xfrm>
            <a:off x="8208010" y="3619500"/>
            <a:ext cx="805180" cy="8051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9"/>
            </p:custDataLst>
          </p:nvPr>
        </p:nvSpPr>
        <p:spPr>
          <a:xfrm>
            <a:off x="8208010" y="2702560"/>
            <a:ext cx="805180" cy="8051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10"/>
            </p:custDataLst>
          </p:nvPr>
        </p:nvSpPr>
        <p:spPr>
          <a:xfrm>
            <a:off x="8208010" y="1780540"/>
            <a:ext cx="805180" cy="805180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>
            <p:custDataLst>
              <p:tags r:id="rId11"/>
            </p:custDataLst>
          </p:nvPr>
        </p:nvCxnSpPr>
        <p:spPr>
          <a:xfrm flipV="1">
            <a:off x="7941310" y="1625600"/>
            <a:ext cx="0" cy="360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2"/>
            </p:custDataLst>
          </p:nvPr>
        </p:nvCxnSpPr>
        <p:spPr>
          <a:xfrm flipV="1">
            <a:off x="5668010" y="2515870"/>
            <a:ext cx="226822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3"/>
            </p:custDataLst>
          </p:nvPr>
        </p:nvCxnSpPr>
        <p:spPr>
          <a:xfrm flipV="1">
            <a:off x="5687060" y="1976120"/>
            <a:ext cx="226822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14"/>
            </p:custDataLst>
          </p:nvPr>
        </p:nvCxnSpPr>
        <p:spPr>
          <a:xfrm flipV="1">
            <a:off x="4695190" y="3164840"/>
            <a:ext cx="0" cy="115189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5"/>
            </p:custDataLst>
          </p:nvPr>
        </p:nvCxnSpPr>
        <p:spPr>
          <a:xfrm flipV="1">
            <a:off x="5325110" y="3164840"/>
            <a:ext cx="0" cy="1152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弧形 26"/>
          <p:cNvSpPr/>
          <p:nvPr/>
        </p:nvSpPr>
        <p:spPr>
          <a:xfrm rot="4680000">
            <a:off x="4184015" y="1830705"/>
            <a:ext cx="1287780" cy="1702435"/>
          </a:xfrm>
          <a:prstGeom prst="arc">
            <a:avLst>
              <a:gd name="adj1" fmla="val 16200000"/>
              <a:gd name="adj2" fmla="val 19674618"/>
            </a:avLst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弧形 27"/>
          <p:cNvSpPr/>
          <p:nvPr/>
        </p:nvSpPr>
        <p:spPr>
          <a:xfrm rot="11760000">
            <a:off x="4264025" y="619760"/>
            <a:ext cx="1596390" cy="2611120"/>
          </a:xfrm>
          <a:prstGeom prst="arc">
            <a:avLst>
              <a:gd name="adj1" fmla="val 16206168"/>
              <a:gd name="adj2" fmla="val 0"/>
            </a:avLst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>
            <p:custDataLst>
              <p:tags r:id="rId16"/>
            </p:custDataLst>
          </p:nvPr>
        </p:nvCxnSpPr>
        <p:spPr>
          <a:xfrm>
            <a:off x="2274570" y="4297045"/>
            <a:ext cx="241200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弧形 25"/>
          <p:cNvSpPr/>
          <p:nvPr/>
        </p:nvSpPr>
        <p:spPr>
          <a:xfrm>
            <a:off x="4153535" y="1247140"/>
            <a:ext cx="1533525" cy="1457325"/>
          </a:xfrm>
          <a:prstGeom prst="arc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 flipV="1">
            <a:off x="2289810" y="1246505"/>
            <a:ext cx="2664000" cy="127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17"/>
            </p:custDataLst>
          </p:nvPr>
        </p:nvCxnSpPr>
        <p:spPr>
          <a:xfrm flipV="1">
            <a:off x="2269490" y="1710055"/>
            <a:ext cx="201600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18"/>
            </p:custDataLst>
          </p:nvPr>
        </p:nvCxnSpPr>
        <p:spPr>
          <a:xfrm flipV="1">
            <a:off x="2289810" y="1700840"/>
            <a:ext cx="0" cy="2592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>
            <p:custDataLst>
              <p:tags r:id="rId19"/>
            </p:custDataLst>
          </p:nvPr>
        </p:nvCxnSpPr>
        <p:spPr>
          <a:xfrm flipH="1" flipV="1">
            <a:off x="2299335" y="5019915"/>
            <a:ext cx="0" cy="864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>
            <p:custDataLst>
              <p:tags r:id="rId20"/>
            </p:custDataLst>
          </p:nvPr>
        </p:nvCxnSpPr>
        <p:spPr>
          <a:xfrm flipV="1">
            <a:off x="1464310" y="637540"/>
            <a:ext cx="0" cy="5256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>
            <p:custDataLst>
              <p:tags r:id="rId21"/>
            </p:custDataLst>
          </p:nvPr>
        </p:nvCxnSpPr>
        <p:spPr>
          <a:xfrm flipV="1">
            <a:off x="1447800" y="5889625"/>
            <a:ext cx="86400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392430" y="2585720"/>
            <a:ext cx="941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散热器</a:t>
            </a:r>
            <a:endParaRPr lang="zh-CN" altLang="en-US" b="1"/>
          </a:p>
        </p:txBody>
      </p:sp>
      <p:sp>
        <p:nvSpPr>
          <p:cNvPr id="49" name="文本框 48"/>
          <p:cNvSpPr txBox="1"/>
          <p:nvPr/>
        </p:nvSpPr>
        <p:spPr>
          <a:xfrm>
            <a:off x="336550" y="2858770"/>
            <a:ext cx="1313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radiator</a:t>
            </a:r>
            <a:endParaRPr lang="zh-CN" altLang="en-US" b="1"/>
          </a:p>
        </p:txBody>
      </p:sp>
      <p:sp>
        <p:nvSpPr>
          <p:cNvPr id="50" name="文本框 49"/>
          <p:cNvSpPr txBox="1"/>
          <p:nvPr/>
        </p:nvSpPr>
        <p:spPr>
          <a:xfrm>
            <a:off x="9601200" y="2787015"/>
            <a:ext cx="1111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发动机</a:t>
            </a:r>
            <a:endParaRPr lang="zh-CN" altLang="en-US" b="1"/>
          </a:p>
        </p:txBody>
      </p:sp>
      <p:cxnSp>
        <p:nvCxnSpPr>
          <p:cNvPr id="51" name="直接连接符 50"/>
          <p:cNvCxnSpPr/>
          <p:nvPr>
            <p:custDataLst>
              <p:tags r:id="rId22"/>
            </p:custDataLst>
          </p:nvPr>
        </p:nvCxnSpPr>
        <p:spPr>
          <a:xfrm flipH="1" flipV="1">
            <a:off x="2302510" y="644130"/>
            <a:ext cx="0" cy="61200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>
            <p:custDataLst>
              <p:tags r:id="rId23"/>
            </p:custDataLst>
          </p:nvPr>
        </p:nvCxnSpPr>
        <p:spPr>
          <a:xfrm flipV="1">
            <a:off x="1457325" y="647700"/>
            <a:ext cx="864000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9648825" y="3046095"/>
            <a:ext cx="875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motor</a:t>
            </a:r>
            <a:endParaRPr lang="zh-CN" altLang="en-US" b="1"/>
          </a:p>
        </p:txBody>
      </p:sp>
      <p:sp>
        <p:nvSpPr>
          <p:cNvPr id="55" name="文本框 54"/>
          <p:cNvSpPr txBox="1"/>
          <p:nvPr/>
        </p:nvSpPr>
        <p:spPr>
          <a:xfrm>
            <a:off x="4695190" y="5194935"/>
            <a:ext cx="681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水泵</a:t>
            </a:r>
            <a:endParaRPr lang="zh-CN" altLang="en-US" b="1"/>
          </a:p>
        </p:txBody>
      </p:sp>
      <p:sp>
        <p:nvSpPr>
          <p:cNvPr id="56" name="文本框 55"/>
          <p:cNvSpPr txBox="1"/>
          <p:nvPr/>
        </p:nvSpPr>
        <p:spPr>
          <a:xfrm>
            <a:off x="4354195" y="5444490"/>
            <a:ext cx="1537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water pump</a:t>
            </a:r>
            <a:endParaRPr lang="zh-CN" altLang="en-US" b="1"/>
          </a:p>
          <a:p>
            <a:endParaRPr lang="zh-CN" altLang="en-US" b="1"/>
          </a:p>
        </p:txBody>
      </p:sp>
      <p:sp>
        <p:nvSpPr>
          <p:cNvPr id="57" name="文本框 56"/>
          <p:cNvSpPr txBox="1"/>
          <p:nvPr/>
        </p:nvSpPr>
        <p:spPr>
          <a:xfrm>
            <a:off x="5906135" y="1313180"/>
            <a:ext cx="1294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节温器</a:t>
            </a:r>
            <a:endParaRPr lang="zh-CN" altLang="en-US" b="1"/>
          </a:p>
        </p:txBody>
      </p:sp>
      <p:sp>
        <p:nvSpPr>
          <p:cNvPr id="58" name="文本框 57"/>
          <p:cNvSpPr txBox="1"/>
          <p:nvPr/>
        </p:nvSpPr>
        <p:spPr>
          <a:xfrm>
            <a:off x="5687060" y="1531620"/>
            <a:ext cx="1447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Thermostat</a:t>
            </a:r>
            <a:endParaRPr lang="zh-CN" altLang="en-US" b="1"/>
          </a:p>
          <a:p>
            <a:endParaRPr lang="zh-CN" altLang="en-US" b="1"/>
          </a:p>
        </p:txBody>
      </p:sp>
      <p:sp>
        <p:nvSpPr>
          <p:cNvPr id="59" name="右箭头 58"/>
          <p:cNvSpPr/>
          <p:nvPr/>
        </p:nvSpPr>
        <p:spPr>
          <a:xfrm>
            <a:off x="5494655" y="4401820"/>
            <a:ext cx="1045210" cy="45212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右箭头 60"/>
          <p:cNvSpPr/>
          <p:nvPr>
            <p:custDataLst>
              <p:tags r:id="rId24"/>
            </p:custDataLst>
          </p:nvPr>
        </p:nvSpPr>
        <p:spPr>
          <a:xfrm>
            <a:off x="6743065" y="4401820"/>
            <a:ext cx="1045210" cy="45212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 rot="0">
            <a:off x="8016875" y="2703830"/>
            <a:ext cx="1173480" cy="2732405"/>
            <a:chOff x="12625" y="4258"/>
            <a:chExt cx="1848" cy="4303"/>
          </a:xfrm>
          <a:solidFill>
            <a:srgbClr val="FF0000"/>
          </a:solidFill>
        </p:grpSpPr>
        <p:grpSp>
          <p:nvGrpSpPr>
            <p:cNvPr id="64" name="组合 63"/>
            <p:cNvGrpSpPr/>
            <p:nvPr/>
          </p:nvGrpSpPr>
          <p:grpSpPr>
            <a:xfrm>
              <a:off x="12633" y="7177"/>
              <a:ext cx="1841" cy="1385"/>
              <a:chOff x="12633" y="7177"/>
              <a:chExt cx="1841" cy="1385"/>
            </a:xfrm>
            <a:grpFill/>
          </p:grpSpPr>
          <p:sp>
            <p:nvSpPr>
              <p:cNvPr id="62" name="右箭头 61"/>
              <p:cNvSpPr/>
              <p:nvPr>
                <p:custDataLst>
                  <p:tags r:id="rId25"/>
                </p:custDataLst>
              </p:nvPr>
            </p:nvSpPr>
            <p:spPr>
              <a:xfrm rot="16200000">
                <a:off x="12086" y="7724"/>
                <a:ext cx="1382" cy="288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3" name="右箭头 62"/>
              <p:cNvSpPr/>
              <p:nvPr>
                <p:custDataLst>
                  <p:tags r:id="rId26"/>
                </p:custDataLst>
              </p:nvPr>
            </p:nvSpPr>
            <p:spPr>
              <a:xfrm rot="16200000">
                <a:off x="13639" y="7727"/>
                <a:ext cx="1382" cy="288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12633" y="5281"/>
              <a:ext cx="1841" cy="1385"/>
              <a:chOff x="12633" y="7177"/>
              <a:chExt cx="1841" cy="1385"/>
            </a:xfrm>
            <a:grpFill/>
          </p:grpSpPr>
          <p:sp>
            <p:nvSpPr>
              <p:cNvPr id="66" name="右箭头 65"/>
              <p:cNvSpPr/>
              <p:nvPr>
                <p:custDataLst>
                  <p:tags r:id="rId27"/>
                </p:custDataLst>
              </p:nvPr>
            </p:nvSpPr>
            <p:spPr>
              <a:xfrm rot="16200000">
                <a:off x="12086" y="7724"/>
                <a:ext cx="1382" cy="288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7" name="右箭头 66"/>
              <p:cNvSpPr/>
              <p:nvPr>
                <p:custDataLst>
                  <p:tags r:id="rId28"/>
                </p:custDataLst>
              </p:nvPr>
            </p:nvSpPr>
            <p:spPr>
              <a:xfrm rot="16200000">
                <a:off x="13639" y="7727"/>
                <a:ext cx="1382" cy="288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 rot="0">
              <a:off x="12625" y="4258"/>
              <a:ext cx="1841" cy="711"/>
              <a:chOff x="12633" y="7177"/>
              <a:chExt cx="1841" cy="1385"/>
            </a:xfrm>
            <a:grpFill/>
          </p:grpSpPr>
          <p:sp>
            <p:nvSpPr>
              <p:cNvPr id="69" name="右箭头 68"/>
              <p:cNvSpPr/>
              <p:nvPr>
                <p:custDataLst>
                  <p:tags r:id="rId29"/>
                </p:custDataLst>
              </p:nvPr>
            </p:nvSpPr>
            <p:spPr>
              <a:xfrm rot="16200000">
                <a:off x="12086" y="7724"/>
                <a:ext cx="1382" cy="288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0" name="右箭头 69"/>
              <p:cNvSpPr/>
              <p:nvPr>
                <p:custDataLst>
                  <p:tags r:id="rId30"/>
                </p:custDataLst>
              </p:nvPr>
            </p:nvSpPr>
            <p:spPr>
              <a:xfrm rot="16200000">
                <a:off x="13639" y="7727"/>
                <a:ext cx="1382" cy="288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 rot="10800000">
            <a:off x="8016875" y="1681480"/>
            <a:ext cx="1169035" cy="451485"/>
            <a:chOff x="12633" y="7177"/>
            <a:chExt cx="1841" cy="1385"/>
          </a:xfrm>
          <a:solidFill>
            <a:srgbClr val="FF0000"/>
          </a:solidFill>
        </p:grpSpPr>
        <p:sp>
          <p:nvSpPr>
            <p:cNvPr id="75" name="右箭头 74"/>
            <p:cNvSpPr/>
            <p:nvPr>
              <p:custDataLst>
                <p:tags r:id="rId31"/>
              </p:custDataLst>
            </p:nvPr>
          </p:nvSpPr>
          <p:spPr>
            <a:xfrm rot="16200000">
              <a:off x="12086" y="7724"/>
              <a:ext cx="1382" cy="288"/>
            </a:xfrm>
            <a:prstGeom prst="rightArrow">
              <a:avLst/>
            </a:prstGeom>
            <a:grpFill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6" name="右箭头 75"/>
            <p:cNvSpPr/>
            <p:nvPr>
              <p:custDataLst>
                <p:tags r:id="rId32"/>
              </p:custDataLst>
            </p:nvPr>
          </p:nvSpPr>
          <p:spPr>
            <a:xfrm rot="16200000">
              <a:off x="13639" y="7727"/>
              <a:ext cx="1382" cy="288"/>
            </a:xfrm>
            <a:prstGeom prst="rightArrow">
              <a:avLst/>
            </a:prstGeom>
            <a:grpFill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79" name="右箭头 78"/>
          <p:cNvSpPr/>
          <p:nvPr>
            <p:custDataLst>
              <p:tags r:id="rId33"/>
            </p:custDataLst>
          </p:nvPr>
        </p:nvSpPr>
        <p:spPr>
          <a:xfrm rot="10800000">
            <a:off x="6870065" y="2004695"/>
            <a:ext cx="1045210" cy="452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右箭头 79"/>
          <p:cNvSpPr/>
          <p:nvPr>
            <p:custDataLst>
              <p:tags r:id="rId34"/>
            </p:custDataLst>
          </p:nvPr>
        </p:nvSpPr>
        <p:spPr>
          <a:xfrm rot="10800000">
            <a:off x="5795010" y="2014220"/>
            <a:ext cx="918210" cy="452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右箭头 2"/>
          <p:cNvSpPr/>
          <p:nvPr>
            <p:custDataLst>
              <p:tags r:id="rId35"/>
            </p:custDataLst>
          </p:nvPr>
        </p:nvSpPr>
        <p:spPr>
          <a:xfrm rot="10800000">
            <a:off x="3337560" y="1259205"/>
            <a:ext cx="1045210" cy="452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右箭头 4"/>
          <p:cNvSpPr/>
          <p:nvPr>
            <p:custDataLst>
              <p:tags r:id="rId36"/>
            </p:custDataLst>
          </p:nvPr>
        </p:nvSpPr>
        <p:spPr>
          <a:xfrm rot="10800000">
            <a:off x="2308860" y="1246505"/>
            <a:ext cx="918210" cy="452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 rot="0">
            <a:off x="1525270" y="1282700"/>
            <a:ext cx="715645" cy="1318895"/>
            <a:chOff x="2447" y="3112"/>
            <a:chExt cx="1127" cy="1247"/>
          </a:xfrm>
        </p:grpSpPr>
        <p:sp>
          <p:nvSpPr>
            <p:cNvPr id="46" name="右箭头 45"/>
            <p:cNvSpPr/>
            <p:nvPr>
              <p:custDataLst>
                <p:tags r:id="rId37"/>
              </p:custDataLst>
            </p:nvPr>
          </p:nvSpPr>
          <p:spPr>
            <a:xfrm rot="5400000">
              <a:off x="1990" y="3569"/>
              <a:ext cx="1232" cy="318"/>
            </a:xfrm>
            <a:prstGeom prst="right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右箭头 52"/>
            <p:cNvSpPr/>
            <p:nvPr>
              <p:custDataLst>
                <p:tags r:id="rId38"/>
              </p:custDataLst>
            </p:nvPr>
          </p:nvSpPr>
          <p:spPr>
            <a:xfrm rot="5400000">
              <a:off x="2799" y="3584"/>
              <a:ext cx="1232" cy="318"/>
            </a:xfrm>
            <a:prstGeom prst="right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 rot="0">
            <a:off x="1525270" y="2702560"/>
            <a:ext cx="715645" cy="1318895"/>
            <a:chOff x="2447" y="3112"/>
            <a:chExt cx="1127" cy="1247"/>
          </a:xfrm>
        </p:grpSpPr>
        <p:sp>
          <p:nvSpPr>
            <p:cNvPr id="71" name="右箭头 70"/>
            <p:cNvSpPr/>
            <p:nvPr>
              <p:custDataLst>
                <p:tags r:id="rId39"/>
              </p:custDataLst>
            </p:nvPr>
          </p:nvSpPr>
          <p:spPr>
            <a:xfrm rot="5400000">
              <a:off x="1990" y="3569"/>
              <a:ext cx="1232" cy="318"/>
            </a:xfrm>
            <a:prstGeom prst="right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2" name="右箭头 71"/>
            <p:cNvSpPr/>
            <p:nvPr>
              <p:custDataLst>
                <p:tags r:id="rId40"/>
              </p:custDataLst>
            </p:nvPr>
          </p:nvSpPr>
          <p:spPr>
            <a:xfrm rot="5400000">
              <a:off x="2799" y="3584"/>
              <a:ext cx="1232" cy="318"/>
            </a:xfrm>
            <a:prstGeom prst="right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 rot="0">
            <a:off x="1525270" y="4085590"/>
            <a:ext cx="715645" cy="1318895"/>
            <a:chOff x="2447" y="3112"/>
            <a:chExt cx="1127" cy="1247"/>
          </a:xfrm>
        </p:grpSpPr>
        <p:sp>
          <p:nvSpPr>
            <p:cNvPr id="78" name="右箭头 77"/>
            <p:cNvSpPr/>
            <p:nvPr>
              <p:custDataLst>
                <p:tags r:id="rId41"/>
              </p:custDataLst>
            </p:nvPr>
          </p:nvSpPr>
          <p:spPr>
            <a:xfrm rot="5400000">
              <a:off x="1990" y="3569"/>
              <a:ext cx="1232" cy="318"/>
            </a:xfrm>
            <a:prstGeom prst="right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" name="右箭头 81"/>
            <p:cNvSpPr/>
            <p:nvPr>
              <p:custDataLst>
                <p:tags r:id="rId42"/>
              </p:custDataLst>
            </p:nvPr>
          </p:nvSpPr>
          <p:spPr>
            <a:xfrm rot="5400000">
              <a:off x="2799" y="3584"/>
              <a:ext cx="1232" cy="318"/>
            </a:xfrm>
            <a:prstGeom prst="right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3" name="右箭头 82"/>
          <p:cNvSpPr/>
          <p:nvPr>
            <p:custDataLst>
              <p:tags r:id="rId43"/>
            </p:custDataLst>
          </p:nvPr>
        </p:nvSpPr>
        <p:spPr>
          <a:xfrm>
            <a:off x="1600200" y="5594985"/>
            <a:ext cx="597535" cy="25082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4" name="右箭头 83"/>
          <p:cNvSpPr/>
          <p:nvPr>
            <p:custDataLst>
              <p:tags r:id="rId44"/>
            </p:custDataLst>
          </p:nvPr>
        </p:nvSpPr>
        <p:spPr>
          <a:xfrm rot="10800000">
            <a:off x="1532890" y="731520"/>
            <a:ext cx="664845" cy="31496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6" name="右箭头 85"/>
          <p:cNvSpPr/>
          <p:nvPr>
            <p:custDataLst>
              <p:tags r:id="rId45"/>
            </p:custDataLst>
          </p:nvPr>
        </p:nvSpPr>
        <p:spPr>
          <a:xfrm>
            <a:off x="2321560" y="4424680"/>
            <a:ext cx="1045210" cy="45212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7" name="右箭头 86"/>
          <p:cNvSpPr/>
          <p:nvPr>
            <p:custDataLst>
              <p:tags r:id="rId46"/>
            </p:custDataLst>
          </p:nvPr>
        </p:nvSpPr>
        <p:spPr>
          <a:xfrm>
            <a:off x="3493770" y="4424680"/>
            <a:ext cx="1045210" cy="45212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8" name="图片 87" descr="半开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342765" y="1661160"/>
            <a:ext cx="1266190" cy="1466850"/>
          </a:xfrm>
          <a:prstGeom prst="rect">
            <a:avLst/>
          </a:prstGeom>
        </p:spPr>
      </p:pic>
      <p:sp>
        <p:nvSpPr>
          <p:cNvPr id="89" name="右箭头 88"/>
          <p:cNvSpPr/>
          <p:nvPr>
            <p:custDataLst>
              <p:tags r:id="rId48"/>
            </p:custDataLst>
          </p:nvPr>
        </p:nvSpPr>
        <p:spPr>
          <a:xfrm rot="5400000">
            <a:off x="4490720" y="3484245"/>
            <a:ext cx="1045210" cy="4521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61" grpId="0" bldLvl="0" animBg="1"/>
      <p:bldP spid="79" grpId="0" bldLvl="0" animBg="1"/>
      <p:bldP spid="80" grpId="0" bldLvl="0" animBg="1"/>
      <p:bldP spid="3" grpId="0" bldLvl="0" animBg="1"/>
      <p:bldP spid="5" grpId="0" bldLvl="0" animBg="1"/>
      <p:bldP spid="83" grpId="0" bldLvl="0" animBg="1"/>
      <p:bldP spid="84" grpId="0" bldLvl="0" animBg="1"/>
      <p:bldP spid="86" grpId="0" bldLvl="0" animBg="1"/>
      <p:bldP spid="87" grpId="0" bldLvl="0" animBg="1"/>
      <p:bldP spid="8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2235" y="409575"/>
            <a:ext cx="11987530" cy="6038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10000"/>
              </a:lnSpc>
            </a:pPr>
            <a:r>
              <a:rPr lang="zh-CN" altLang="en-US" sz="4000">
                <a:sym typeface="+mn-ea"/>
              </a:rPr>
              <a:t>工作原理：</a:t>
            </a:r>
            <a:endParaRPr lang="zh-CN" altLang="en-US" sz="4000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200">
                <a:sym typeface="+mn-ea"/>
              </a:rPr>
              <a:t>当发动机水温升高到8</a:t>
            </a:r>
            <a:r>
              <a:rPr lang="en-US" altLang="zh-CN" sz="3200">
                <a:sym typeface="+mn-ea"/>
              </a:rPr>
              <a:t>0</a:t>
            </a:r>
            <a:r>
              <a:rPr lang="zh-CN" altLang="en-US" sz="3200">
                <a:sym typeface="+mn-ea"/>
              </a:rPr>
              <a:t>℃以上，主阀门完全打开，旁通阀完全关闭，冷却水全部流入散热器，称为大循环。由于此时冷却水流动线路长，流量大，冷却强度强。</a:t>
            </a:r>
            <a:endParaRPr lang="zh-CN" altLang="en-US" sz="3200"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en-US" sz="32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commondata" val="eyJoZGlkIjoiNTcxMzcwOWMwYTY2NGQxMjE5OGUyZTE2NDNlYzc5NGIifQ==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1071</Words>
  <Application>WPS 演示</Application>
  <PresentationFormat>宽屏</PresentationFormat>
  <Paragraphs>114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喜洋洋</cp:lastModifiedBy>
  <cp:revision>19</cp:revision>
  <dcterms:created xsi:type="dcterms:W3CDTF">2020-10-23T05:41:00Z</dcterms:created>
  <dcterms:modified xsi:type="dcterms:W3CDTF">2023-10-16T10:28:27Z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1A163AB798304F1AAAE41077874CD7F9_13</vt:lpwstr>
  </property>
</Properties>
</file>