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8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268" r:id="rId4"/>
    <p:sldId id="262" r:id="rId5"/>
    <p:sldId id="263" r:id="rId6"/>
    <p:sldId id="256" r:id="rId7"/>
    <p:sldId id="259" r:id="rId8"/>
    <p:sldId id="275" r:id="rId9"/>
    <p:sldId id="276" r:id="rId10"/>
    <p:sldId id="277" r:id="rId11"/>
    <p:sldId id="283" r:id="rId12"/>
    <p:sldId id="278" r:id="rId13"/>
    <p:sldId id="279" r:id="rId14"/>
    <p:sldId id="280" r:id="rId15"/>
    <p:sldId id="257" r:id="rId16"/>
    <p:sldId id="258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88.xml"/><Relationship Id="rId22" Type="http://schemas.openxmlformats.org/officeDocument/2006/relationships/customXml" Target="../customXml/item1.xml"/><Relationship Id="rId21" Type="http://schemas.openxmlformats.org/officeDocument/2006/relationships/customXmlProps" Target="../customXml/itemProps87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3.png"/><Relationship Id="rId1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3.xml"/><Relationship Id="rId4" Type="http://schemas.openxmlformats.org/officeDocument/2006/relationships/image" Target="../media/image17.png"/><Relationship Id="rId3" Type="http://schemas.openxmlformats.org/officeDocument/2006/relationships/tags" Target="../tags/tag82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4.jpeg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7.jpeg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8.xml"/><Relationship Id="rId7" Type="http://schemas.openxmlformats.org/officeDocument/2006/relationships/image" Target="../media/image12.png"/><Relationship Id="rId6" Type="http://schemas.openxmlformats.org/officeDocument/2006/relationships/tags" Target="../tags/tag77.xml"/><Relationship Id="rId5" Type="http://schemas.openxmlformats.org/officeDocument/2006/relationships/image" Target="../media/image11.png"/><Relationship Id="rId4" Type="http://schemas.openxmlformats.org/officeDocument/2006/relationships/tags" Target="../tags/tag76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51180" y="1374775"/>
            <a:ext cx="4385310" cy="795655"/>
          </a:xfrm>
        </p:spPr>
        <p:txBody>
          <a:bodyPr>
            <a:normAutofit fontScale="90000"/>
          </a:bodyPr>
          <a:p>
            <a:r>
              <a:rPr lang="zh-CN" altLang="en-US"/>
              <a:t>电控</a:t>
            </a:r>
            <a:r>
              <a:rPr lang="zh-CN" altLang="en-US"/>
              <a:t>发动机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2550160"/>
            <a:ext cx="4758690" cy="619125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</a:rPr>
              <a:t>点火系统概述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F35B0BEE-F18A-47BB-8FCB-E00DA2F2635D-5" descr="C:/Users/admin/AppData/Local/Temp/wpp.ROXmXRwpp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76818" y="-190500"/>
            <a:ext cx="6857365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F35B0BEE-F18A-47BB-8FCB-E00DA2F2635D-6" descr="C:/Users/admin/AppData/Local/Temp/wpp.YsUXfK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8830" y="0"/>
            <a:ext cx="6858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219075" y="565785"/>
            <a:ext cx="6096000" cy="430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F35B0BEE-F18A-47BB-8FCB-E00DA2F2635D-3" descr="C:/Users/admin/AppData/Local/Temp/wpp.DbIFeawpp"/>
          <p:cNvPicPr/>
          <p:nvPr/>
        </p:nvPicPr>
        <p:blipFill>
          <a:blip r:embed="rId2"/>
          <a:stretch>
            <a:fillRect/>
          </a:stretch>
        </p:blipFill>
        <p:spPr>
          <a:xfrm>
            <a:off x="6960553" y="61595"/>
            <a:ext cx="4657725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F35B0BEE-F18A-47BB-8FCB-E00DA2F2635D-4" descr="C:/Users/admin/AppData/Local/Temp/wpp.ZwwJaBwpp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27800" y="2173605"/>
            <a:ext cx="4445000" cy="4445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F35B0BEE-F18A-47BB-8FCB-E00DA2F2635D-7" descr="C:/Users/admin/AppData/Local/Temp/wpp.qVPltV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" y="0"/>
            <a:ext cx="9144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:\备课素材\点火线圈.png点火线圈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-635" y="285115"/>
            <a:ext cx="1219327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由于汽油燃点高，发动机在工作时，需要使用高压电火花进行点燃。点火电压通常在</a:t>
            </a:r>
            <a:r>
              <a:rPr lang="en-US" altLang="zh-CN">
                <a:sym typeface="+mn-ea"/>
              </a:rPr>
              <a:t>15-30KV</a:t>
            </a:r>
            <a:r>
              <a:rPr lang="zh-CN" altLang="en-US">
                <a:sym typeface="+mn-ea"/>
              </a:rPr>
              <a:t>。产生点火花的这套装置，称之为：点火系统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汽车点火系统诞生至今，经历了传统点火（白金），电子点火（磁脉冲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霍尔）和微机点火，现今的</a:t>
            </a:r>
            <a:r>
              <a:rPr lang="zh-CN" altLang="en-US">
                <a:sym typeface="+mn-ea"/>
              </a:rPr>
              <a:t>微机点火。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在微机点火系统中有三大部分组成</a:t>
            </a:r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电脑（微机）</a:t>
            </a:r>
            <a:r>
              <a:rPr lang="en-US" altLang="zh-CN">
                <a:sym typeface="+mn-ea"/>
              </a:rPr>
              <a:t> 2.  </a:t>
            </a:r>
            <a:r>
              <a:rPr lang="zh-CN" altLang="en-US">
                <a:sym typeface="+mn-ea"/>
              </a:rPr>
              <a:t>执行器（点火线圈类型独立点火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分组点火，点火线圈利用电磁互感原理产生高压电，通过火花塞产生电火花）</a:t>
            </a:r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传感器（收集运行状态信息）</a:t>
            </a:r>
            <a:r>
              <a:rPr lang="zh-CN" altLang="en-US">
                <a:sym typeface="+mn-ea"/>
              </a:rPr>
              <a:t>，发动机电脑收集各传感器信号进行分析，然后根据做功顺序，给各气缸精准点火。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有哪些传感器</a:t>
            </a:r>
            <a:r>
              <a:rPr lang="zh-CN" altLang="en-US">
                <a:sym typeface="+mn-ea"/>
              </a:rPr>
              <a:t>呢？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曲轴，凸轮轴提供发动机转速及做功顺序信号，确定各缸基本点火时间。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2.</a:t>
            </a:r>
            <a:r>
              <a:rPr lang="zh-CN" altLang="en-US">
                <a:sym typeface="+mn-ea"/>
              </a:rPr>
              <a:t>爆震传感器提供发动机抖动状态信号。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水温传感器提供发动机工作状态信号。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4.</a:t>
            </a:r>
            <a:r>
              <a:rPr lang="zh-CN" altLang="en-US">
                <a:sym typeface="+mn-ea"/>
              </a:rPr>
              <a:t>节气门位置，提供发动机负荷信号。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5.</a:t>
            </a:r>
            <a:r>
              <a:rPr lang="zh-CN" altLang="en-US">
                <a:sym typeface="+mn-ea"/>
              </a:rPr>
              <a:t>进气温度传感器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发动机电脑根据以上的传感器信号，综合计算出最佳点火时间，然后来控制各气缸的</a:t>
            </a:r>
            <a:r>
              <a:rPr lang="zh-CN" altLang="en-US">
                <a:sym typeface="+mn-ea"/>
              </a:rPr>
              <a:t>产生高压电火花</a:t>
            </a:r>
            <a:r>
              <a:rPr lang="zh-CN" altLang="en-US">
                <a:sym typeface="+mn-ea"/>
              </a:rPr>
              <a:t>，在恰当的</a:t>
            </a:r>
            <a:r>
              <a:rPr lang="zh-CN" altLang="en-US">
                <a:sym typeface="+mn-ea"/>
              </a:rPr>
              <a:t>时间点燃各缸</a:t>
            </a:r>
            <a:r>
              <a:rPr lang="zh-CN" altLang="en-US">
                <a:sym typeface="+mn-ea"/>
              </a:rPr>
              <a:t>混合气。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若点火系统有故障会造成发动机不能正常运行，如抖动，加速无力，尾气排放超标。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285" y="521970"/>
            <a:ext cx="7074535" cy="5306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图片 1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6205" y="567055"/>
            <a:ext cx="11673840" cy="48609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14690"/>
          <p:cNvPicPr>
            <a:picLocks noChangeAspect="1"/>
          </p:cNvPicPr>
          <p:nvPr/>
        </p:nvPicPr>
        <p:blipFill>
          <a:blip r:embed="rId1"/>
          <a:srcRect l="21700" t="19807" r="19711" b="25534"/>
          <a:stretch>
            <a:fillRect/>
          </a:stretch>
        </p:blipFill>
        <p:spPr>
          <a:xfrm>
            <a:off x="1038860" y="674370"/>
            <a:ext cx="9525635" cy="5245735"/>
          </a:xfrm>
          <a:prstGeom prst="rect">
            <a:avLst/>
          </a:prstGeom>
          <a:noFill/>
          <a:ln w="50800" cap="flat" cmpd="sng">
            <a:solidFill>
              <a:srgbClr val="006600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649291149734f8364b2cdef93e5532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3180" y="580390"/>
            <a:ext cx="9693910" cy="5332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313055" y="353060"/>
            <a:ext cx="8627745" cy="5928360"/>
            <a:chOff x="498" y="0"/>
            <a:chExt cx="10500" cy="7215"/>
          </a:xfrm>
        </p:grpSpPr>
        <p:pic>
          <p:nvPicPr>
            <p:cNvPr id="101" name="图片 100"/>
            <p:cNvPicPr/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498" y="0"/>
              <a:ext cx="10500" cy="72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4618" y="4578"/>
              <a:ext cx="3287" cy="6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</a:rPr>
                <a:t>曲轴位置传感器</a:t>
              </a:r>
              <a:endParaRPr lang="zh-CN" altLang="en-US" b="1">
                <a:solidFill>
                  <a:srgbClr val="FF0000"/>
                </a:solidFill>
              </a:endParaRPr>
            </a:p>
            <a:p>
              <a:r>
                <a:rPr lang="zh-CN" altLang="en-US" sz="1000" b="1">
                  <a:solidFill>
                    <a:srgbClr val="FF0000"/>
                  </a:solidFill>
                </a:rPr>
                <a:t>Crankshaft Position Sensor</a:t>
              </a:r>
              <a:endParaRPr lang="zh-CN" altLang="en-US" sz="1000" b="1">
                <a:solidFill>
                  <a:srgbClr val="FF0000"/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rot="20160000">
              <a:off x="1020" y="3958"/>
              <a:ext cx="3566" cy="145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1541145" y="347980"/>
            <a:ext cx="9110345" cy="5462270"/>
            <a:chOff x="370" y="177"/>
            <a:chExt cx="15122" cy="9066"/>
          </a:xfrm>
        </p:grpSpPr>
        <p:pic>
          <p:nvPicPr>
            <p:cNvPr id="4" name="图片 3" descr="cbac8a95c812c598e18faeaf2fc908a"/>
            <p:cNvPicPr>
              <a:picLocks noChangeAspect="1"/>
            </p:cNvPicPr>
            <p:nvPr/>
          </p:nvPicPr>
          <p:blipFill>
            <a:blip r:embed="rId1"/>
            <a:srcRect r="21240"/>
            <a:stretch>
              <a:fillRect/>
            </a:stretch>
          </p:blipFill>
          <p:spPr>
            <a:xfrm>
              <a:off x="370" y="177"/>
              <a:ext cx="15122" cy="9066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>
              <p:custDataLst>
                <p:tags r:id="rId2"/>
              </p:custDataLst>
            </p:nvPr>
          </p:nvSpPr>
          <p:spPr>
            <a:xfrm>
              <a:off x="9485" y="1564"/>
              <a:ext cx="5250" cy="324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0271" y="4806"/>
              <a:ext cx="3889" cy="86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</a:rPr>
                <a:t>凸轮轴位置传感器</a:t>
              </a:r>
              <a:endParaRPr lang="zh-CN" altLang="en-US" b="1">
                <a:solidFill>
                  <a:srgbClr val="FF0000"/>
                </a:solidFill>
              </a:endParaRPr>
            </a:p>
            <a:p>
              <a:r>
                <a:rPr lang="zh-CN" altLang="en-US" sz="1000" b="1">
                  <a:solidFill>
                    <a:srgbClr val="FF0000"/>
                  </a:solidFill>
                </a:rPr>
                <a:t>camshaft position sensor</a:t>
              </a:r>
              <a:endParaRPr lang="zh-CN" altLang="en-US" sz="1000" b="1">
                <a:solidFill>
                  <a:srgbClr val="FF0000"/>
                </a:solidFill>
              </a:endParaRPr>
            </a:p>
          </p:txBody>
        </p:sp>
      </p:grp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图片 10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317"/>
            <a:ext cx="4762500" cy="2962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4763135" y="1773555"/>
            <a:ext cx="7428865" cy="5084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F35B0BEE-F18A-47BB-8FCB-E00DA2F2635D-1" descr="C:/Users/admin/AppData/Local/Temp/wpp.sQavAWwp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370" t="18778" r="14972" b="23639"/>
          <a:stretch>
            <a:fillRect/>
          </a:stretch>
        </p:blipFill>
        <p:spPr>
          <a:xfrm>
            <a:off x="93345" y="2962275"/>
            <a:ext cx="2771140" cy="2196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F35B0BEE-F18A-47BB-8FCB-E00DA2F2635D-2" descr="C:/Users/admin/AppData/Local/Temp/wpp.KSvZJUwpp"/>
          <p:cNvPicPr/>
          <p:nvPr>
            <p:custDataLst>
              <p:tags r:id="rId6"/>
            </p:custDataLst>
          </p:nvPr>
        </p:nvPicPr>
        <p:blipFill>
          <a:blip r:embed="rId7"/>
          <a:srcRect l="29676" t="35074" r="29426" b="32648"/>
          <a:stretch>
            <a:fillRect/>
          </a:stretch>
        </p:blipFill>
        <p:spPr>
          <a:xfrm>
            <a:off x="1892935" y="4304030"/>
            <a:ext cx="2804795" cy="22136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COMMONDATA" val="eyJoZGlkIjoiZTM3MjIwNWFkOTIwYTliYmJmMGNhMjFlM2JhZDhkYTAifQ=="/>
  <p:tag name="KSO_WPP_MARK_KEY" val="6936cb37-f1fe-4029-80b7-e27e911f9d7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JiNWE4NGNhZi1iOTYzLTQ5ZTAtYjdjMi1kNjc3NWY5ZGM4YjgiCn0K"/>
    </extobj>
    <extobj name="F35B0BEE-F18A-47BB-8FCB-E00DA2F2635D-2">
      <extobjdata type="F35B0BEE-F18A-47BB-8FCB-E00DA2F2635D" data="ewoJIkRlc2lnbklkIiA6ICJiMDUyOTJmNS1mMWRlLTQ5N2YtYjUxMS1hMTNhMTE5YmM4MGQiCn0K"/>
    </extobj>
    <extobj name="F35B0BEE-F18A-47BB-8FCB-E00DA2F2635D-3">
      <extobjdata type="F35B0BEE-F18A-47BB-8FCB-E00DA2F2635D" data="ewoJIkRlc2lnbklkIiA6ICIyYTgyN2M2YS1kZDkzLTQ5YjctYTQxMS1lN2ViM2FlOWQ0MWEiCn0K"/>
    </extobj>
    <extobj name="F35B0BEE-F18A-47BB-8FCB-E00DA2F2635D-4">
      <extobjdata type="F35B0BEE-F18A-47BB-8FCB-E00DA2F2635D" data="ewoJIkRlc2lnbklkIiA6ICJlNWFiMTdmNS0wYjU3LTQyNjEtOTI3OS0xODA0OGM4ZWE4MTciCn0K"/>
    </extobj>
    <extobj name="F35B0BEE-F18A-47BB-8FCB-E00DA2F2635D-5">
      <extobjdata type="F35B0BEE-F18A-47BB-8FCB-E00DA2F2635D" data="ewoJIkRlc2lnbklkIiA6ICJjODVkNTc5OC1mNTY5LTQ1YmMtYWU0Yy1mY2Y0ZDQ2MTdiYTciCn0K"/>
    </extobj>
    <extobj name="F35B0BEE-F18A-47BB-8FCB-E00DA2F2635D-6">
      <extobjdata type="F35B0BEE-F18A-47BB-8FCB-E00DA2F2635D" data="ewoJIkRlc2lnbklkIiA6ICI4MjIzMmU1NC05OWY1LTQ4YzctODQzMi01YjgyMjk2MjYwNjMiCn0K"/>
    </extobj>
    <extobj name="F35B0BEE-F18A-47BB-8FCB-E00DA2F2635D-7">
      <extobjdata type="F35B0BEE-F18A-47BB-8FCB-E00DA2F2635D" data="ewoJIkRlc2lnbklkIiA6ICJkNTYzOWFlMi0yNWU1LTRjOWQtOTAxYy1hYzdmMTNiYzhlY2MiCn0K"/>
    </extobj>
  </extobjs>
</s:customData>
</file>

<file path=customXml/itemProps87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WPS 演示</Application>
  <PresentationFormat>宽屏</PresentationFormat>
  <Paragraphs>28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电控发动机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宋叔叔～～～</cp:lastModifiedBy>
  <cp:revision>181</cp:revision>
  <dcterms:created xsi:type="dcterms:W3CDTF">2019-06-19T02:08:00Z</dcterms:created>
  <dcterms:modified xsi:type="dcterms:W3CDTF">2023-10-14T07:41:27Z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B9D72A3917D74352B72BF876F16929AE</vt:lpwstr>
  </property>
</Properties>
</file>