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86" r:id="rId3"/>
    <p:sldId id="279" r:id="rId4"/>
    <p:sldId id="271" r:id="rId5"/>
    <p:sldId id="272" r:id="rId6"/>
    <p:sldId id="260" r:id="rId7"/>
    <p:sldId id="263" r:id="rId8"/>
    <p:sldId id="280" r:id="rId9"/>
    <p:sldId id="264" r:id="rId10"/>
    <p:sldId id="302" r:id="rId11"/>
    <p:sldId id="268" r:id="rId12"/>
    <p:sldId id="257" r:id="rId13"/>
    <p:sldId id="313" r:id="rId14"/>
    <p:sldId id="262" r:id="rId15"/>
    <p:sldId id="267"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6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80.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4.pn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8.xml"/><Relationship Id="rId5" Type="http://schemas.openxmlformats.org/officeDocument/2006/relationships/image" Target="../media/image16.png"/><Relationship Id="rId4" Type="http://schemas.openxmlformats.org/officeDocument/2006/relationships/image" Target="../media/image10.png"/><Relationship Id="rId3" Type="http://schemas.openxmlformats.org/officeDocument/2006/relationships/tags" Target="../tags/tag77.xml"/><Relationship Id="rId2" Type="http://schemas.openxmlformats.org/officeDocument/2006/relationships/image" Target="../media/image9.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4.GIF"/><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5.GIF"/><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7.jpeg"/><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image" Target="../media/image12.png"/><Relationship Id="rId3" Type="http://schemas.openxmlformats.org/officeDocument/2006/relationships/tags" Target="../tags/tag72.xml"/><Relationship Id="rId2" Type="http://schemas.openxmlformats.org/officeDocument/2006/relationships/image" Target="../media/image11.png"/><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923290" y="1365885"/>
            <a:ext cx="4013200" cy="981075"/>
          </a:xfrm>
        </p:spPr>
        <p:txBody>
          <a:bodyPr>
            <a:normAutofit fontScale="90000"/>
          </a:bodyPr>
          <a:p>
            <a:r>
              <a:rPr lang="zh-CN" altLang="en-US"/>
              <a:t>电控</a:t>
            </a:r>
            <a:r>
              <a:rPr lang="zh-CN" altLang="en-US"/>
              <a:t>发动机</a:t>
            </a:r>
            <a:endParaRPr lang="zh-CN" altLang="en-US"/>
          </a:p>
        </p:txBody>
      </p:sp>
      <p:sp>
        <p:nvSpPr>
          <p:cNvPr id="3" name="副标题 2"/>
          <p:cNvSpPr>
            <a:spLocks noGrp="1"/>
          </p:cNvSpPr>
          <p:nvPr>
            <p:ph type="subTitle" idx="1"/>
          </p:nvPr>
        </p:nvSpPr>
        <p:spPr>
          <a:xfrm>
            <a:off x="1040765" y="2991485"/>
            <a:ext cx="3649345" cy="638810"/>
          </a:xfrm>
        </p:spPr>
        <p:txBody>
          <a:bodyPr/>
          <a:p>
            <a:r>
              <a:rPr lang="zh-CN" altLang="en-US">
                <a:solidFill>
                  <a:schemeClr val="tx1"/>
                </a:solidFill>
              </a:rPr>
              <a:t>点火提前角控制</a:t>
            </a:r>
            <a:endParaRPr lang="zh-CN" altLang="en-US">
              <a:solidFill>
                <a:schemeClr val="tx1"/>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17955" y="457200"/>
            <a:ext cx="1554480" cy="368300"/>
          </a:xfrm>
          <a:prstGeom prst="rect">
            <a:avLst/>
          </a:prstGeom>
          <a:noFill/>
        </p:spPr>
        <p:txBody>
          <a:bodyPr wrap="none" rtlCol="0">
            <a:spAutoFit/>
          </a:bodyPr>
          <a:p>
            <a:r>
              <a:rPr lang="zh-CN" altLang="en-US"/>
              <a:t>爆震反馈</a:t>
            </a:r>
            <a:r>
              <a:rPr lang="zh-CN" altLang="en-US"/>
              <a:t>控制</a:t>
            </a:r>
            <a:endParaRPr lang="zh-CN" altLang="en-US"/>
          </a:p>
        </p:txBody>
      </p:sp>
      <p:pic>
        <p:nvPicPr>
          <p:cNvPr id="5" name="图片 4" descr="点火提前角控制"/>
          <p:cNvPicPr>
            <a:picLocks noChangeAspect="1"/>
          </p:cNvPicPr>
          <p:nvPr/>
        </p:nvPicPr>
        <p:blipFill>
          <a:blip r:embed="rId1"/>
          <a:stretch>
            <a:fillRect/>
          </a:stretch>
        </p:blipFill>
        <p:spPr>
          <a:xfrm>
            <a:off x="5532755" y="1315085"/>
            <a:ext cx="6362700" cy="4672330"/>
          </a:xfrm>
          <a:prstGeom prst="rect">
            <a:avLst/>
          </a:prstGeom>
        </p:spPr>
      </p:pic>
      <p:pic>
        <p:nvPicPr>
          <p:cNvPr id="56324" name="图片 56323"/>
          <p:cNvPicPr>
            <a:picLocks noChangeAspect="1"/>
          </p:cNvPicPr>
          <p:nvPr/>
        </p:nvPicPr>
        <p:blipFill>
          <a:blip r:embed="rId2"/>
          <a:stretch>
            <a:fillRect/>
          </a:stretch>
        </p:blipFill>
        <p:spPr>
          <a:xfrm>
            <a:off x="191770" y="1315085"/>
            <a:ext cx="5128895" cy="4672965"/>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891280" y="351155"/>
            <a:ext cx="4973320" cy="6106160"/>
            <a:chOff x="6128" y="553"/>
            <a:chExt cx="7832" cy="9616"/>
          </a:xfrm>
        </p:grpSpPr>
        <p:sp>
          <p:nvSpPr>
            <p:cNvPr id="21" name="圆角矩形 20"/>
            <p:cNvSpPr/>
            <p:nvPr/>
          </p:nvSpPr>
          <p:spPr>
            <a:xfrm>
              <a:off x="6128" y="553"/>
              <a:ext cx="7833" cy="96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1890" y="1925"/>
              <a:ext cx="1323" cy="6687"/>
            </a:xfrm>
            <a:prstGeom prst="rect">
              <a:avLst/>
            </a:prstGeom>
            <a:noFill/>
            <a:ln>
              <a:noFill/>
            </a:ln>
          </p:spPr>
          <p:txBody>
            <a:bodyPr wrap="square" rtlCol="0">
              <a:spAutoFit/>
            </a:bodyPr>
            <a:p>
              <a:r>
                <a:rPr lang="zh-CN" altLang="en-US" sz="5400"/>
                <a:t>发动机电</a:t>
              </a:r>
              <a:endParaRPr lang="zh-CN" altLang="en-US" sz="5400"/>
            </a:p>
            <a:p>
              <a:r>
                <a:rPr lang="zh-CN" altLang="en-US" sz="5400"/>
                <a:t>脑</a:t>
              </a:r>
              <a:endParaRPr lang="zh-CN" altLang="en-US" sz="5400"/>
            </a:p>
          </p:txBody>
        </p:sp>
      </p:grpSp>
      <p:sp>
        <p:nvSpPr>
          <p:cNvPr id="17" name="文本框 16"/>
          <p:cNvSpPr txBox="1"/>
          <p:nvPr/>
        </p:nvSpPr>
        <p:spPr>
          <a:xfrm>
            <a:off x="960120" y="837565"/>
            <a:ext cx="2092325" cy="368300"/>
          </a:xfrm>
          <a:prstGeom prst="rect">
            <a:avLst/>
          </a:prstGeom>
          <a:noFill/>
          <a:ln>
            <a:solidFill>
              <a:schemeClr val="tx1"/>
            </a:solidFill>
          </a:ln>
        </p:spPr>
        <p:txBody>
          <a:bodyPr wrap="square" rtlCol="0">
            <a:spAutoFit/>
          </a:bodyPr>
          <a:p>
            <a:r>
              <a:rPr lang="zh-CN" altLang="en-US"/>
              <a:t>凸轮轴位置</a:t>
            </a:r>
            <a:r>
              <a:rPr lang="zh-CN" altLang="en-US"/>
              <a:t>传感器</a:t>
            </a:r>
            <a:endParaRPr lang="zh-CN" altLang="en-US"/>
          </a:p>
        </p:txBody>
      </p:sp>
      <p:sp>
        <p:nvSpPr>
          <p:cNvPr id="18" name="文本框 17"/>
          <p:cNvSpPr txBox="1"/>
          <p:nvPr/>
        </p:nvSpPr>
        <p:spPr>
          <a:xfrm>
            <a:off x="960120" y="1870710"/>
            <a:ext cx="2092325" cy="368300"/>
          </a:xfrm>
          <a:prstGeom prst="rect">
            <a:avLst/>
          </a:prstGeom>
          <a:noFill/>
          <a:ln>
            <a:solidFill>
              <a:schemeClr val="tx1"/>
            </a:solidFill>
          </a:ln>
        </p:spPr>
        <p:txBody>
          <a:bodyPr wrap="square" rtlCol="0">
            <a:spAutoFit/>
          </a:bodyPr>
          <a:p>
            <a:r>
              <a:rPr lang="zh-CN" altLang="en-US"/>
              <a:t>曲轴轴位置</a:t>
            </a:r>
            <a:r>
              <a:rPr lang="zh-CN" altLang="en-US"/>
              <a:t>传感器</a:t>
            </a:r>
            <a:endParaRPr lang="zh-CN" altLang="en-US"/>
          </a:p>
        </p:txBody>
      </p:sp>
      <p:sp>
        <p:nvSpPr>
          <p:cNvPr id="19" name="文本框 18"/>
          <p:cNvSpPr txBox="1"/>
          <p:nvPr/>
        </p:nvSpPr>
        <p:spPr>
          <a:xfrm>
            <a:off x="960120" y="2607310"/>
            <a:ext cx="2092325" cy="645160"/>
          </a:xfrm>
          <a:prstGeom prst="rect">
            <a:avLst/>
          </a:prstGeom>
          <a:noFill/>
          <a:ln>
            <a:solidFill>
              <a:schemeClr val="tx1"/>
            </a:solidFill>
          </a:ln>
        </p:spPr>
        <p:txBody>
          <a:bodyPr wrap="square" rtlCol="0">
            <a:spAutoFit/>
          </a:bodyPr>
          <a:p>
            <a:r>
              <a:rPr lang="zh-CN" altLang="en-US"/>
              <a:t>空气</a:t>
            </a:r>
            <a:r>
              <a:rPr lang="zh-CN" altLang="en-US"/>
              <a:t>流量传感器</a:t>
            </a:r>
            <a:endParaRPr lang="zh-CN" altLang="en-US"/>
          </a:p>
          <a:p>
            <a:r>
              <a:rPr lang="zh-CN" altLang="en-US"/>
              <a:t>进气压力</a:t>
            </a:r>
            <a:r>
              <a:rPr lang="zh-CN" altLang="en-US"/>
              <a:t>传感器</a:t>
            </a:r>
            <a:endParaRPr lang="zh-CN" altLang="en-US"/>
          </a:p>
        </p:txBody>
      </p:sp>
      <p:sp>
        <p:nvSpPr>
          <p:cNvPr id="20" name="文本框 19"/>
          <p:cNvSpPr txBox="1"/>
          <p:nvPr/>
        </p:nvSpPr>
        <p:spPr>
          <a:xfrm>
            <a:off x="960120" y="3492500"/>
            <a:ext cx="2092325" cy="368300"/>
          </a:xfrm>
          <a:prstGeom prst="rect">
            <a:avLst/>
          </a:prstGeom>
          <a:noFill/>
          <a:ln>
            <a:solidFill>
              <a:schemeClr val="tx1"/>
            </a:solidFill>
          </a:ln>
        </p:spPr>
        <p:txBody>
          <a:bodyPr wrap="square" rtlCol="0">
            <a:spAutoFit/>
          </a:bodyPr>
          <a:p>
            <a:r>
              <a:rPr lang="zh-CN" altLang="en-US"/>
              <a:t>节气门</a:t>
            </a:r>
            <a:r>
              <a:rPr lang="zh-CN" altLang="en-US"/>
              <a:t>位置传感器</a:t>
            </a:r>
            <a:endParaRPr lang="zh-CN" altLang="en-US"/>
          </a:p>
        </p:txBody>
      </p:sp>
      <p:sp>
        <p:nvSpPr>
          <p:cNvPr id="22" name="矩形 21"/>
          <p:cNvSpPr/>
          <p:nvPr/>
        </p:nvSpPr>
        <p:spPr>
          <a:xfrm>
            <a:off x="4065905" y="815975"/>
            <a:ext cx="3157220" cy="115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ym typeface="+mn-ea"/>
              </a:rPr>
              <a:t>初始点火提前角</a:t>
            </a:r>
            <a:endParaRPr lang="zh-CN" altLang="en-US" sz="3200">
              <a:sym typeface="+mn-ea"/>
            </a:endParaRPr>
          </a:p>
        </p:txBody>
      </p:sp>
      <p:sp>
        <p:nvSpPr>
          <p:cNvPr id="23" name="矩形 22"/>
          <p:cNvSpPr/>
          <p:nvPr/>
        </p:nvSpPr>
        <p:spPr>
          <a:xfrm>
            <a:off x="4065905" y="2647950"/>
            <a:ext cx="3155950" cy="124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ym typeface="+mn-ea"/>
              </a:rPr>
              <a:t>基本点火提前角</a:t>
            </a:r>
            <a:endParaRPr lang="zh-CN" altLang="en-US" sz="3200">
              <a:sym typeface="+mn-ea"/>
            </a:endParaRPr>
          </a:p>
        </p:txBody>
      </p:sp>
      <p:sp>
        <p:nvSpPr>
          <p:cNvPr id="24" name="矩形 23"/>
          <p:cNvSpPr/>
          <p:nvPr/>
        </p:nvSpPr>
        <p:spPr>
          <a:xfrm>
            <a:off x="4065905" y="4663440"/>
            <a:ext cx="3157220" cy="124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ym typeface="+mn-ea"/>
              </a:rPr>
              <a:t>修正点火提前角</a:t>
            </a:r>
            <a:endParaRPr lang="zh-CN" altLang="en-US" sz="3200">
              <a:sym typeface="+mn-ea"/>
            </a:endParaRPr>
          </a:p>
        </p:txBody>
      </p:sp>
      <p:sp>
        <p:nvSpPr>
          <p:cNvPr id="25" name="文本框 24"/>
          <p:cNvSpPr txBox="1"/>
          <p:nvPr/>
        </p:nvSpPr>
        <p:spPr>
          <a:xfrm>
            <a:off x="960120" y="4295140"/>
            <a:ext cx="2092325" cy="368300"/>
          </a:xfrm>
          <a:prstGeom prst="rect">
            <a:avLst/>
          </a:prstGeom>
          <a:noFill/>
          <a:ln>
            <a:solidFill>
              <a:schemeClr val="tx2"/>
            </a:solidFill>
          </a:ln>
        </p:spPr>
        <p:txBody>
          <a:bodyPr wrap="square" rtlCol="0">
            <a:spAutoFit/>
          </a:bodyPr>
          <a:p>
            <a:r>
              <a:rPr lang="zh-CN" altLang="en-US"/>
              <a:t>冷却液</a:t>
            </a:r>
            <a:r>
              <a:rPr lang="zh-CN" altLang="en-US"/>
              <a:t>温度传感器</a:t>
            </a:r>
            <a:endParaRPr lang="zh-CN" altLang="en-US"/>
          </a:p>
        </p:txBody>
      </p:sp>
      <p:sp>
        <p:nvSpPr>
          <p:cNvPr id="26" name="文本框 25"/>
          <p:cNvSpPr txBox="1"/>
          <p:nvPr/>
        </p:nvSpPr>
        <p:spPr>
          <a:xfrm>
            <a:off x="960120" y="4653915"/>
            <a:ext cx="2092325" cy="368300"/>
          </a:xfrm>
          <a:prstGeom prst="rect">
            <a:avLst/>
          </a:prstGeom>
          <a:noFill/>
          <a:ln>
            <a:solidFill>
              <a:schemeClr val="tx2"/>
            </a:solidFill>
          </a:ln>
        </p:spPr>
        <p:txBody>
          <a:bodyPr wrap="square" rtlCol="0">
            <a:spAutoFit/>
          </a:bodyPr>
          <a:p>
            <a:r>
              <a:rPr lang="zh-CN" altLang="en-US"/>
              <a:t>进气温度传感器</a:t>
            </a:r>
            <a:endParaRPr lang="zh-CN" altLang="en-US"/>
          </a:p>
        </p:txBody>
      </p:sp>
      <p:sp>
        <p:nvSpPr>
          <p:cNvPr id="27" name="文本框 26"/>
          <p:cNvSpPr txBox="1"/>
          <p:nvPr/>
        </p:nvSpPr>
        <p:spPr>
          <a:xfrm>
            <a:off x="960120" y="5012690"/>
            <a:ext cx="2092325" cy="368300"/>
          </a:xfrm>
          <a:prstGeom prst="rect">
            <a:avLst/>
          </a:prstGeom>
          <a:noFill/>
          <a:ln>
            <a:solidFill>
              <a:schemeClr val="tx2"/>
            </a:solidFill>
          </a:ln>
        </p:spPr>
        <p:txBody>
          <a:bodyPr wrap="square" rtlCol="0">
            <a:spAutoFit/>
          </a:bodyPr>
          <a:p>
            <a:r>
              <a:rPr lang="zh-CN" altLang="en-US"/>
              <a:t>车速传感器</a:t>
            </a:r>
            <a:endParaRPr lang="zh-CN" altLang="en-US"/>
          </a:p>
        </p:txBody>
      </p:sp>
      <p:sp>
        <p:nvSpPr>
          <p:cNvPr id="28" name="文本框 27"/>
          <p:cNvSpPr txBox="1"/>
          <p:nvPr/>
        </p:nvSpPr>
        <p:spPr>
          <a:xfrm>
            <a:off x="960120" y="5371465"/>
            <a:ext cx="2092325" cy="368300"/>
          </a:xfrm>
          <a:prstGeom prst="rect">
            <a:avLst/>
          </a:prstGeom>
          <a:noFill/>
          <a:ln>
            <a:solidFill>
              <a:schemeClr val="tx2"/>
            </a:solidFill>
          </a:ln>
        </p:spPr>
        <p:txBody>
          <a:bodyPr wrap="square" rtlCol="0">
            <a:spAutoFit/>
          </a:bodyPr>
          <a:p>
            <a:r>
              <a:rPr lang="zh-CN" altLang="en-US"/>
              <a:t>氧传感器</a:t>
            </a:r>
            <a:endParaRPr lang="zh-CN" altLang="en-US"/>
          </a:p>
        </p:txBody>
      </p:sp>
      <p:sp>
        <p:nvSpPr>
          <p:cNvPr id="29" name="文本框 28"/>
          <p:cNvSpPr txBox="1"/>
          <p:nvPr/>
        </p:nvSpPr>
        <p:spPr>
          <a:xfrm>
            <a:off x="960120" y="5730240"/>
            <a:ext cx="2092325" cy="368300"/>
          </a:xfrm>
          <a:prstGeom prst="rect">
            <a:avLst/>
          </a:prstGeom>
          <a:noFill/>
          <a:ln>
            <a:solidFill>
              <a:schemeClr val="tx2"/>
            </a:solidFill>
          </a:ln>
        </p:spPr>
        <p:txBody>
          <a:bodyPr wrap="square" rtlCol="0">
            <a:spAutoFit/>
          </a:bodyPr>
          <a:p>
            <a:r>
              <a:rPr lang="zh-CN" altLang="en-US"/>
              <a:t>爆震传感器</a:t>
            </a:r>
            <a:endParaRPr lang="zh-CN" altLang="en-US"/>
          </a:p>
        </p:txBody>
      </p:sp>
      <p:sp>
        <p:nvSpPr>
          <p:cNvPr id="30" name="文本框 29"/>
          <p:cNvSpPr txBox="1"/>
          <p:nvPr/>
        </p:nvSpPr>
        <p:spPr>
          <a:xfrm>
            <a:off x="960120" y="6089015"/>
            <a:ext cx="2092325" cy="368300"/>
          </a:xfrm>
          <a:prstGeom prst="rect">
            <a:avLst/>
          </a:prstGeom>
          <a:noFill/>
          <a:ln>
            <a:solidFill>
              <a:schemeClr val="tx2"/>
            </a:solidFill>
          </a:ln>
        </p:spPr>
        <p:txBody>
          <a:bodyPr wrap="square" rtlCol="0">
            <a:spAutoFit/>
          </a:bodyPr>
          <a:p>
            <a:r>
              <a:rPr lang="zh-CN" altLang="en-US"/>
              <a:t>额外负荷</a:t>
            </a:r>
            <a:r>
              <a:rPr lang="zh-CN" altLang="en-US"/>
              <a:t>信号</a:t>
            </a:r>
            <a:endParaRPr lang="zh-CN" altLang="en-US"/>
          </a:p>
        </p:txBody>
      </p:sp>
      <p:sp>
        <p:nvSpPr>
          <p:cNvPr id="31" name="右大括号 30"/>
          <p:cNvSpPr/>
          <p:nvPr/>
        </p:nvSpPr>
        <p:spPr>
          <a:xfrm>
            <a:off x="3150235" y="4417060"/>
            <a:ext cx="465455" cy="1997075"/>
          </a:xfrm>
          <a:prstGeom prst="rightBrace">
            <a:avLst/>
          </a:prstGeom>
          <a:ln w="476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
        <p:nvSpPr>
          <p:cNvPr id="32" name="右大括号 31"/>
          <p:cNvSpPr/>
          <p:nvPr/>
        </p:nvSpPr>
        <p:spPr>
          <a:xfrm>
            <a:off x="3159760" y="2098040"/>
            <a:ext cx="474345" cy="1663700"/>
          </a:xfrm>
          <a:prstGeom prst="rightBrace">
            <a:avLst/>
          </a:prstGeom>
          <a:ln w="476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
        <p:nvSpPr>
          <p:cNvPr id="33" name="右大括号 32"/>
          <p:cNvSpPr/>
          <p:nvPr/>
        </p:nvSpPr>
        <p:spPr>
          <a:xfrm>
            <a:off x="3150235" y="860425"/>
            <a:ext cx="466090" cy="1114425"/>
          </a:xfrm>
          <a:prstGeom prst="rightBrace">
            <a:avLst/>
          </a:prstGeom>
          <a:ln w="476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grpSp>
        <p:nvGrpSpPr>
          <p:cNvPr id="45" name="组合 44"/>
          <p:cNvGrpSpPr/>
          <p:nvPr/>
        </p:nvGrpSpPr>
        <p:grpSpPr>
          <a:xfrm>
            <a:off x="8891270" y="1502410"/>
            <a:ext cx="3056890" cy="368300"/>
            <a:chOff x="14006" y="1834"/>
            <a:chExt cx="4814" cy="580"/>
          </a:xfrm>
        </p:grpSpPr>
        <p:sp>
          <p:nvSpPr>
            <p:cNvPr id="8" name="文本框 7"/>
            <p:cNvSpPr txBox="1"/>
            <p:nvPr/>
          </p:nvSpPr>
          <p:spPr>
            <a:xfrm>
              <a:off x="14410" y="1834"/>
              <a:ext cx="1928" cy="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solidFill>
                <a:schemeClr val="accent1"/>
              </a:solidFill>
            </a:ln>
          </p:spPr>
          <p:txBody>
            <a:bodyPr wrap="none" rtlCol="0">
              <a:spAutoFit/>
            </a:bodyPr>
            <a:p>
              <a:r>
                <a:rPr lang="zh-CN" altLang="en-US"/>
                <a:t>点火模块</a:t>
              </a:r>
              <a:r>
                <a:rPr lang="en-US" altLang="zh-CN"/>
                <a:t>1</a:t>
              </a:r>
              <a:endParaRPr lang="en-US" altLang="zh-CN"/>
            </a:p>
          </p:txBody>
        </p:sp>
        <p:sp>
          <p:nvSpPr>
            <p:cNvPr id="12" name="文本框 11"/>
            <p:cNvSpPr txBox="1"/>
            <p:nvPr/>
          </p:nvSpPr>
          <p:spPr>
            <a:xfrm>
              <a:off x="16892" y="1834"/>
              <a:ext cx="1928" cy="580"/>
            </a:xfrm>
            <a:prstGeom prst="rect">
              <a:avLst/>
            </a:prstGeom>
            <a:gradFill>
              <a:gsLst>
                <a:gs pos="0">
                  <a:srgbClr val="9EE256"/>
                </a:gs>
                <a:gs pos="100000">
                  <a:srgbClr val="52762D"/>
                </a:gs>
              </a:gsLst>
              <a:lin ang="5400000" scaled="0"/>
            </a:gradFill>
            <a:ln>
              <a:solidFill>
                <a:schemeClr val="accent1"/>
              </a:solidFill>
            </a:ln>
          </p:spPr>
          <p:txBody>
            <a:bodyPr wrap="none" rtlCol="0">
              <a:spAutoFit/>
            </a:bodyPr>
            <a:p>
              <a:r>
                <a:rPr lang="zh-CN" altLang="en-US"/>
                <a:t>点火线圈</a:t>
              </a:r>
              <a:r>
                <a:rPr lang="en-US" altLang="zh-CN"/>
                <a:t>1</a:t>
              </a:r>
              <a:endParaRPr lang="en-US" altLang="zh-CN"/>
            </a:p>
          </p:txBody>
        </p:sp>
        <p:sp>
          <p:nvSpPr>
            <p:cNvPr id="34" name="右箭头 33"/>
            <p:cNvSpPr/>
            <p:nvPr/>
          </p:nvSpPr>
          <p:spPr>
            <a:xfrm>
              <a:off x="14006" y="2042"/>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右箭头 34"/>
            <p:cNvSpPr/>
            <p:nvPr/>
          </p:nvSpPr>
          <p:spPr>
            <a:xfrm>
              <a:off x="16436" y="2041"/>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6" name="组合 45"/>
          <p:cNvGrpSpPr/>
          <p:nvPr/>
        </p:nvGrpSpPr>
        <p:grpSpPr>
          <a:xfrm>
            <a:off x="8894445" y="2520315"/>
            <a:ext cx="3056255" cy="368300"/>
            <a:chOff x="14007" y="3969"/>
            <a:chExt cx="4813" cy="580"/>
          </a:xfrm>
        </p:grpSpPr>
        <p:sp>
          <p:nvSpPr>
            <p:cNvPr id="9" name="文本框 8"/>
            <p:cNvSpPr txBox="1"/>
            <p:nvPr/>
          </p:nvSpPr>
          <p:spPr>
            <a:xfrm>
              <a:off x="14410" y="3969"/>
              <a:ext cx="1928" cy="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solidFill>
                <a:schemeClr val="accent1"/>
              </a:solidFill>
            </a:ln>
          </p:spPr>
          <p:txBody>
            <a:bodyPr wrap="none" rtlCol="0">
              <a:spAutoFit/>
            </a:bodyPr>
            <a:p>
              <a:r>
                <a:rPr lang="zh-CN" altLang="en-US"/>
                <a:t>点火模块</a:t>
              </a:r>
              <a:r>
                <a:rPr lang="en-US" altLang="zh-CN"/>
                <a:t>2</a:t>
              </a:r>
              <a:endParaRPr lang="en-US" altLang="zh-CN"/>
            </a:p>
          </p:txBody>
        </p:sp>
        <p:sp>
          <p:nvSpPr>
            <p:cNvPr id="13" name="文本框 12"/>
            <p:cNvSpPr txBox="1"/>
            <p:nvPr/>
          </p:nvSpPr>
          <p:spPr>
            <a:xfrm>
              <a:off x="16892" y="3969"/>
              <a:ext cx="1928" cy="580"/>
            </a:xfrm>
            <a:prstGeom prst="rect">
              <a:avLst/>
            </a:prstGeom>
            <a:gradFill>
              <a:gsLst>
                <a:gs pos="0">
                  <a:srgbClr val="9EE256"/>
                </a:gs>
                <a:gs pos="100000">
                  <a:srgbClr val="52762D"/>
                </a:gs>
              </a:gsLst>
              <a:lin ang="5400000" scaled="0"/>
            </a:gradFill>
            <a:ln>
              <a:solidFill>
                <a:schemeClr val="accent1"/>
              </a:solidFill>
            </a:ln>
          </p:spPr>
          <p:txBody>
            <a:bodyPr wrap="none" rtlCol="0">
              <a:spAutoFit/>
            </a:bodyPr>
            <a:p>
              <a:r>
                <a:rPr lang="zh-CN" altLang="en-US"/>
                <a:t>点火线圈</a:t>
              </a:r>
              <a:r>
                <a:rPr lang="en-US" altLang="zh-CN"/>
                <a:t>2</a:t>
              </a:r>
              <a:endParaRPr lang="en-US" altLang="zh-CN"/>
            </a:p>
          </p:txBody>
        </p:sp>
        <p:sp>
          <p:nvSpPr>
            <p:cNvPr id="36" name="右箭头 35"/>
            <p:cNvSpPr/>
            <p:nvPr/>
          </p:nvSpPr>
          <p:spPr>
            <a:xfrm>
              <a:off x="14007" y="4177"/>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右箭头 36"/>
            <p:cNvSpPr/>
            <p:nvPr/>
          </p:nvSpPr>
          <p:spPr>
            <a:xfrm>
              <a:off x="16436" y="4176"/>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8894445" y="3876040"/>
            <a:ext cx="3056255" cy="368300"/>
            <a:chOff x="14007" y="6104"/>
            <a:chExt cx="4813" cy="580"/>
          </a:xfrm>
        </p:grpSpPr>
        <p:sp>
          <p:nvSpPr>
            <p:cNvPr id="10" name="文本框 9"/>
            <p:cNvSpPr txBox="1"/>
            <p:nvPr/>
          </p:nvSpPr>
          <p:spPr>
            <a:xfrm>
              <a:off x="14410" y="6104"/>
              <a:ext cx="1928" cy="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solidFill>
                <a:schemeClr val="accent1"/>
              </a:solidFill>
            </a:ln>
          </p:spPr>
          <p:txBody>
            <a:bodyPr wrap="none" rtlCol="0">
              <a:spAutoFit/>
            </a:bodyPr>
            <a:p>
              <a:r>
                <a:rPr lang="zh-CN" altLang="en-US"/>
                <a:t>点火模块</a:t>
              </a:r>
              <a:r>
                <a:rPr lang="en-US" altLang="zh-CN"/>
                <a:t>3</a:t>
              </a:r>
              <a:endParaRPr lang="en-US" altLang="zh-CN"/>
            </a:p>
          </p:txBody>
        </p:sp>
        <p:sp>
          <p:nvSpPr>
            <p:cNvPr id="14" name="文本框 13"/>
            <p:cNvSpPr txBox="1"/>
            <p:nvPr/>
          </p:nvSpPr>
          <p:spPr>
            <a:xfrm>
              <a:off x="16892" y="6104"/>
              <a:ext cx="1928" cy="580"/>
            </a:xfrm>
            <a:prstGeom prst="rect">
              <a:avLst/>
            </a:prstGeom>
            <a:gradFill>
              <a:gsLst>
                <a:gs pos="0">
                  <a:srgbClr val="9EE256"/>
                </a:gs>
                <a:gs pos="100000">
                  <a:srgbClr val="52762D"/>
                </a:gs>
              </a:gsLst>
              <a:lin ang="5400000" scaled="0"/>
            </a:gradFill>
            <a:ln>
              <a:solidFill>
                <a:schemeClr val="accent1"/>
              </a:solidFill>
            </a:ln>
          </p:spPr>
          <p:txBody>
            <a:bodyPr wrap="none" rtlCol="0">
              <a:spAutoFit/>
            </a:bodyPr>
            <a:p>
              <a:r>
                <a:rPr lang="zh-CN" altLang="en-US"/>
                <a:t>点火线圈</a:t>
              </a:r>
              <a:r>
                <a:rPr lang="en-US" altLang="zh-CN"/>
                <a:t>3</a:t>
              </a:r>
              <a:endParaRPr lang="en-US" altLang="zh-CN"/>
            </a:p>
          </p:txBody>
        </p:sp>
        <p:sp>
          <p:nvSpPr>
            <p:cNvPr id="38" name="右箭头 37"/>
            <p:cNvSpPr/>
            <p:nvPr/>
          </p:nvSpPr>
          <p:spPr>
            <a:xfrm>
              <a:off x="14007" y="6312"/>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右箭头 38"/>
            <p:cNvSpPr/>
            <p:nvPr/>
          </p:nvSpPr>
          <p:spPr>
            <a:xfrm>
              <a:off x="16436" y="6311"/>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a:off x="8894445" y="5231765"/>
            <a:ext cx="3056255" cy="368300"/>
            <a:chOff x="14007" y="8239"/>
            <a:chExt cx="4813" cy="580"/>
          </a:xfrm>
        </p:grpSpPr>
        <p:sp>
          <p:nvSpPr>
            <p:cNvPr id="11" name="文本框 10"/>
            <p:cNvSpPr txBox="1"/>
            <p:nvPr/>
          </p:nvSpPr>
          <p:spPr>
            <a:xfrm>
              <a:off x="14410" y="8239"/>
              <a:ext cx="1928" cy="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solidFill>
                <a:schemeClr val="accent1"/>
              </a:solidFill>
            </a:ln>
          </p:spPr>
          <p:txBody>
            <a:bodyPr wrap="none" rtlCol="0">
              <a:spAutoFit/>
            </a:bodyPr>
            <a:p>
              <a:r>
                <a:rPr lang="zh-CN" altLang="en-US"/>
                <a:t>点火模块</a:t>
              </a:r>
              <a:r>
                <a:rPr lang="en-US" altLang="zh-CN"/>
                <a:t>4</a:t>
              </a:r>
              <a:endParaRPr lang="en-US" altLang="zh-CN"/>
            </a:p>
          </p:txBody>
        </p:sp>
        <p:sp>
          <p:nvSpPr>
            <p:cNvPr id="15" name="文本框 14"/>
            <p:cNvSpPr txBox="1"/>
            <p:nvPr/>
          </p:nvSpPr>
          <p:spPr>
            <a:xfrm>
              <a:off x="16892" y="8239"/>
              <a:ext cx="1928" cy="580"/>
            </a:xfrm>
            <a:prstGeom prst="rect">
              <a:avLst/>
            </a:prstGeom>
            <a:gradFill>
              <a:gsLst>
                <a:gs pos="0">
                  <a:srgbClr val="9EE256"/>
                </a:gs>
                <a:gs pos="100000">
                  <a:srgbClr val="52762D"/>
                </a:gs>
              </a:gsLst>
              <a:lin ang="5400000" scaled="0"/>
            </a:gradFill>
            <a:ln>
              <a:solidFill>
                <a:schemeClr val="accent1"/>
              </a:solidFill>
            </a:ln>
          </p:spPr>
          <p:txBody>
            <a:bodyPr wrap="none" rtlCol="0">
              <a:spAutoFit/>
            </a:bodyPr>
            <a:p>
              <a:r>
                <a:rPr lang="zh-CN" altLang="en-US"/>
                <a:t>点火线圈</a:t>
              </a:r>
              <a:r>
                <a:rPr lang="en-US" altLang="zh-CN"/>
                <a:t>4</a:t>
              </a:r>
              <a:endParaRPr lang="en-US" altLang="zh-CN"/>
            </a:p>
          </p:txBody>
        </p:sp>
        <p:sp>
          <p:nvSpPr>
            <p:cNvPr id="40" name="右箭头 39"/>
            <p:cNvSpPr/>
            <p:nvPr/>
          </p:nvSpPr>
          <p:spPr>
            <a:xfrm>
              <a:off x="14007" y="8447"/>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右箭头 40"/>
            <p:cNvSpPr/>
            <p:nvPr/>
          </p:nvSpPr>
          <p:spPr>
            <a:xfrm>
              <a:off x="16436" y="8446"/>
              <a:ext cx="359" cy="1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vertical)">
                                      <p:cBhvr>
                                        <p:cTn id="18" dur="500"/>
                                        <p:tgtEl>
                                          <p:spTgt spid="3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vertic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vertical)">
                                      <p:cBhvr>
                                        <p:cTn id="40" dur="500"/>
                                        <p:tgtEl>
                                          <p:spTgt spid="3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linds(horizont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left)">
                                      <p:cBhvr>
                                        <p:cTn id="7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3" grpId="0" animBg="1"/>
      <p:bldP spid="17" grpId="0" animBg="1"/>
      <p:bldP spid="18" grpId="0" animBg="1"/>
      <p:bldP spid="20" grpId="0" animBg="1"/>
      <p:bldP spid="19" grpId="0" animBg="1"/>
      <p:bldP spid="32" grpId="0" animBg="1"/>
      <p:bldP spid="25" grpId="0" animBg="1"/>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 name="组合 35"/>
          <p:cNvGrpSpPr/>
          <p:nvPr/>
        </p:nvGrpSpPr>
        <p:grpSpPr>
          <a:xfrm>
            <a:off x="264160" y="383540"/>
            <a:ext cx="6985635" cy="1014730"/>
            <a:chOff x="1652" y="604"/>
            <a:chExt cx="11001" cy="1598"/>
          </a:xfrm>
        </p:grpSpPr>
        <p:sp>
          <p:nvSpPr>
            <p:cNvPr id="8" name="文本框 7"/>
            <p:cNvSpPr txBox="1"/>
            <p:nvPr/>
          </p:nvSpPr>
          <p:spPr>
            <a:xfrm>
              <a:off x="1652" y="762"/>
              <a:ext cx="3188" cy="580"/>
            </a:xfrm>
            <a:prstGeom prst="rect">
              <a:avLst/>
            </a:prstGeom>
            <a:noFill/>
          </p:spPr>
          <p:txBody>
            <a:bodyPr wrap="square" rtlCol="0">
              <a:spAutoFit/>
            </a:bodyPr>
            <a:p>
              <a:r>
                <a:rPr lang="zh-CN" altLang="en-US"/>
                <a:t>转速（转</a:t>
              </a:r>
              <a:r>
                <a:rPr lang="en-US" altLang="zh-CN"/>
                <a:t>/</a:t>
              </a:r>
              <a:r>
                <a:rPr lang="zh-CN" altLang="en-US"/>
                <a:t>分钟）</a:t>
              </a:r>
              <a:endParaRPr lang="zh-CN" altLang="en-US"/>
            </a:p>
          </p:txBody>
        </p:sp>
        <p:cxnSp>
          <p:nvCxnSpPr>
            <p:cNvPr id="9" name="直接连接符 8"/>
            <p:cNvCxnSpPr/>
            <p:nvPr/>
          </p:nvCxnSpPr>
          <p:spPr>
            <a:xfrm flipV="1">
              <a:off x="1652" y="1498"/>
              <a:ext cx="3120" cy="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91" y="1622"/>
              <a:ext cx="2414" cy="580"/>
            </a:xfrm>
            <a:prstGeom prst="rect">
              <a:avLst/>
            </a:prstGeom>
            <a:noFill/>
          </p:spPr>
          <p:txBody>
            <a:bodyPr wrap="square" rtlCol="0">
              <a:spAutoFit/>
            </a:bodyPr>
            <a:p>
              <a:r>
                <a:rPr lang="zh-CN" altLang="en-US"/>
                <a:t>时间（</a:t>
              </a:r>
              <a:r>
                <a:rPr lang="zh-CN" altLang="en-US"/>
                <a:t>毫秒）</a:t>
              </a:r>
              <a:endParaRPr lang="zh-CN" altLang="en-US"/>
            </a:p>
          </p:txBody>
        </p:sp>
        <p:sp>
          <p:nvSpPr>
            <p:cNvPr id="11" name="文本框 10"/>
            <p:cNvSpPr txBox="1"/>
            <p:nvPr/>
          </p:nvSpPr>
          <p:spPr>
            <a:xfrm>
              <a:off x="4772" y="604"/>
              <a:ext cx="1564" cy="1598"/>
            </a:xfrm>
            <a:prstGeom prst="rect">
              <a:avLst/>
            </a:prstGeom>
            <a:noFill/>
          </p:spPr>
          <p:txBody>
            <a:bodyPr wrap="square" rtlCol="0">
              <a:spAutoFit/>
            </a:bodyPr>
            <a:p>
              <a:r>
                <a:rPr lang="zh-CN" altLang="en-US" sz="6000"/>
                <a:t>✖</a:t>
              </a:r>
              <a:endParaRPr lang="zh-CN" altLang="en-US" sz="6000"/>
            </a:p>
          </p:txBody>
        </p:sp>
        <p:sp>
          <p:nvSpPr>
            <p:cNvPr id="14" name="等于号 13"/>
            <p:cNvSpPr/>
            <p:nvPr/>
          </p:nvSpPr>
          <p:spPr>
            <a:xfrm>
              <a:off x="7352" y="762"/>
              <a:ext cx="1440" cy="14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文本框 14"/>
            <p:cNvSpPr txBox="1"/>
            <p:nvPr/>
          </p:nvSpPr>
          <p:spPr>
            <a:xfrm>
              <a:off x="6131" y="1113"/>
              <a:ext cx="1487" cy="580"/>
            </a:xfrm>
            <a:prstGeom prst="rect">
              <a:avLst/>
            </a:prstGeom>
            <a:noFill/>
          </p:spPr>
          <p:txBody>
            <a:bodyPr wrap="square" rtlCol="0">
              <a:spAutoFit/>
            </a:bodyPr>
            <a:p>
              <a:r>
                <a:rPr lang="en-US" altLang="zh-CN"/>
                <a:t>360</a:t>
              </a:r>
              <a:r>
                <a:rPr lang="zh-CN" altLang="en-US"/>
                <a:t>度</a:t>
              </a:r>
              <a:endParaRPr lang="zh-CN" altLang="en-US"/>
            </a:p>
          </p:txBody>
        </p:sp>
        <p:sp>
          <p:nvSpPr>
            <p:cNvPr id="16" name="文本框 15"/>
            <p:cNvSpPr txBox="1"/>
            <p:nvPr/>
          </p:nvSpPr>
          <p:spPr>
            <a:xfrm>
              <a:off x="8909" y="1113"/>
              <a:ext cx="3745" cy="580"/>
            </a:xfrm>
            <a:prstGeom prst="rect">
              <a:avLst/>
            </a:prstGeom>
            <a:noFill/>
          </p:spPr>
          <p:txBody>
            <a:bodyPr wrap="square" rtlCol="0">
              <a:spAutoFit/>
            </a:bodyPr>
            <a:p>
              <a:r>
                <a:rPr lang="zh-CN" altLang="en-US"/>
                <a:t>每毫秒曲轴所转</a:t>
              </a:r>
              <a:r>
                <a:rPr lang="zh-CN" altLang="en-US"/>
                <a:t>角度</a:t>
              </a:r>
              <a:endParaRPr lang="zh-CN" altLang="en-US"/>
            </a:p>
          </p:txBody>
        </p:sp>
      </p:grpSp>
      <p:grpSp>
        <p:nvGrpSpPr>
          <p:cNvPr id="37" name="组合 36"/>
          <p:cNvGrpSpPr/>
          <p:nvPr/>
        </p:nvGrpSpPr>
        <p:grpSpPr>
          <a:xfrm>
            <a:off x="264160" y="2068830"/>
            <a:ext cx="8376920" cy="1006475"/>
            <a:chOff x="1438" y="3258"/>
            <a:chExt cx="13192" cy="1585"/>
          </a:xfrm>
        </p:grpSpPr>
        <p:sp>
          <p:nvSpPr>
            <p:cNvPr id="17" name="文本框 16"/>
            <p:cNvSpPr txBox="1"/>
            <p:nvPr/>
          </p:nvSpPr>
          <p:spPr>
            <a:xfrm>
              <a:off x="2996" y="3335"/>
              <a:ext cx="3034" cy="580"/>
            </a:xfrm>
            <a:prstGeom prst="rect">
              <a:avLst/>
            </a:prstGeom>
            <a:noFill/>
          </p:spPr>
          <p:txBody>
            <a:bodyPr wrap="square" rtlCol="0">
              <a:spAutoFit/>
            </a:bodyPr>
            <a:p>
              <a:r>
                <a:rPr lang="zh-CN" altLang="en-US"/>
                <a:t>活塞行程（</a:t>
              </a:r>
              <a:r>
                <a:rPr lang="zh-CN" altLang="en-US"/>
                <a:t>毫米）</a:t>
              </a:r>
              <a:endParaRPr lang="zh-CN" altLang="en-US"/>
            </a:p>
          </p:txBody>
        </p:sp>
        <p:cxnSp>
          <p:nvCxnSpPr>
            <p:cNvPr id="18" name="直接连接符 17"/>
            <p:cNvCxnSpPr/>
            <p:nvPr/>
          </p:nvCxnSpPr>
          <p:spPr>
            <a:xfrm flipV="1">
              <a:off x="1438" y="3948"/>
              <a:ext cx="6887" cy="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652" y="4118"/>
              <a:ext cx="2489" cy="580"/>
            </a:xfrm>
            <a:prstGeom prst="rect">
              <a:avLst/>
            </a:prstGeom>
            <a:noFill/>
          </p:spPr>
          <p:txBody>
            <a:bodyPr wrap="square" rtlCol="0">
              <a:spAutoFit/>
            </a:bodyPr>
            <a:p>
              <a:r>
                <a:rPr lang="zh-CN" altLang="en-US"/>
                <a:t>每行程</a:t>
              </a:r>
              <a:r>
                <a:rPr lang="en-US" altLang="zh-CN"/>
                <a:t>180</a:t>
              </a:r>
              <a:r>
                <a:rPr lang="zh-CN" altLang="en-US"/>
                <a:t>度</a:t>
              </a:r>
              <a:endParaRPr lang="zh-CN" altLang="en-US"/>
            </a:p>
          </p:txBody>
        </p:sp>
        <p:sp>
          <p:nvSpPr>
            <p:cNvPr id="20" name="文本框 19"/>
            <p:cNvSpPr txBox="1"/>
            <p:nvPr/>
          </p:nvSpPr>
          <p:spPr>
            <a:xfrm>
              <a:off x="4417" y="4118"/>
              <a:ext cx="3649" cy="580"/>
            </a:xfrm>
            <a:prstGeom prst="rect">
              <a:avLst/>
            </a:prstGeom>
            <a:noFill/>
          </p:spPr>
          <p:txBody>
            <a:bodyPr wrap="square" rtlCol="0">
              <a:spAutoFit/>
            </a:bodyPr>
            <a:p>
              <a:r>
                <a:rPr lang="zh-CN" altLang="en-US">
                  <a:sym typeface="+mn-ea"/>
                </a:rPr>
                <a:t>每毫秒曲轴所转角度</a:t>
              </a:r>
              <a:endParaRPr lang="zh-CN" altLang="en-US"/>
            </a:p>
          </p:txBody>
        </p:sp>
        <p:sp>
          <p:nvSpPr>
            <p:cNvPr id="21" name="文本框 20"/>
            <p:cNvSpPr txBox="1"/>
            <p:nvPr/>
          </p:nvSpPr>
          <p:spPr>
            <a:xfrm>
              <a:off x="3830" y="4118"/>
              <a:ext cx="728" cy="725"/>
            </a:xfrm>
            <a:prstGeom prst="rect">
              <a:avLst/>
            </a:prstGeom>
            <a:noFill/>
          </p:spPr>
          <p:txBody>
            <a:bodyPr wrap="square" rtlCol="0">
              <a:spAutoFit/>
            </a:bodyPr>
            <a:p>
              <a:r>
                <a:rPr lang="zh-CN" altLang="en-US" sz="2400"/>
                <a:t>✖</a:t>
              </a:r>
              <a:endParaRPr lang="zh-CN" altLang="en-US" sz="2400"/>
            </a:p>
          </p:txBody>
        </p:sp>
        <p:sp>
          <p:nvSpPr>
            <p:cNvPr id="22" name="等于号 21"/>
            <p:cNvSpPr/>
            <p:nvPr/>
          </p:nvSpPr>
          <p:spPr>
            <a:xfrm>
              <a:off x="8342" y="3258"/>
              <a:ext cx="1440" cy="14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3" name="文本框 22"/>
            <p:cNvSpPr txBox="1"/>
            <p:nvPr/>
          </p:nvSpPr>
          <p:spPr>
            <a:xfrm>
              <a:off x="9635" y="3681"/>
              <a:ext cx="4995" cy="1016"/>
            </a:xfrm>
            <a:prstGeom prst="rect">
              <a:avLst/>
            </a:prstGeom>
            <a:noFill/>
          </p:spPr>
          <p:txBody>
            <a:bodyPr wrap="square" rtlCol="0">
              <a:spAutoFit/>
            </a:bodyPr>
            <a:p>
              <a:r>
                <a:rPr lang="zh-CN" altLang="en-US"/>
                <a:t>每毫秒活塞运动的距离（毫米）转换速度为（米</a:t>
              </a:r>
              <a:r>
                <a:rPr lang="en-US" altLang="zh-CN"/>
                <a:t>/</a:t>
              </a:r>
              <a:r>
                <a:rPr lang="zh-CN" altLang="en-US"/>
                <a:t>小时）</a:t>
              </a:r>
              <a:endParaRPr lang="zh-CN" altLang="en-US"/>
            </a:p>
          </p:txBody>
        </p:sp>
      </p:grpSp>
      <p:grpSp>
        <p:nvGrpSpPr>
          <p:cNvPr id="38" name="组合 37"/>
          <p:cNvGrpSpPr/>
          <p:nvPr/>
        </p:nvGrpSpPr>
        <p:grpSpPr>
          <a:xfrm>
            <a:off x="264160" y="3696970"/>
            <a:ext cx="7123430" cy="1713230"/>
            <a:chOff x="416" y="5822"/>
            <a:chExt cx="11218" cy="2698"/>
          </a:xfrm>
        </p:grpSpPr>
        <p:sp>
          <p:nvSpPr>
            <p:cNvPr id="24" name="文本框 23"/>
            <p:cNvSpPr txBox="1"/>
            <p:nvPr/>
          </p:nvSpPr>
          <p:spPr>
            <a:xfrm>
              <a:off x="416" y="7068"/>
              <a:ext cx="3725" cy="1452"/>
            </a:xfrm>
            <a:prstGeom prst="rect">
              <a:avLst/>
            </a:prstGeom>
            <a:noFill/>
          </p:spPr>
          <p:txBody>
            <a:bodyPr wrap="square" rtlCol="0">
              <a:spAutoFit/>
            </a:bodyPr>
            <a:p>
              <a:r>
                <a:rPr lang="zh-CN" altLang="en-US"/>
                <a:t>混合气燃烧</a:t>
              </a:r>
              <a:r>
                <a:rPr lang="zh-CN" altLang="en-US"/>
                <a:t>速度</a:t>
              </a:r>
              <a:endParaRPr lang="zh-CN" altLang="en-US"/>
            </a:p>
            <a:p>
              <a:r>
                <a:rPr lang="zh-CN" altLang="en-US"/>
                <a:t>汽油（</a:t>
              </a:r>
              <a:r>
                <a:rPr lang="en-US" altLang="zh-CN"/>
                <a:t>15</a:t>
              </a:r>
              <a:r>
                <a:rPr lang="zh-CN" altLang="en-US"/>
                <a:t>米</a:t>
              </a:r>
              <a:r>
                <a:rPr lang="en-US" altLang="zh-CN"/>
                <a:t>/</a:t>
              </a:r>
              <a:r>
                <a:rPr lang="zh-CN" altLang="en-US"/>
                <a:t>秒）</a:t>
              </a:r>
              <a:endParaRPr lang="zh-CN" altLang="en-US"/>
            </a:p>
            <a:p>
              <a:r>
                <a:rPr lang="zh-CN" altLang="en-US"/>
                <a:t>混合气（</a:t>
              </a:r>
              <a:r>
                <a:rPr lang="en-US" altLang="zh-CN"/>
                <a:t>40-80</a:t>
              </a:r>
              <a:r>
                <a:rPr lang="zh-CN" altLang="en-US"/>
                <a:t>米</a:t>
              </a:r>
              <a:r>
                <a:rPr lang="en-US" altLang="zh-CN"/>
                <a:t>/</a:t>
              </a:r>
              <a:r>
                <a:rPr lang="zh-CN" altLang="en-US"/>
                <a:t>秒）</a:t>
              </a:r>
              <a:endParaRPr lang="zh-CN" altLang="en-US"/>
            </a:p>
          </p:txBody>
        </p:sp>
        <p:sp>
          <p:nvSpPr>
            <p:cNvPr id="25" name="文本框 24"/>
            <p:cNvSpPr txBox="1"/>
            <p:nvPr/>
          </p:nvSpPr>
          <p:spPr>
            <a:xfrm>
              <a:off x="2451" y="5908"/>
              <a:ext cx="3157" cy="580"/>
            </a:xfrm>
            <a:prstGeom prst="rect">
              <a:avLst/>
            </a:prstGeom>
            <a:noFill/>
          </p:spPr>
          <p:txBody>
            <a:bodyPr wrap="square" rtlCol="0">
              <a:spAutoFit/>
            </a:bodyPr>
            <a:p>
              <a:r>
                <a:rPr lang="zh-CN" altLang="en-US"/>
                <a:t>活塞直径（</a:t>
              </a:r>
              <a:r>
                <a:rPr lang="zh-CN" altLang="en-US"/>
                <a:t>毫米）</a:t>
              </a:r>
              <a:endParaRPr lang="zh-CN" altLang="en-US"/>
            </a:p>
          </p:txBody>
        </p:sp>
        <p:cxnSp>
          <p:nvCxnSpPr>
            <p:cNvPr id="26" name="直接连接符 25"/>
            <p:cNvCxnSpPr/>
            <p:nvPr/>
          </p:nvCxnSpPr>
          <p:spPr>
            <a:xfrm flipV="1">
              <a:off x="465" y="6601"/>
              <a:ext cx="6887" cy="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044" y="7294"/>
              <a:ext cx="728" cy="725"/>
            </a:xfrm>
            <a:prstGeom prst="rect">
              <a:avLst/>
            </a:prstGeom>
            <a:noFill/>
          </p:spPr>
          <p:txBody>
            <a:bodyPr wrap="square" rtlCol="0">
              <a:spAutoFit/>
            </a:bodyPr>
            <a:p>
              <a:r>
                <a:rPr lang="zh-CN" altLang="en-US" sz="2400"/>
                <a:t>✖</a:t>
              </a:r>
              <a:endParaRPr lang="zh-CN" altLang="en-US" sz="2400"/>
            </a:p>
          </p:txBody>
        </p:sp>
        <p:sp>
          <p:nvSpPr>
            <p:cNvPr id="28" name="文本框 27"/>
            <p:cNvSpPr txBox="1"/>
            <p:nvPr/>
          </p:nvSpPr>
          <p:spPr>
            <a:xfrm>
              <a:off x="4772" y="7392"/>
              <a:ext cx="2845" cy="1016"/>
            </a:xfrm>
            <a:prstGeom prst="rect">
              <a:avLst/>
            </a:prstGeom>
            <a:noFill/>
          </p:spPr>
          <p:txBody>
            <a:bodyPr wrap="square" rtlCol="0">
              <a:spAutoFit/>
            </a:bodyPr>
            <a:p>
              <a:r>
                <a:rPr lang="en-US" altLang="zh-CN"/>
                <a:t>2</a:t>
              </a:r>
              <a:r>
                <a:rPr lang="zh-CN" altLang="en-US"/>
                <a:t>（中心点火，向周围</a:t>
              </a:r>
              <a:r>
                <a:rPr lang="zh-CN" altLang="en-US"/>
                <a:t>扩散）</a:t>
              </a:r>
              <a:endParaRPr lang="zh-CN" altLang="en-US"/>
            </a:p>
          </p:txBody>
        </p:sp>
        <p:sp>
          <p:nvSpPr>
            <p:cNvPr id="29" name="等于号 28"/>
            <p:cNvSpPr/>
            <p:nvPr/>
          </p:nvSpPr>
          <p:spPr>
            <a:xfrm>
              <a:off x="7352" y="5822"/>
              <a:ext cx="1440" cy="14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0" name="文本框 29"/>
            <p:cNvSpPr txBox="1"/>
            <p:nvPr/>
          </p:nvSpPr>
          <p:spPr>
            <a:xfrm>
              <a:off x="9128" y="6326"/>
              <a:ext cx="2506" cy="580"/>
            </a:xfrm>
            <a:prstGeom prst="rect">
              <a:avLst/>
            </a:prstGeom>
            <a:noFill/>
          </p:spPr>
          <p:txBody>
            <a:bodyPr wrap="square" rtlCol="0">
              <a:spAutoFit/>
            </a:bodyPr>
            <a:p>
              <a:r>
                <a:rPr lang="zh-CN" altLang="en-US"/>
                <a:t>燃烧时间（</a:t>
              </a:r>
              <a:r>
                <a:rPr lang="zh-CN" altLang="en-US"/>
                <a:t>秒）</a:t>
              </a:r>
              <a:endParaRPr lang="zh-CN" altLang="en-US"/>
            </a:p>
          </p:txBody>
        </p:sp>
      </p:grpSp>
      <p:grpSp>
        <p:nvGrpSpPr>
          <p:cNvPr id="39" name="组合 38"/>
          <p:cNvGrpSpPr/>
          <p:nvPr/>
        </p:nvGrpSpPr>
        <p:grpSpPr>
          <a:xfrm>
            <a:off x="157480" y="5745480"/>
            <a:ext cx="6986270" cy="914400"/>
            <a:chOff x="-601" y="9079"/>
            <a:chExt cx="11002" cy="1440"/>
          </a:xfrm>
        </p:grpSpPr>
        <p:sp>
          <p:nvSpPr>
            <p:cNvPr id="31" name="文本框 30"/>
            <p:cNvSpPr txBox="1"/>
            <p:nvPr/>
          </p:nvSpPr>
          <p:spPr>
            <a:xfrm>
              <a:off x="-601" y="9509"/>
              <a:ext cx="2682" cy="580"/>
            </a:xfrm>
            <a:prstGeom prst="rect">
              <a:avLst/>
            </a:prstGeom>
            <a:noFill/>
          </p:spPr>
          <p:txBody>
            <a:bodyPr wrap="square" rtlCol="0">
              <a:spAutoFit/>
            </a:bodyPr>
            <a:p>
              <a:r>
                <a:rPr lang="zh-CN" altLang="en-US"/>
                <a:t>燃烧时间（</a:t>
              </a:r>
              <a:r>
                <a:rPr lang="zh-CN" altLang="en-US"/>
                <a:t>秒）</a:t>
              </a:r>
              <a:endParaRPr lang="zh-CN" altLang="en-US"/>
            </a:p>
          </p:txBody>
        </p:sp>
        <p:sp>
          <p:nvSpPr>
            <p:cNvPr id="32" name="文本框 31"/>
            <p:cNvSpPr txBox="1"/>
            <p:nvPr/>
          </p:nvSpPr>
          <p:spPr>
            <a:xfrm>
              <a:off x="2082" y="9509"/>
              <a:ext cx="728" cy="725"/>
            </a:xfrm>
            <a:prstGeom prst="rect">
              <a:avLst/>
            </a:prstGeom>
            <a:noFill/>
          </p:spPr>
          <p:txBody>
            <a:bodyPr wrap="square" rtlCol="0">
              <a:spAutoFit/>
            </a:bodyPr>
            <a:p>
              <a:r>
                <a:rPr lang="zh-CN" altLang="en-US" sz="2400"/>
                <a:t>✖</a:t>
              </a:r>
              <a:endParaRPr lang="zh-CN" altLang="en-US" sz="2400"/>
            </a:p>
          </p:txBody>
        </p:sp>
        <p:sp>
          <p:nvSpPr>
            <p:cNvPr id="33" name="文本框 32"/>
            <p:cNvSpPr txBox="1"/>
            <p:nvPr/>
          </p:nvSpPr>
          <p:spPr>
            <a:xfrm>
              <a:off x="2810" y="9509"/>
              <a:ext cx="3745" cy="580"/>
            </a:xfrm>
            <a:prstGeom prst="rect">
              <a:avLst/>
            </a:prstGeom>
            <a:noFill/>
          </p:spPr>
          <p:txBody>
            <a:bodyPr wrap="square" rtlCol="0">
              <a:spAutoFit/>
            </a:bodyPr>
            <a:p>
              <a:r>
                <a:rPr lang="zh-CN" altLang="en-US"/>
                <a:t>每毫秒曲轴所转</a:t>
              </a:r>
              <a:r>
                <a:rPr lang="zh-CN" altLang="en-US"/>
                <a:t>角度</a:t>
              </a:r>
              <a:endParaRPr lang="zh-CN" altLang="en-US"/>
            </a:p>
          </p:txBody>
        </p:sp>
        <p:sp>
          <p:nvSpPr>
            <p:cNvPr id="34" name="等于号 33"/>
            <p:cNvSpPr/>
            <p:nvPr/>
          </p:nvSpPr>
          <p:spPr>
            <a:xfrm>
              <a:off x="6178" y="9079"/>
              <a:ext cx="1440" cy="14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文本框 34"/>
            <p:cNvSpPr txBox="1"/>
            <p:nvPr/>
          </p:nvSpPr>
          <p:spPr>
            <a:xfrm>
              <a:off x="7769" y="9509"/>
              <a:ext cx="2632" cy="580"/>
            </a:xfrm>
            <a:prstGeom prst="rect">
              <a:avLst/>
            </a:prstGeom>
            <a:noFill/>
          </p:spPr>
          <p:txBody>
            <a:bodyPr wrap="square" rtlCol="0">
              <a:spAutoFit/>
            </a:bodyPr>
            <a:p>
              <a:r>
                <a:rPr lang="zh-CN" altLang="en-US"/>
                <a:t>点火提前</a:t>
              </a:r>
              <a:r>
                <a:rPr lang="zh-CN" altLang="en-US"/>
                <a:t>角度</a:t>
              </a:r>
              <a:endParaRPr lang="zh-CN" altLang="en-US"/>
            </a:p>
          </p:txBody>
        </p:sp>
      </p:grpSp>
      <p:sp>
        <p:nvSpPr>
          <p:cNvPr id="40" name="文本框 39"/>
          <p:cNvSpPr txBox="1"/>
          <p:nvPr/>
        </p:nvSpPr>
        <p:spPr>
          <a:xfrm>
            <a:off x="9592310" y="721360"/>
            <a:ext cx="4064000" cy="368300"/>
          </a:xfrm>
          <a:prstGeom prst="rect">
            <a:avLst/>
          </a:prstGeom>
          <a:noFill/>
        </p:spPr>
        <p:txBody>
          <a:bodyPr wrap="square" rtlCol="0">
            <a:spAutoFit/>
          </a:bodyPr>
          <a:p>
            <a:r>
              <a:rPr lang="en-US" altLang="zh-CN"/>
              <a:t>4.8</a:t>
            </a:r>
            <a:endParaRPr lang="en-US" altLang="zh-CN"/>
          </a:p>
        </p:txBody>
      </p:sp>
      <p:sp>
        <p:nvSpPr>
          <p:cNvPr id="41" name="文本框 40"/>
          <p:cNvSpPr txBox="1"/>
          <p:nvPr/>
        </p:nvSpPr>
        <p:spPr>
          <a:xfrm>
            <a:off x="9472930" y="2486025"/>
            <a:ext cx="4064000" cy="368300"/>
          </a:xfrm>
          <a:prstGeom prst="rect">
            <a:avLst/>
          </a:prstGeom>
          <a:noFill/>
        </p:spPr>
        <p:txBody>
          <a:bodyPr wrap="square" rtlCol="0">
            <a:spAutoFit/>
          </a:bodyPr>
          <a:p>
            <a:r>
              <a:rPr lang="en-US" altLang="zh-CN"/>
              <a:t>0.093</a:t>
            </a:r>
            <a:r>
              <a:rPr lang="zh-CN" altLang="en-US"/>
              <a:t>毫米</a:t>
            </a:r>
            <a:r>
              <a:rPr lang="en-US" altLang="zh-CN"/>
              <a:t>/</a:t>
            </a:r>
            <a:r>
              <a:rPr lang="zh-CN" altLang="en-US"/>
              <a:t>毫秒</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52145" y="60833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sp>
        <p:nvSpPr>
          <p:cNvPr id="7" name="矩形 6"/>
          <p:cNvSpPr/>
          <p:nvPr/>
        </p:nvSpPr>
        <p:spPr>
          <a:xfrm>
            <a:off x="2995295" y="2186940"/>
            <a:ext cx="2343150" cy="682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zh-CN" altLang="en-US"/>
              <a:t>基本点火</a:t>
            </a:r>
            <a:r>
              <a:rPr lang="zh-CN" altLang="en-US"/>
              <a:t>提前角</a:t>
            </a:r>
            <a:endParaRPr lang="zh-CN" altLang="en-US"/>
          </a:p>
          <a:p>
            <a:pPr algn="ctr"/>
            <a:r>
              <a:rPr lang="zh-CN" altLang="en-US"/>
              <a:t>（转速</a:t>
            </a:r>
            <a:r>
              <a:rPr lang="en-US" altLang="zh-CN"/>
              <a:t>/</a:t>
            </a:r>
            <a:r>
              <a:rPr lang="zh-CN" altLang="en-US"/>
              <a:t>负荷影响）</a:t>
            </a:r>
            <a:endParaRPr lang="zh-CN" altLang="en-US"/>
          </a:p>
        </p:txBody>
      </p:sp>
      <p:sp>
        <p:nvSpPr>
          <p:cNvPr id="9" name="矩形 8"/>
          <p:cNvSpPr/>
          <p:nvPr/>
        </p:nvSpPr>
        <p:spPr>
          <a:xfrm>
            <a:off x="5338445" y="3946525"/>
            <a:ext cx="2343150" cy="6826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a:t>修正点火</a:t>
            </a:r>
            <a:r>
              <a:rPr lang="zh-CN" altLang="en-US"/>
              <a:t>提前角</a:t>
            </a:r>
            <a:endParaRPr lang="zh-CN" altLang="en-US"/>
          </a:p>
          <a:p>
            <a:pPr algn="ctr"/>
            <a:r>
              <a:rPr lang="zh-CN" altLang="en-US"/>
              <a:t>（暖机</a:t>
            </a:r>
            <a:r>
              <a:rPr lang="en-US" altLang="zh-CN"/>
              <a:t>/</a:t>
            </a:r>
            <a:r>
              <a:rPr lang="zh-CN" altLang="en-US"/>
              <a:t>怠速</a:t>
            </a:r>
            <a:r>
              <a:rPr lang="en-US" altLang="zh-CN"/>
              <a:t>/</a:t>
            </a:r>
            <a:r>
              <a:rPr lang="zh-CN" altLang="en-US"/>
              <a:t>爆震）</a:t>
            </a:r>
            <a:endParaRPr lang="zh-CN" altLang="en-US"/>
          </a:p>
        </p:txBody>
      </p:sp>
      <p:sp>
        <p:nvSpPr>
          <p:cNvPr id="15" name="矩形 14"/>
          <p:cNvSpPr/>
          <p:nvPr/>
        </p:nvSpPr>
        <p:spPr>
          <a:xfrm>
            <a:off x="652145" y="218694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sp>
        <p:nvSpPr>
          <p:cNvPr id="16" name="矩形 15"/>
          <p:cNvSpPr/>
          <p:nvPr/>
        </p:nvSpPr>
        <p:spPr>
          <a:xfrm>
            <a:off x="652145" y="3946525"/>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sp>
        <p:nvSpPr>
          <p:cNvPr id="17" name="矩形 16"/>
          <p:cNvSpPr/>
          <p:nvPr/>
        </p:nvSpPr>
        <p:spPr>
          <a:xfrm>
            <a:off x="2995295" y="3946525"/>
            <a:ext cx="2343150" cy="682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zh-CN" altLang="en-US"/>
              <a:t>基本点火</a:t>
            </a:r>
            <a:r>
              <a:rPr lang="zh-CN" altLang="en-US"/>
              <a:t>提前角</a:t>
            </a:r>
            <a:endParaRPr lang="zh-CN" altLang="en-US"/>
          </a:p>
          <a:p>
            <a:pPr algn="ctr"/>
            <a:r>
              <a:rPr lang="zh-CN" altLang="en-US"/>
              <a:t>（转速</a:t>
            </a:r>
            <a:r>
              <a:rPr lang="en-US" altLang="zh-CN"/>
              <a:t>/</a:t>
            </a:r>
            <a:r>
              <a:rPr lang="zh-CN" altLang="en-US"/>
              <a:t>负荷影响）</a:t>
            </a:r>
            <a:endParaRPr lang="zh-CN" altLang="en-US"/>
          </a:p>
        </p:txBody>
      </p:sp>
      <p:pic>
        <p:nvPicPr>
          <p:cNvPr id="22" name="图片 3"/>
          <p:cNvPicPr>
            <a:picLocks noChangeAspect="1"/>
          </p:cNvPicPr>
          <p:nvPr/>
        </p:nvPicPr>
        <p:blipFill>
          <a:blip r:embed="rId1"/>
          <a:srcRect t="5910" r="4487" b="4420"/>
          <a:stretch>
            <a:fillRect/>
          </a:stretch>
        </p:blipFill>
        <p:spPr>
          <a:xfrm>
            <a:off x="7876540" y="140970"/>
            <a:ext cx="4284980" cy="2331720"/>
          </a:xfrm>
          <a:prstGeom prst="rect">
            <a:avLst/>
          </a:prstGeom>
          <a:noFill/>
          <a:ln>
            <a:noFill/>
          </a:ln>
        </p:spPr>
      </p:pic>
      <p:pic>
        <p:nvPicPr>
          <p:cNvPr id="23" name="图片 4"/>
          <p:cNvPicPr>
            <a:picLocks noChangeAspect="1"/>
          </p:cNvPicPr>
          <p:nvPr/>
        </p:nvPicPr>
        <p:blipFill>
          <a:blip r:embed="rId2"/>
          <a:srcRect l="2232" t="2221" r="1628" b="2987"/>
          <a:stretch>
            <a:fillRect/>
          </a:stretch>
        </p:blipFill>
        <p:spPr>
          <a:xfrm>
            <a:off x="958215" y="4956810"/>
            <a:ext cx="2625725" cy="1617345"/>
          </a:xfrm>
          <a:prstGeom prst="rect">
            <a:avLst/>
          </a:prstGeom>
          <a:noFill/>
          <a:ln>
            <a:noFill/>
          </a:ln>
        </p:spPr>
      </p:pic>
      <p:pic>
        <p:nvPicPr>
          <p:cNvPr id="24" name="图片 7"/>
          <p:cNvPicPr>
            <a:picLocks noChangeAspect="1"/>
          </p:cNvPicPr>
          <p:nvPr>
            <p:custDataLst>
              <p:tags r:id="rId3"/>
            </p:custDataLst>
          </p:nvPr>
        </p:nvPicPr>
        <p:blipFill>
          <a:blip r:embed="rId4"/>
          <a:srcRect l="72" b="2413"/>
          <a:stretch>
            <a:fillRect/>
          </a:stretch>
        </p:blipFill>
        <p:spPr>
          <a:xfrm>
            <a:off x="4197350" y="4956175"/>
            <a:ext cx="2654935" cy="1617980"/>
          </a:xfrm>
          <a:prstGeom prst="rect">
            <a:avLst/>
          </a:prstGeom>
          <a:noFill/>
          <a:ln>
            <a:noFill/>
          </a:ln>
        </p:spPr>
      </p:pic>
      <p:pic>
        <p:nvPicPr>
          <p:cNvPr id="25" name="图片 24" descr="无标题"/>
          <p:cNvPicPr>
            <a:picLocks noChangeAspect="1"/>
          </p:cNvPicPr>
          <p:nvPr/>
        </p:nvPicPr>
        <p:blipFill>
          <a:blip r:embed="rId5"/>
          <a:stretch>
            <a:fillRect/>
          </a:stretch>
        </p:blipFill>
        <p:spPr>
          <a:xfrm>
            <a:off x="7681595" y="4956175"/>
            <a:ext cx="2640965" cy="1617980"/>
          </a:xfrm>
          <a:prstGeom prst="rect">
            <a:avLst/>
          </a:prstGeom>
        </p:spPr>
      </p:pic>
    </p:spTree>
    <p:custDataLst>
      <p:tags r:id="rId6"/>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6920" y="361315"/>
            <a:ext cx="1325880" cy="368300"/>
          </a:xfrm>
          <a:prstGeom prst="rect">
            <a:avLst/>
          </a:prstGeom>
          <a:noFill/>
        </p:spPr>
        <p:txBody>
          <a:bodyPr wrap="none" rtlCol="0">
            <a:spAutoFit/>
          </a:bodyPr>
          <a:p>
            <a:r>
              <a:rPr lang="zh-CN" altLang="en-US"/>
              <a:t>点火</a:t>
            </a:r>
            <a:r>
              <a:rPr lang="zh-CN" altLang="en-US"/>
              <a:t>导通角</a:t>
            </a:r>
            <a:endParaRPr lang="zh-CN" altLang="en-US"/>
          </a:p>
        </p:txBody>
      </p:sp>
      <p:grpSp>
        <p:nvGrpSpPr>
          <p:cNvPr id="2" name="组合 1"/>
          <p:cNvGrpSpPr/>
          <p:nvPr/>
        </p:nvGrpSpPr>
        <p:grpSpPr>
          <a:xfrm>
            <a:off x="3333115" y="1490345"/>
            <a:ext cx="7252970" cy="5208270"/>
            <a:chOff x="5249" y="2347"/>
            <a:chExt cx="11422" cy="8202"/>
          </a:xfrm>
        </p:grpSpPr>
        <p:pic>
          <p:nvPicPr>
            <p:cNvPr id="79876" name="图片 79875" descr="3-11"/>
            <p:cNvPicPr>
              <a:picLocks noChangeAspect="1"/>
            </p:cNvPicPr>
            <p:nvPr/>
          </p:nvPicPr>
          <p:blipFill>
            <a:blip r:embed="rId1"/>
            <a:stretch>
              <a:fillRect/>
            </a:stretch>
          </p:blipFill>
          <p:spPr>
            <a:xfrm>
              <a:off x="5249" y="2347"/>
              <a:ext cx="11422" cy="8202"/>
            </a:xfrm>
            <a:prstGeom prst="rect">
              <a:avLst/>
            </a:prstGeom>
            <a:noFill/>
            <a:ln w="9525">
              <a:noFill/>
            </a:ln>
          </p:spPr>
        </p:pic>
        <p:sp>
          <p:nvSpPr>
            <p:cNvPr id="6" name="矩形 5"/>
            <p:cNvSpPr/>
            <p:nvPr/>
          </p:nvSpPr>
          <p:spPr>
            <a:xfrm>
              <a:off x="12030" y="2712"/>
              <a:ext cx="1539" cy="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导通角</a:t>
              </a:r>
              <a:endParaRPr lang="zh-CN" altLang="en-US">
                <a:solidFill>
                  <a:schemeClr val="tx1"/>
                </a:solidFill>
              </a:endParaRPr>
            </a:p>
          </p:txBody>
        </p:sp>
      </p:grpSp>
      <p:sp>
        <p:nvSpPr>
          <p:cNvPr id="7" name="文本框 6"/>
          <p:cNvSpPr txBox="1"/>
          <p:nvPr/>
        </p:nvSpPr>
        <p:spPr>
          <a:xfrm>
            <a:off x="2002790" y="792480"/>
            <a:ext cx="5897880" cy="368300"/>
          </a:xfrm>
          <a:prstGeom prst="rect">
            <a:avLst/>
          </a:prstGeom>
          <a:noFill/>
        </p:spPr>
        <p:txBody>
          <a:bodyPr wrap="none" rtlCol="0">
            <a:spAutoFit/>
          </a:bodyPr>
          <a:p>
            <a:pPr algn="l"/>
            <a:r>
              <a:rPr lang="zh-CN" altLang="en-US" dirty="0">
                <a:sym typeface="+mn-ea"/>
              </a:rPr>
              <a:t>在点火线圈的初级线圈通电时，对应曲轴所转过的角度。</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33" name="文本框 308232"/>
          <p:cNvSpPr txBox="1"/>
          <p:nvPr/>
        </p:nvSpPr>
        <p:spPr>
          <a:xfrm>
            <a:off x="152083" y="384810"/>
            <a:ext cx="6370637" cy="513715"/>
          </a:xfrm>
          <a:prstGeom prst="rect">
            <a:avLst/>
          </a:prstGeom>
          <a:noFill/>
          <a:ln w="9525">
            <a:noFill/>
          </a:ln>
        </p:spPr>
        <p:txBody>
          <a:bodyPr lIns="18000" tIns="10800" rIns="18000" bIns="10800">
            <a:spAutoFit/>
          </a:bodyPr>
          <a:p>
            <a:pPr>
              <a:spcBef>
                <a:spcPct val="5000"/>
              </a:spcBef>
            </a:pPr>
            <a:r>
              <a:rPr lang="zh-CN" altLang="en-US" sz="32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点火时刻</a:t>
            </a:r>
            <a:r>
              <a:rPr lang="en-US" altLang="zh-CN" sz="3200">
                <a:solidFill>
                  <a:srgbClr val="FF0000"/>
                </a:solidFill>
                <a:effectLst>
                  <a:outerShdw blurRad="38100" dist="38100" dir="2700000">
                    <a:srgbClr val="C0C0C0"/>
                  </a:outerShdw>
                </a:effectLst>
                <a:latin typeface="Times New Roman" panose="02020603050405020304" pitchFamily="18" charset="0"/>
                <a:ea typeface="楷体_GB2312" pitchFamily="49" charset="-122"/>
              </a:rPr>
              <a:t>——</a:t>
            </a:r>
            <a:r>
              <a:rPr lang="zh-CN" altLang="en-US" sz="32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点火提前角</a:t>
            </a:r>
            <a:endParaRPr lang="zh-CN" altLang="en-US" sz="32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endParaRPr>
          </a:p>
        </p:txBody>
      </p:sp>
      <p:grpSp>
        <p:nvGrpSpPr>
          <p:cNvPr id="308237" name="组合 308236"/>
          <p:cNvGrpSpPr/>
          <p:nvPr/>
        </p:nvGrpSpPr>
        <p:grpSpPr>
          <a:xfrm>
            <a:off x="2784475" y="949325"/>
            <a:ext cx="8280400" cy="3082925"/>
            <a:chOff x="204" y="436"/>
            <a:chExt cx="5216" cy="1942"/>
          </a:xfrm>
        </p:grpSpPr>
        <p:sp>
          <p:nvSpPr>
            <p:cNvPr id="308235" name="文本框 308234"/>
            <p:cNvSpPr txBox="1"/>
            <p:nvPr/>
          </p:nvSpPr>
          <p:spPr>
            <a:xfrm>
              <a:off x="1292" y="2171"/>
              <a:ext cx="2586" cy="207"/>
            </a:xfrm>
            <a:prstGeom prst="rect">
              <a:avLst/>
            </a:prstGeom>
            <a:noFill/>
            <a:ln w="9525">
              <a:noFill/>
            </a:ln>
          </p:spPr>
          <p:txBody>
            <a:bodyPr lIns="18000" tIns="10800" rIns="18000" bIns="10800">
              <a:spAutoFit/>
            </a:bodyPr>
            <a:p>
              <a:pPr algn="ctr"/>
              <a:r>
                <a:rPr lang="zh-CN" altLang="en-US" sz="2000" dirty="0">
                  <a:solidFill>
                    <a:srgbClr val="CC3300"/>
                  </a:solidFill>
                  <a:effectLst>
                    <a:outerShdw blurRad="38100" dist="38100" dir="2700000">
                      <a:srgbClr val="C0C0C0"/>
                    </a:outerShdw>
                  </a:effectLst>
                  <a:latin typeface="Times New Roman" panose="02020603050405020304" pitchFamily="18" charset="0"/>
                  <a:ea typeface="楷体_GB2312" pitchFamily="49" charset="-122"/>
                </a:rPr>
                <a:t>点火时刻对发动机功率的影响</a:t>
              </a:r>
              <a:endParaRPr lang="zh-CN" altLang="en-US" sz="2000" dirty="0">
                <a:solidFill>
                  <a:srgbClr val="CC3300"/>
                </a:solidFill>
                <a:effectLst>
                  <a:outerShdw blurRad="38100" dist="38100" dir="2700000">
                    <a:srgbClr val="C0C0C0"/>
                  </a:outerShdw>
                </a:effectLst>
                <a:latin typeface="Times New Roman" panose="02020603050405020304" pitchFamily="18" charset="0"/>
                <a:ea typeface="楷体_GB2312" pitchFamily="49" charset="-122"/>
              </a:endParaRPr>
            </a:p>
          </p:txBody>
        </p:sp>
        <p:pic>
          <p:nvPicPr>
            <p:cNvPr id="308236" name="图片 308235"/>
            <p:cNvPicPr>
              <a:picLocks noChangeAspect="1"/>
            </p:cNvPicPr>
            <p:nvPr/>
          </p:nvPicPr>
          <p:blipFill>
            <a:blip r:embed="rId1"/>
            <a:stretch>
              <a:fillRect/>
            </a:stretch>
          </p:blipFill>
          <p:spPr>
            <a:xfrm>
              <a:off x="204" y="436"/>
              <a:ext cx="5216" cy="1767"/>
            </a:xfrm>
            <a:prstGeom prst="rect">
              <a:avLst/>
            </a:prstGeom>
            <a:noFill/>
            <a:ln w="9525">
              <a:noFill/>
            </a:ln>
          </p:spPr>
        </p:pic>
      </p:grpSp>
      <p:grpSp>
        <p:nvGrpSpPr>
          <p:cNvPr id="308243" name="组合 308242"/>
          <p:cNvGrpSpPr/>
          <p:nvPr/>
        </p:nvGrpSpPr>
        <p:grpSpPr>
          <a:xfrm>
            <a:off x="8932863" y="1454150"/>
            <a:ext cx="1773237" cy="1136650"/>
            <a:chOff x="4077" y="754"/>
            <a:chExt cx="1117" cy="716"/>
          </a:xfrm>
        </p:grpSpPr>
        <p:sp>
          <p:nvSpPr>
            <p:cNvPr id="308240" name="椭圆 308239"/>
            <p:cNvSpPr/>
            <p:nvPr/>
          </p:nvSpPr>
          <p:spPr>
            <a:xfrm>
              <a:off x="4077" y="1425"/>
              <a:ext cx="45" cy="45"/>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a:p>
          </p:txBody>
        </p:sp>
        <p:sp>
          <p:nvSpPr>
            <p:cNvPr id="308241" name="文本框 308240"/>
            <p:cNvSpPr txBox="1"/>
            <p:nvPr/>
          </p:nvSpPr>
          <p:spPr>
            <a:xfrm>
              <a:off x="4468" y="754"/>
              <a:ext cx="726" cy="170"/>
            </a:xfrm>
            <a:prstGeom prst="rect">
              <a:avLst/>
            </a:prstGeom>
            <a:noFill/>
            <a:ln w="9525">
              <a:noFill/>
            </a:ln>
          </p:spPr>
          <p:txBody>
            <a:bodyPr lIns="18000" tIns="10800" rIns="18000" bIns="10800">
              <a:spAutoFit/>
            </a:bodyPr>
            <a:p>
              <a:pPr>
                <a:lnSpc>
                  <a:spcPct val="90000"/>
                </a:lnSpc>
                <a:spcBef>
                  <a:spcPct val="5000"/>
                </a:spcBef>
              </a:pPr>
              <a:r>
                <a:rPr lang="zh-CN" altLang="en-US" sz="1800" dirty="0">
                  <a:solidFill>
                    <a:srgbClr val="0000FF"/>
                  </a:solidFill>
                  <a:effectLst>
                    <a:outerShdw blurRad="38100" dist="38100" dir="2700000">
                      <a:srgbClr val="C0C0C0"/>
                    </a:outerShdw>
                  </a:effectLst>
                  <a:latin typeface="楷体_GB2312" pitchFamily="49" charset="-122"/>
                  <a:ea typeface="楷体_GB2312" pitchFamily="49" charset="-122"/>
                </a:rPr>
                <a:t>点火时刻</a:t>
              </a:r>
              <a:endParaRPr lang="zh-CN" altLang="en-US" sz="1800">
                <a:solidFill>
                  <a:srgbClr val="0000FF"/>
                </a:solidFill>
                <a:effectLst>
                  <a:outerShdw blurRad="38100" dist="38100" dir="2700000">
                    <a:srgbClr val="C0C0C0"/>
                  </a:outerShdw>
                </a:effectLst>
                <a:latin typeface="楷体_GB2312" pitchFamily="49" charset="-122"/>
                <a:ea typeface="楷体_GB2312" pitchFamily="49" charset="-122"/>
              </a:endParaRPr>
            </a:p>
          </p:txBody>
        </p:sp>
        <p:sp>
          <p:nvSpPr>
            <p:cNvPr id="308242" name="直接连接符 308241"/>
            <p:cNvSpPr/>
            <p:nvPr/>
          </p:nvSpPr>
          <p:spPr>
            <a:xfrm flipH="1">
              <a:off x="4105" y="935"/>
              <a:ext cx="317" cy="499"/>
            </a:xfrm>
            <a:prstGeom prst="line">
              <a:avLst/>
            </a:prstGeom>
            <a:ln w="9525" cap="flat" cmpd="sng">
              <a:solidFill>
                <a:srgbClr val="0000FF"/>
              </a:solidFill>
              <a:prstDash val="solid"/>
              <a:headEnd type="none" w="med" len="med"/>
              <a:tailEnd type="triangle" w="med" len="lg"/>
            </a:ln>
          </p:spPr>
        </p:sp>
      </p:grpSp>
      <p:grpSp>
        <p:nvGrpSpPr>
          <p:cNvPr id="308244" name="组合 308243"/>
          <p:cNvGrpSpPr/>
          <p:nvPr/>
        </p:nvGrpSpPr>
        <p:grpSpPr>
          <a:xfrm>
            <a:off x="3173413" y="1497013"/>
            <a:ext cx="1773237" cy="1136650"/>
            <a:chOff x="4077" y="754"/>
            <a:chExt cx="1117" cy="716"/>
          </a:xfrm>
        </p:grpSpPr>
        <p:sp>
          <p:nvSpPr>
            <p:cNvPr id="308245" name="椭圆 308244"/>
            <p:cNvSpPr/>
            <p:nvPr/>
          </p:nvSpPr>
          <p:spPr>
            <a:xfrm>
              <a:off x="4077" y="1425"/>
              <a:ext cx="45" cy="45"/>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a:p>
          </p:txBody>
        </p:sp>
        <p:sp>
          <p:nvSpPr>
            <p:cNvPr id="308246" name="文本框 308245"/>
            <p:cNvSpPr txBox="1"/>
            <p:nvPr/>
          </p:nvSpPr>
          <p:spPr>
            <a:xfrm>
              <a:off x="4468" y="754"/>
              <a:ext cx="726" cy="170"/>
            </a:xfrm>
            <a:prstGeom prst="rect">
              <a:avLst/>
            </a:prstGeom>
            <a:noFill/>
            <a:ln w="9525">
              <a:noFill/>
            </a:ln>
          </p:spPr>
          <p:txBody>
            <a:bodyPr lIns="18000" tIns="10800" rIns="18000" bIns="10800">
              <a:spAutoFit/>
            </a:bodyPr>
            <a:p>
              <a:pPr>
                <a:lnSpc>
                  <a:spcPct val="90000"/>
                </a:lnSpc>
                <a:spcBef>
                  <a:spcPct val="5000"/>
                </a:spcBef>
              </a:pPr>
              <a:r>
                <a:rPr lang="zh-CN" altLang="en-US" sz="1800" dirty="0">
                  <a:solidFill>
                    <a:srgbClr val="0000FF"/>
                  </a:solidFill>
                  <a:effectLst>
                    <a:outerShdw blurRad="38100" dist="38100" dir="2700000">
                      <a:srgbClr val="C0C0C0"/>
                    </a:outerShdw>
                  </a:effectLst>
                  <a:latin typeface="楷体_GB2312" pitchFamily="49" charset="-122"/>
                  <a:ea typeface="楷体_GB2312" pitchFamily="49" charset="-122"/>
                </a:rPr>
                <a:t>点火时刻</a:t>
              </a:r>
              <a:endParaRPr lang="zh-CN" altLang="en-US" sz="1800">
                <a:solidFill>
                  <a:srgbClr val="0000FF"/>
                </a:solidFill>
                <a:effectLst>
                  <a:outerShdw blurRad="38100" dist="38100" dir="2700000">
                    <a:srgbClr val="C0C0C0"/>
                  </a:outerShdw>
                </a:effectLst>
                <a:latin typeface="楷体_GB2312" pitchFamily="49" charset="-122"/>
                <a:ea typeface="楷体_GB2312" pitchFamily="49" charset="-122"/>
              </a:endParaRPr>
            </a:p>
          </p:txBody>
        </p:sp>
        <p:sp>
          <p:nvSpPr>
            <p:cNvPr id="308247" name="直接连接符 308246"/>
            <p:cNvSpPr/>
            <p:nvPr/>
          </p:nvSpPr>
          <p:spPr>
            <a:xfrm flipH="1">
              <a:off x="4105" y="935"/>
              <a:ext cx="317" cy="499"/>
            </a:xfrm>
            <a:prstGeom prst="line">
              <a:avLst/>
            </a:prstGeom>
            <a:ln w="9525" cap="flat" cmpd="sng">
              <a:solidFill>
                <a:srgbClr val="0000FF"/>
              </a:solidFill>
              <a:prstDash val="solid"/>
              <a:headEnd type="none" w="med" len="med"/>
              <a:tailEnd type="triangle" w="med" len="lg"/>
            </a:ln>
          </p:spPr>
        </p:sp>
      </p:grpSp>
      <p:grpSp>
        <p:nvGrpSpPr>
          <p:cNvPr id="308248" name="组合 308247"/>
          <p:cNvGrpSpPr/>
          <p:nvPr/>
        </p:nvGrpSpPr>
        <p:grpSpPr>
          <a:xfrm>
            <a:off x="6067425" y="1439863"/>
            <a:ext cx="1773238" cy="1136650"/>
            <a:chOff x="4077" y="754"/>
            <a:chExt cx="1117" cy="716"/>
          </a:xfrm>
        </p:grpSpPr>
        <p:sp>
          <p:nvSpPr>
            <p:cNvPr id="308249" name="椭圆 308248"/>
            <p:cNvSpPr/>
            <p:nvPr/>
          </p:nvSpPr>
          <p:spPr>
            <a:xfrm>
              <a:off x="4077" y="1425"/>
              <a:ext cx="45" cy="45"/>
            </a:xfrm>
            <a:prstGeom prst="ellipse">
              <a:avLst/>
            </a:prstGeom>
            <a:solidFill>
              <a:srgbClr val="0000FF"/>
            </a:solidFill>
            <a:ln w="9525" cap="flat" cmpd="sng">
              <a:solidFill>
                <a:srgbClr val="0000FF"/>
              </a:solidFill>
              <a:prstDash val="solid"/>
              <a:headEnd type="none" w="med" len="med"/>
              <a:tailEnd type="none" w="med" len="med"/>
            </a:ln>
          </p:spPr>
          <p:txBody>
            <a:bodyPr/>
            <a:p>
              <a:endParaRPr lang="zh-CN" altLang="en-US"/>
            </a:p>
          </p:txBody>
        </p:sp>
        <p:sp>
          <p:nvSpPr>
            <p:cNvPr id="308250" name="文本框 308249"/>
            <p:cNvSpPr txBox="1"/>
            <p:nvPr/>
          </p:nvSpPr>
          <p:spPr>
            <a:xfrm>
              <a:off x="4468" y="754"/>
              <a:ext cx="726" cy="170"/>
            </a:xfrm>
            <a:prstGeom prst="rect">
              <a:avLst/>
            </a:prstGeom>
            <a:noFill/>
            <a:ln w="9525">
              <a:noFill/>
            </a:ln>
          </p:spPr>
          <p:txBody>
            <a:bodyPr lIns="18000" tIns="10800" rIns="18000" bIns="10800">
              <a:spAutoFit/>
            </a:bodyPr>
            <a:p>
              <a:pPr>
                <a:lnSpc>
                  <a:spcPct val="90000"/>
                </a:lnSpc>
                <a:spcBef>
                  <a:spcPct val="5000"/>
                </a:spcBef>
              </a:pPr>
              <a:r>
                <a:rPr lang="zh-CN" altLang="en-US" sz="1800" dirty="0">
                  <a:solidFill>
                    <a:srgbClr val="0000FF"/>
                  </a:solidFill>
                  <a:effectLst>
                    <a:outerShdw blurRad="38100" dist="38100" dir="2700000">
                      <a:srgbClr val="C0C0C0"/>
                    </a:outerShdw>
                  </a:effectLst>
                  <a:latin typeface="楷体_GB2312" pitchFamily="49" charset="-122"/>
                  <a:ea typeface="楷体_GB2312" pitchFamily="49" charset="-122"/>
                </a:rPr>
                <a:t>点火时刻</a:t>
              </a:r>
              <a:endParaRPr lang="zh-CN" altLang="en-US" sz="1800">
                <a:solidFill>
                  <a:srgbClr val="0000FF"/>
                </a:solidFill>
                <a:effectLst>
                  <a:outerShdw blurRad="38100" dist="38100" dir="2700000">
                    <a:srgbClr val="C0C0C0"/>
                  </a:outerShdw>
                </a:effectLst>
                <a:latin typeface="楷体_GB2312" pitchFamily="49" charset="-122"/>
                <a:ea typeface="楷体_GB2312" pitchFamily="49" charset="-122"/>
              </a:endParaRPr>
            </a:p>
          </p:txBody>
        </p:sp>
        <p:sp>
          <p:nvSpPr>
            <p:cNvPr id="308251" name="直接连接符 308250"/>
            <p:cNvSpPr/>
            <p:nvPr/>
          </p:nvSpPr>
          <p:spPr>
            <a:xfrm flipH="1">
              <a:off x="4105" y="935"/>
              <a:ext cx="317" cy="499"/>
            </a:xfrm>
            <a:prstGeom prst="line">
              <a:avLst/>
            </a:prstGeom>
            <a:ln w="9525" cap="flat" cmpd="sng">
              <a:solidFill>
                <a:srgbClr val="0000FF"/>
              </a:solidFill>
              <a:prstDash val="solid"/>
              <a:headEnd type="none" w="med" len="med"/>
              <a:tailEnd type="triangle" w="med" len="lg"/>
            </a:ln>
          </p:spPr>
        </p:sp>
      </p:grpSp>
      <p:sp>
        <p:nvSpPr>
          <p:cNvPr id="308252" name="文本框 308251"/>
          <p:cNvSpPr txBox="1"/>
          <p:nvPr/>
        </p:nvSpPr>
        <p:spPr>
          <a:xfrm>
            <a:off x="1774825" y="4006850"/>
            <a:ext cx="8642350" cy="760095"/>
          </a:xfrm>
          <a:prstGeom prst="rect">
            <a:avLst/>
          </a:prstGeom>
          <a:noFill/>
          <a:ln w="9525">
            <a:noFill/>
          </a:ln>
        </p:spPr>
        <p:txBody>
          <a:bodyPr lIns="18000" tIns="10800" rIns="18000" bIns="10800">
            <a:spAutoFit/>
          </a:bodyPr>
          <a:p>
            <a:r>
              <a:rPr lang="zh-CN" altLang="en-US" sz="24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点火过迟，</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合气开始燃烧时，活塞已开始向下运动，气缸容积增大，燃烧压力降低，发动机功率下降。 </a:t>
            </a:r>
            <a:endParaRPr lang="zh-CN" altLang="en-US" sz="2400"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8253" name="文本框 308252"/>
          <p:cNvSpPr txBox="1"/>
          <p:nvPr/>
        </p:nvSpPr>
        <p:spPr>
          <a:xfrm>
            <a:off x="1774825" y="4846638"/>
            <a:ext cx="8642350" cy="1129030"/>
          </a:xfrm>
          <a:prstGeom prst="rect">
            <a:avLst/>
          </a:prstGeom>
          <a:noFill/>
          <a:ln w="9525">
            <a:noFill/>
          </a:ln>
        </p:spPr>
        <p:txBody>
          <a:bodyPr lIns="18000" tIns="10800" rIns="18000" bIns="10800">
            <a:spAutoFit/>
          </a:bodyPr>
          <a:p>
            <a:r>
              <a:rPr lang="zh-CN" altLang="en-US" sz="24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点火过早，</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活塞未达上止点，缸内压力已达最大值，此时气体压力方向与活塞运动方向相反，</a:t>
            </a:r>
            <a:r>
              <a:rPr lang="zh-CN" altLang="en-US" sz="1600" dirty="0">
                <a:effectLst>
                  <a:outerShdw blurRad="38100" dist="38100" dir="2700000">
                    <a:srgbClr val="C0C0C0"/>
                  </a:outerShdw>
                </a:effectLst>
                <a:latin typeface="Times New Roman" panose="02020603050405020304" pitchFamily="18" charset="0"/>
                <a:ea typeface="楷体_GB2312" pitchFamily="49" charset="-122"/>
              </a:rPr>
              <a:t>在示功图上出现了套环，</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致使发动机有效功减小，发动机功率也将下降。 </a:t>
            </a:r>
            <a:endParaRPr lang="zh-CN" altLang="en-US" sz="2400"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8254" name="文本框 308253"/>
          <p:cNvSpPr txBox="1"/>
          <p:nvPr/>
        </p:nvSpPr>
        <p:spPr>
          <a:xfrm>
            <a:off x="1774825" y="6118225"/>
            <a:ext cx="7850188" cy="390525"/>
          </a:xfrm>
          <a:prstGeom prst="rect">
            <a:avLst/>
          </a:prstGeom>
          <a:noFill/>
          <a:ln w="9525">
            <a:noFill/>
          </a:ln>
        </p:spPr>
        <p:txBody>
          <a:bodyPr lIns="18000" tIns="10800" rIns="18000" bIns="10800">
            <a:spAutoFit/>
          </a:bodyPr>
          <a:p>
            <a:r>
              <a:rPr lang="zh-CN" altLang="en-US" sz="24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点火适时</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。压缩上止点后</a:t>
            </a:r>
            <a:r>
              <a:rPr lang="en-US" altLang="zh-CN" sz="2400">
                <a:effectLst>
                  <a:outerShdw blurRad="38100" dist="38100" dir="2700000">
                    <a:srgbClr val="C0C0C0"/>
                  </a:outerShdw>
                </a:effectLst>
                <a:latin typeface="Times New Roman" panose="02020603050405020304" pitchFamily="18" charset="0"/>
                <a:ea typeface="楷体_GB2312" pitchFamily="49" charset="-122"/>
              </a:rPr>
              <a:t>10°~12°</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，燃烧压力最大</a:t>
            </a:r>
            <a:r>
              <a:rPr lang="zh-CN" altLang="en-US" sz="2400">
                <a:effectLst>
                  <a:outerShdw blurRad="38100" dist="38100" dir="2700000">
                    <a:srgbClr val="C0C0C0"/>
                  </a:outerShdw>
                </a:effectLst>
                <a:latin typeface="Times New Roman" panose="02020603050405020304" pitchFamily="18" charset="0"/>
                <a:ea typeface="楷体_GB2312" pitchFamily="49" charset="-122"/>
              </a:rPr>
              <a:t> </a:t>
            </a:r>
            <a:r>
              <a:rPr lang="zh-CN" altLang="en-US" sz="2400" dirty="0">
                <a:effectLst>
                  <a:outerShdw blurRad="38100" dist="38100" dir="2700000">
                    <a:srgbClr val="C0C0C0"/>
                  </a:outerShdw>
                </a:effectLst>
                <a:latin typeface="Times New Roman" panose="02020603050405020304" pitchFamily="18" charset="0"/>
                <a:ea typeface="楷体_GB2312" pitchFamily="49" charset="-122"/>
              </a:rPr>
              <a:t>。 </a:t>
            </a:r>
            <a:endParaRPr lang="zh-CN" altLang="en-US" sz="2400" dirty="0">
              <a:effectLst>
                <a:outerShdw blurRad="38100" dist="38100" dir="2700000">
                  <a:srgbClr val="C0C0C0"/>
                </a:outerShdw>
              </a:effectLst>
              <a:latin typeface="Times New Roman" panose="02020603050405020304" pitchFamily="18" charset="0"/>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a:picLocks noChangeAspect="1"/>
          </p:cNvPicPr>
          <p:nvPr>
            <p:custDataLst>
              <p:tags r:id="rId1"/>
            </p:custDataLst>
          </p:nvPr>
        </p:nvPicPr>
        <p:blipFill>
          <a:blip r:embed="rId2"/>
          <a:stretch>
            <a:fillRect/>
          </a:stretch>
        </p:blipFill>
        <p:spPr>
          <a:xfrm>
            <a:off x="0" y="637540"/>
            <a:ext cx="12126595" cy="5942330"/>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a:picLocks noChangeAspect="1"/>
          </p:cNvPicPr>
          <p:nvPr>
            <p:custDataLst>
              <p:tags r:id="rId1"/>
            </p:custDataLst>
          </p:nvPr>
        </p:nvPicPr>
        <p:blipFill>
          <a:blip r:embed="rId2"/>
          <a:stretch>
            <a:fillRect/>
          </a:stretch>
        </p:blipFill>
        <p:spPr>
          <a:xfrm>
            <a:off x="1040130" y="59055"/>
            <a:ext cx="9006205" cy="6798945"/>
          </a:xfrm>
          <a:prstGeom prst="rect">
            <a:avLst/>
          </a:prstGeom>
          <a:noFill/>
          <a:ln w="9525">
            <a:noFill/>
          </a:ln>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52145" y="60833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pic>
        <p:nvPicPr>
          <p:cNvPr id="3" name="图片 2" descr="发动机运行"/>
          <p:cNvPicPr>
            <a:picLocks noChangeAspect="1"/>
          </p:cNvPicPr>
          <p:nvPr/>
        </p:nvPicPr>
        <p:blipFill>
          <a:blip r:embed="rId1"/>
          <a:stretch>
            <a:fillRect/>
          </a:stretch>
        </p:blipFill>
        <p:spPr>
          <a:xfrm>
            <a:off x="768985" y="2317750"/>
            <a:ext cx="4629785" cy="3703955"/>
          </a:xfrm>
          <a:prstGeom prst="rect">
            <a:avLst/>
          </a:prstGeom>
        </p:spPr>
      </p:pic>
      <p:pic>
        <p:nvPicPr>
          <p:cNvPr id="2" name="图片 1" descr="加油站"/>
          <p:cNvPicPr>
            <a:picLocks noChangeAspect="1"/>
          </p:cNvPicPr>
          <p:nvPr/>
        </p:nvPicPr>
        <p:blipFill>
          <a:blip r:embed="rId2"/>
          <a:stretch>
            <a:fillRect/>
          </a:stretch>
        </p:blipFill>
        <p:spPr>
          <a:xfrm>
            <a:off x="6498590" y="2317750"/>
            <a:ext cx="5300345" cy="37039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52145" y="60833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grpSp>
        <p:nvGrpSpPr>
          <p:cNvPr id="2" name="组合 1"/>
          <p:cNvGrpSpPr/>
          <p:nvPr/>
        </p:nvGrpSpPr>
        <p:grpSpPr>
          <a:xfrm>
            <a:off x="652145" y="2186940"/>
            <a:ext cx="4686300" cy="681990"/>
            <a:chOff x="1027" y="3444"/>
            <a:chExt cx="7380" cy="1074"/>
          </a:xfrm>
        </p:grpSpPr>
        <p:sp>
          <p:nvSpPr>
            <p:cNvPr id="7" name="矩形 6"/>
            <p:cNvSpPr/>
            <p:nvPr/>
          </p:nvSpPr>
          <p:spPr>
            <a:xfrm>
              <a:off x="4717" y="3444"/>
              <a:ext cx="3690" cy="1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zh-CN" altLang="en-US"/>
                <a:t>基本点火</a:t>
              </a:r>
              <a:r>
                <a:rPr lang="zh-CN" altLang="en-US"/>
                <a:t>提前角</a:t>
              </a:r>
              <a:endParaRPr lang="zh-CN" altLang="en-US"/>
            </a:p>
            <a:p>
              <a:pPr algn="ctr"/>
              <a:r>
                <a:rPr lang="zh-CN" altLang="en-US"/>
                <a:t>（转速</a:t>
              </a:r>
              <a:r>
                <a:rPr lang="en-US" altLang="zh-CN"/>
                <a:t>/</a:t>
              </a:r>
              <a:r>
                <a:rPr lang="zh-CN" altLang="en-US"/>
                <a:t>负荷影响）</a:t>
              </a:r>
              <a:endParaRPr lang="zh-CN" altLang="en-US"/>
            </a:p>
          </p:txBody>
        </p:sp>
        <p:sp>
          <p:nvSpPr>
            <p:cNvPr id="15" name="矩形 14"/>
            <p:cNvSpPr/>
            <p:nvPr/>
          </p:nvSpPr>
          <p:spPr>
            <a:xfrm>
              <a:off x="1027" y="3444"/>
              <a:ext cx="3690" cy="1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grpSp>
      <p:pic>
        <p:nvPicPr>
          <p:cNvPr id="22" name="图片 3" descr="E:\备课素材\点火提前角1.jpg点火提前角1"/>
          <p:cNvPicPr>
            <a:picLocks noChangeAspect="1"/>
          </p:cNvPicPr>
          <p:nvPr/>
        </p:nvPicPr>
        <p:blipFill>
          <a:blip r:embed="rId1"/>
          <a:srcRect/>
          <a:stretch>
            <a:fillRect/>
          </a:stretch>
        </p:blipFill>
        <p:spPr>
          <a:xfrm>
            <a:off x="3485515" y="3036570"/>
            <a:ext cx="5503545" cy="3669030"/>
          </a:xfrm>
          <a:prstGeom prst="rect">
            <a:avLst/>
          </a:prstGeom>
          <a:noFill/>
          <a:ln>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path" presetSubtype="0" accel="50000" decel="50000" fill="hold" nodeType="clickEffect">
                                  <p:stCondLst>
                                    <p:cond delay="0"/>
                                  </p:stCondLst>
                                  <p:childTnLst>
                                    <p:animMotion origin="layout" path="M 0 0 L 0.329948 -0.509167 " pathEditMode="relative" rAng="0" ptsTypes="">
                                      <p:cBhvr>
                                        <p:cTn id="16" dur="2000" fill="hold"/>
                                        <p:tgtEl>
                                          <p:spTgt spid="22"/>
                                        </p:tgtEl>
                                        <p:attrNameLst>
                                          <p:attrName>ppt_x</p:attrName>
                                          <p:attrName>ppt_y</p:attrName>
                                        </p:attrNameLst>
                                      </p:cBhvr>
                                      <p:rCtr x="170" y="-262"/>
                                    </p:animMotion>
                                  </p:childTnLst>
                                </p:cTn>
                              </p:par>
                              <p:par>
                                <p:cTn id="17" presetID="6" presetClass="emph" presetSubtype="0" fill="hold" nodeType="withEffect">
                                  <p:stCondLst>
                                    <p:cond delay="0"/>
                                  </p:stCondLst>
                                  <p:childTnLst>
                                    <p:animScale>
                                      <p:cBhvr>
                                        <p:cTn id="18" dur="2000" fill="hold"/>
                                        <p:tgtEl>
                                          <p:spTgt spid="22"/>
                                        </p:tgtEl>
                                      </p:cBhvr>
                                      <p:by x="60000" y="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2" name="文本框 309251"/>
          <p:cNvSpPr txBox="1"/>
          <p:nvPr/>
        </p:nvSpPr>
        <p:spPr>
          <a:xfrm>
            <a:off x="1703388" y="188913"/>
            <a:ext cx="5976937" cy="513715"/>
          </a:xfrm>
          <a:prstGeom prst="rect">
            <a:avLst/>
          </a:prstGeom>
          <a:noFill/>
          <a:ln w="9525">
            <a:noFill/>
          </a:ln>
        </p:spPr>
        <p:txBody>
          <a:bodyPr lIns="18000" tIns="10800" rIns="18000" bIns="10800">
            <a:spAutoFit/>
          </a:bodyPr>
          <a:p>
            <a:pPr>
              <a:spcBef>
                <a:spcPct val="5000"/>
              </a:spcBef>
            </a:pPr>
            <a:r>
              <a:rPr lang="zh-CN" altLang="en-US" sz="32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rPr>
              <a:t>影响点火提前角的主要因素</a:t>
            </a:r>
            <a:endParaRPr lang="zh-CN" altLang="en-US" sz="3200" dirty="0">
              <a:solidFill>
                <a:srgbClr val="FF0000"/>
              </a:solidFill>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9253" name="文本框 309252"/>
          <p:cNvSpPr txBox="1"/>
          <p:nvPr/>
        </p:nvSpPr>
        <p:spPr>
          <a:xfrm>
            <a:off x="1703388" y="2711450"/>
            <a:ext cx="8713787" cy="575310"/>
          </a:xfrm>
          <a:prstGeom prst="rect">
            <a:avLst/>
          </a:prstGeom>
          <a:noFill/>
          <a:ln w="9525">
            <a:noFill/>
          </a:ln>
        </p:spPr>
        <p:txBody>
          <a:bodyPr lIns="18000" tIns="10800" rIns="18000" bIns="10800">
            <a:spAutoFit/>
          </a:bodyPr>
          <a:p>
            <a:pPr>
              <a:spcBef>
                <a:spcPct val="5000"/>
              </a:spcBef>
            </a:pPr>
            <a:r>
              <a:rPr lang="zh-CN" altLang="en-US" dirty="0">
                <a:effectLst>
                  <a:outerShdw blurRad="38100" dist="38100" dir="2700000">
                    <a:srgbClr val="C0C0C0"/>
                  </a:outerShdw>
                </a:effectLst>
                <a:latin typeface="Times New Roman" panose="02020603050405020304" pitchFamily="18" charset="0"/>
                <a:ea typeface="楷体_GB2312" pitchFamily="49" charset="-122"/>
              </a:rPr>
              <a:t>节气门开度一定，转速升高，应适当增大点火提前角；转速升高至一定值时，燃烧室内温度、压力高、扰流作用强，燃烧速度加快，点火提前随转速的增幅变缓。</a:t>
            </a:r>
            <a:endParaRPr lang="zh-CN" altLang="en-US"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9254" name="文本框 309253"/>
          <p:cNvSpPr txBox="1"/>
          <p:nvPr/>
        </p:nvSpPr>
        <p:spPr>
          <a:xfrm>
            <a:off x="1703388" y="908050"/>
            <a:ext cx="5905500" cy="298450"/>
          </a:xfrm>
          <a:prstGeom prst="rect">
            <a:avLst/>
          </a:prstGeom>
          <a:noFill/>
          <a:ln w="9525">
            <a:noFill/>
          </a:ln>
        </p:spPr>
        <p:txBody>
          <a:bodyPr lIns="18000" tIns="10800" rIns="18000" bIns="10800">
            <a:spAutoFit/>
          </a:bodyPr>
          <a:p>
            <a:pPr>
              <a:spcBef>
                <a:spcPct val="5000"/>
              </a:spcBef>
            </a:pPr>
            <a:r>
              <a:rPr lang="zh-CN" altLang="en-US" dirty="0">
                <a:effectLst>
                  <a:outerShdw blurRad="38100" dist="38100" dir="2700000">
                    <a:srgbClr val="C0C0C0"/>
                  </a:outerShdw>
                </a:effectLst>
                <a:latin typeface="Times New Roman" panose="02020603050405020304" pitchFamily="18" charset="0"/>
                <a:ea typeface="楷体_GB2312" pitchFamily="49" charset="-122"/>
              </a:rPr>
              <a:t>发动机转速，混合气燃烧速度。</a:t>
            </a:r>
            <a:endParaRPr lang="zh-CN" altLang="en-US"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9255" name="文本框 309254"/>
          <p:cNvSpPr txBox="1"/>
          <p:nvPr/>
        </p:nvSpPr>
        <p:spPr>
          <a:xfrm>
            <a:off x="1703388" y="1647825"/>
            <a:ext cx="8713787" cy="298450"/>
          </a:xfrm>
          <a:prstGeom prst="rect">
            <a:avLst/>
          </a:prstGeom>
          <a:noFill/>
          <a:ln w="9525">
            <a:noFill/>
          </a:ln>
        </p:spPr>
        <p:txBody>
          <a:bodyPr lIns="18000" tIns="10800" rIns="18000" bIns="10800">
            <a:spAutoFit/>
          </a:bodyPr>
          <a:p>
            <a:pPr>
              <a:spcBef>
                <a:spcPct val="5000"/>
              </a:spcBef>
            </a:pPr>
            <a:r>
              <a:rPr lang="zh-CN" altLang="en-US" dirty="0">
                <a:effectLst>
                  <a:outerShdw blurRad="38100" dist="38100" dir="2700000">
                    <a:srgbClr val="C0C0C0"/>
                  </a:outerShdw>
                </a:effectLst>
                <a:latin typeface="Times New Roman" panose="02020603050405020304" pitchFamily="18" charset="0"/>
                <a:ea typeface="楷体_GB2312" pitchFamily="49" charset="-122"/>
              </a:rPr>
              <a:t>燃烧速度又与混合气成分、发动机结构及其他（燃烧室的形状、压缩比）等因素有关。</a:t>
            </a:r>
            <a:endParaRPr lang="zh-CN" altLang="en-US"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9256" name="文本框 309255"/>
          <p:cNvSpPr txBox="1"/>
          <p:nvPr/>
        </p:nvSpPr>
        <p:spPr>
          <a:xfrm>
            <a:off x="1703388" y="4437063"/>
            <a:ext cx="8713787" cy="575310"/>
          </a:xfrm>
          <a:prstGeom prst="rect">
            <a:avLst/>
          </a:prstGeom>
          <a:noFill/>
          <a:ln w="9525">
            <a:noFill/>
          </a:ln>
        </p:spPr>
        <p:txBody>
          <a:bodyPr lIns="18000" tIns="10800" rIns="18000" bIns="10800">
            <a:spAutoFit/>
          </a:bodyPr>
          <a:p>
            <a:pPr>
              <a:spcBef>
                <a:spcPct val="5000"/>
              </a:spcBef>
            </a:pPr>
            <a:r>
              <a:rPr lang="zh-CN" altLang="en-US" dirty="0">
                <a:effectLst>
                  <a:outerShdw blurRad="38100" dist="38100" dir="2700000">
                    <a:srgbClr val="C0C0C0"/>
                  </a:outerShdw>
                </a:effectLst>
                <a:latin typeface="Times New Roman" panose="02020603050405020304" pitchFamily="18" charset="0"/>
                <a:ea typeface="楷体_GB2312" pitchFamily="49" charset="-122"/>
              </a:rPr>
              <a:t>转速一定，随负荷增加，节气门开度增大，点火提前角应适当减小。反之，点火提前角应当加大。</a:t>
            </a:r>
            <a:endParaRPr lang="zh-CN" altLang="en-US"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09257" name="文本框 309256"/>
          <p:cNvSpPr txBox="1"/>
          <p:nvPr/>
        </p:nvSpPr>
        <p:spPr>
          <a:xfrm>
            <a:off x="1774825" y="5695950"/>
            <a:ext cx="8713788" cy="298450"/>
          </a:xfrm>
          <a:prstGeom prst="rect">
            <a:avLst/>
          </a:prstGeom>
          <a:noFill/>
          <a:ln w="9525">
            <a:noFill/>
          </a:ln>
        </p:spPr>
        <p:txBody>
          <a:bodyPr lIns="18000" tIns="10800" rIns="18000" bIns="10800">
            <a:spAutoFit/>
          </a:bodyPr>
          <a:p>
            <a:pPr>
              <a:spcBef>
                <a:spcPct val="5000"/>
              </a:spcBef>
            </a:pPr>
            <a:r>
              <a:rPr lang="zh-CN" altLang="en-US" dirty="0">
                <a:effectLst>
                  <a:outerShdw blurRad="38100" dist="38100" dir="2700000">
                    <a:srgbClr val="C0C0C0"/>
                  </a:outerShdw>
                </a:effectLst>
                <a:latin typeface="Times New Roman" panose="02020603050405020304" pitchFamily="18" charset="0"/>
                <a:ea typeface="楷体_GB2312" pitchFamily="49" charset="-122"/>
              </a:rPr>
              <a:t>使用高辛烷值汽油，点火提前角应适当增大。</a:t>
            </a:r>
            <a:endParaRPr lang="zh-CN" altLang="en-US" dirty="0">
              <a:effectLst>
                <a:outerShdw blurRad="38100" dist="38100" dir="2700000">
                  <a:srgbClr val="C0C0C0"/>
                </a:outerShdw>
              </a:effectLst>
              <a:latin typeface="Times New Roman" panose="02020603050405020304" pitchFamily="18" charset="0"/>
              <a:ea typeface="楷体_GB2312"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52145" y="60833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sp>
        <p:nvSpPr>
          <p:cNvPr id="7" name="矩形 6"/>
          <p:cNvSpPr/>
          <p:nvPr/>
        </p:nvSpPr>
        <p:spPr>
          <a:xfrm>
            <a:off x="2995295" y="2186940"/>
            <a:ext cx="2343150" cy="682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zh-CN" altLang="en-US"/>
              <a:t>基本点火</a:t>
            </a:r>
            <a:r>
              <a:rPr lang="zh-CN" altLang="en-US"/>
              <a:t>提前角</a:t>
            </a:r>
            <a:endParaRPr lang="zh-CN" altLang="en-US"/>
          </a:p>
          <a:p>
            <a:pPr algn="ctr"/>
            <a:r>
              <a:rPr lang="zh-CN" altLang="en-US"/>
              <a:t>（转速</a:t>
            </a:r>
            <a:r>
              <a:rPr lang="en-US" altLang="zh-CN"/>
              <a:t>/</a:t>
            </a:r>
            <a:r>
              <a:rPr lang="zh-CN" altLang="en-US"/>
              <a:t>负荷影响）</a:t>
            </a:r>
            <a:endParaRPr lang="zh-CN" altLang="en-US"/>
          </a:p>
        </p:txBody>
      </p:sp>
      <p:sp>
        <p:nvSpPr>
          <p:cNvPr id="15" name="矩形 14"/>
          <p:cNvSpPr/>
          <p:nvPr/>
        </p:nvSpPr>
        <p:spPr>
          <a:xfrm>
            <a:off x="652145" y="2186940"/>
            <a:ext cx="2343150" cy="6826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grpSp>
        <p:nvGrpSpPr>
          <p:cNvPr id="2" name="组合 1"/>
          <p:cNvGrpSpPr/>
          <p:nvPr/>
        </p:nvGrpSpPr>
        <p:grpSpPr>
          <a:xfrm>
            <a:off x="652145" y="3946525"/>
            <a:ext cx="7029450" cy="681990"/>
            <a:chOff x="1027" y="6215"/>
            <a:chExt cx="11070" cy="1074"/>
          </a:xfrm>
        </p:grpSpPr>
        <p:sp>
          <p:nvSpPr>
            <p:cNvPr id="9" name="矩形 8"/>
            <p:cNvSpPr/>
            <p:nvPr/>
          </p:nvSpPr>
          <p:spPr>
            <a:xfrm>
              <a:off x="8407" y="6215"/>
              <a:ext cx="3690" cy="10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a:t>修正点火</a:t>
              </a:r>
              <a:r>
                <a:rPr lang="zh-CN" altLang="en-US"/>
                <a:t>提前角</a:t>
              </a:r>
              <a:endParaRPr lang="zh-CN" altLang="en-US"/>
            </a:p>
            <a:p>
              <a:pPr algn="ctr"/>
              <a:r>
                <a:rPr lang="zh-CN" altLang="en-US"/>
                <a:t>（混合气不</a:t>
              </a:r>
              <a:r>
                <a:rPr lang="zh-CN" altLang="en-US"/>
                <a:t>佳）</a:t>
              </a:r>
              <a:endParaRPr lang="zh-CN" altLang="en-US"/>
            </a:p>
          </p:txBody>
        </p:sp>
        <p:sp>
          <p:nvSpPr>
            <p:cNvPr id="16" name="矩形 15"/>
            <p:cNvSpPr/>
            <p:nvPr/>
          </p:nvSpPr>
          <p:spPr>
            <a:xfrm>
              <a:off x="1027" y="6215"/>
              <a:ext cx="3690" cy="1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lang="zh-CN" altLang="en-US"/>
                <a:t>初始点火</a:t>
              </a:r>
              <a:r>
                <a:rPr lang="zh-CN" altLang="en-US"/>
                <a:t>提前角</a:t>
              </a:r>
              <a:endParaRPr lang="zh-CN" altLang="en-US"/>
            </a:p>
            <a:p>
              <a:pPr algn="ctr"/>
              <a:r>
                <a:rPr lang="zh-CN" altLang="en-US"/>
                <a:t>（压缩上止点前</a:t>
              </a:r>
              <a:r>
                <a:rPr lang="en-US" altLang="zh-CN"/>
                <a:t>10</a:t>
              </a:r>
              <a:r>
                <a:rPr lang="zh-CN" altLang="en-US"/>
                <a:t>°）</a:t>
              </a:r>
              <a:endParaRPr lang="zh-CN" altLang="en-US"/>
            </a:p>
          </p:txBody>
        </p:sp>
        <p:sp>
          <p:nvSpPr>
            <p:cNvPr id="17" name="矩形 16"/>
            <p:cNvSpPr/>
            <p:nvPr/>
          </p:nvSpPr>
          <p:spPr>
            <a:xfrm>
              <a:off x="4717" y="6215"/>
              <a:ext cx="3690" cy="1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zh-CN" altLang="en-US"/>
                <a:t>基本点火</a:t>
              </a:r>
              <a:r>
                <a:rPr lang="zh-CN" altLang="en-US"/>
                <a:t>提前角</a:t>
              </a:r>
              <a:endParaRPr lang="zh-CN" altLang="en-US"/>
            </a:p>
            <a:p>
              <a:pPr algn="ctr"/>
              <a:r>
                <a:rPr lang="zh-CN" altLang="en-US"/>
                <a:t>（转速</a:t>
              </a:r>
              <a:r>
                <a:rPr lang="en-US" altLang="zh-CN"/>
                <a:t>/</a:t>
              </a:r>
              <a:r>
                <a:rPr lang="zh-CN" altLang="en-US"/>
                <a:t>负荷影响）</a:t>
              </a:r>
              <a:endParaRPr lang="zh-CN" altLang="en-US"/>
            </a:p>
          </p:txBody>
        </p:sp>
      </p:grpSp>
      <p:pic>
        <p:nvPicPr>
          <p:cNvPr id="22" name="图片 3" descr="E:\备课素材\点火提前角1.jpg点火提前角1"/>
          <p:cNvPicPr>
            <a:picLocks noChangeAspect="1"/>
          </p:cNvPicPr>
          <p:nvPr/>
        </p:nvPicPr>
        <p:blipFill>
          <a:blip r:embed="rId1"/>
          <a:srcRect/>
          <a:stretch>
            <a:fillRect/>
          </a:stretch>
        </p:blipFill>
        <p:spPr>
          <a:xfrm>
            <a:off x="8270558" y="140970"/>
            <a:ext cx="3496945" cy="2331720"/>
          </a:xfrm>
          <a:prstGeom prst="rect">
            <a:avLst/>
          </a:prstGeom>
          <a:noFill/>
          <a:ln>
            <a:noFill/>
          </a:ln>
        </p:spPr>
      </p:pic>
      <p:pic>
        <p:nvPicPr>
          <p:cNvPr id="23" name="图片 4"/>
          <p:cNvPicPr>
            <a:picLocks noChangeAspect="1"/>
          </p:cNvPicPr>
          <p:nvPr/>
        </p:nvPicPr>
        <p:blipFill>
          <a:blip r:embed="rId2"/>
          <a:srcRect l="2232" t="2221" r="1628" b="2987"/>
          <a:stretch>
            <a:fillRect/>
          </a:stretch>
        </p:blipFill>
        <p:spPr>
          <a:xfrm>
            <a:off x="4476115" y="2329180"/>
            <a:ext cx="2625725" cy="1617345"/>
          </a:xfrm>
          <a:prstGeom prst="rect">
            <a:avLst/>
          </a:prstGeom>
          <a:noFill/>
          <a:ln>
            <a:noFill/>
          </a:ln>
        </p:spPr>
      </p:pic>
      <p:pic>
        <p:nvPicPr>
          <p:cNvPr id="24" name="图片 7"/>
          <p:cNvPicPr>
            <a:picLocks noChangeAspect="1"/>
          </p:cNvPicPr>
          <p:nvPr/>
        </p:nvPicPr>
        <p:blipFill>
          <a:blip r:embed="rId3"/>
          <a:srcRect l="72" b="2413"/>
          <a:stretch>
            <a:fillRect/>
          </a:stretch>
        </p:blipFill>
        <p:spPr>
          <a:xfrm>
            <a:off x="4461510" y="2328545"/>
            <a:ext cx="2654935" cy="1617980"/>
          </a:xfrm>
          <a:prstGeom prst="rect">
            <a:avLst/>
          </a:prstGeom>
          <a:noFill/>
          <a:ln>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6" presetClass="emph" presetSubtype="0" fill="hold" nodeType="withEffect">
                                  <p:stCondLst>
                                    <p:cond delay="0"/>
                                  </p:stCondLst>
                                  <p:childTnLst>
                                    <p:animScale>
                                      <p:cBhvr>
                                        <p:cTn id="14" dur="2000" fill="hold"/>
                                        <p:tgtEl>
                                          <p:spTgt spid="23"/>
                                        </p:tgtEl>
                                      </p:cBhvr>
                                      <p:by x="400000" y="400000"/>
                                    </p:animScale>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 0 L -0.164219 0.381481 " pathEditMode="relative" rAng="0" ptsTypes="">
                                      <p:cBhvr>
                                        <p:cTn id="18" dur="2000" fill="hold"/>
                                        <p:tgtEl>
                                          <p:spTgt spid="23"/>
                                        </p:tgtEl>
                                        <p:attrNameLst>
                                          <p:attrName>ppt_x</p:attrName>
                                          <p:attrName>ppt_y</p:attrName>
                                        </p:attrNameLst>
                                      </p:cBhvr>
                                      <p:rCtr x="125" y="125"/>
                                    </p:animMotion>
                                  </p:childTnLst>
                                </p:cTn>
                              </p:par>
                              <p:par>
                                <p:cTn id="19" presetID="6" presetClass="emph" presetSubtype="0" fill="hold" nodeType="withEffect">
                                  <p:stCondLst>
                                    <p:cond delay="0"/>
                                  </p:stCondLst>
                                  <p:childTnLst>
                                    <p:animScale>
                                      <p:cBhvr>
                                        <p:cTn id="20" dur="2000" fill="hold"/>
                                        <p:tgtEl>
                                          <p:spTgt spid="23"/>
                                        </p:tgtEl>
                                      </p:cBhvr>
                                      <p:by x="25000" y="25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6" presetClass="emph" presetSubtype="0" fill="hold" nodeType="withEffect">
                                  <p:stCondLst>
                                    <p:cond delay="0"/>
                                  </p:stCondLst>
                                  <p:childTnLst>
                                    <p:animScale>
                                      <p:cBhvr>
                                        <p:cTn id="27" dur="2000" fill="hold"/>
                                        <p:tgtEl>
                                          <p:spTgt spid="24"/>
                                        </p:tgtEl>
                                      </p:cBhvr>
                                      <p:by x="400000" y="400000"/>
                                    </p:animScale>
                                  </p:childTnLst>
                                </p:cTn>
                              </p:par>
                            </p:childTnLst>
                          </p:cTn>
                        </p:par>
                      </p:childTnLst>
                    </p:cTn>
                  </p:par>
                  <p:par>
                    <p:cTn id="28" fill="hold">
                      <p:stCondLst>
                        <p:cond delay="indefinite"/>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 0 L 0.174479 0.377222 " pathEditMode="relative" rAng="0" ptsTypes="">
                                      <p:cBhvr>
                                        <p:cTn id="31" dur="2000" fill="hold"/>
                                        <p:tgtEl>
                                          <p:spTgt spid="24"/>
                                        </p:tgtEl>
                                        <p:attrNameLst>
                                          <p:attrName>ppt_x</p:attrName>
                                          <p:attrName>ppt_y</p:attrName>
                                        </p:attrNameLst>
                                      </p:cBhvr>
                                      <p:rCtr x="125" y="125"/>
                                    </p:animMotion>
                                  </p:childTnLst>
                                </p:cTn>
                              </p:par>
                              <p:par>
                                <p:cTn id="32" presetID="6" presetClass="emph" presetSubtype="0" fill="hold" nodeType="withEffect">
                                  <p:stCondLst>
                                    <p:cond delay="0"/>
                                  </p:stCondLst>
                                  <p:childTnLst>
                                    <p:animScale>
                                      <p:cBhvr>
                                        <p:cTn id="33" dur="2000" fill="hold"/>
                                        <p:tgtEl>
                                          <p:spTgt spid="2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7255" name="图片 437254"/>
          <p:cNvPicPr>
            <a:picLocks noChangeAspect="1"/>
          </p:cNvPicPr>
          <p:nvPr>
            <p:custDataLst>
              <p:tags r:id="rId1"/>
            </p:custDataLst>
          </p:nvPr>
        </p:nvPicPr>
        <p:blipFill>
          <a:blip r:embed="rId2"/>
          <a:stretch>
            <a:fillRect/>
          </a:stretch>
        </p:blipFill>
        <p:spPr>
          <a:xfrm>
            <a:off x="-317" y="-317"/>
            <a:ext cx="6553200" cy="5897562"/>
          </a:xfrm>
          <a:prstGeom prst="rect">
            <a:avLst/>
          </a:prstGeom>
          <a:noFill/>
          <a:ln w="9525">
            <a:noFill/>
          </a:ln>
        </p:spPr>
      </p:pic>
      <p:pic>
        <p:nvPicPr>
          <p:cNvPr id="439303" name="图片 439302"/>
          <p:cNvPicPr>
            <a:picLocks noChangeAspect="1"/>
          </p:cNvPicPr>
          <p:nvPr>
            <p:custDataLst>
              <p:tags r:id="rId3"/>
            </p:custDataLst>
          </p:nvPr>
        </p:nvPicPr>
        <p:blipFill>
          <a:blip r:embed="rId4"/>
          <a:stretch>
            <a:fillRect/>
          </a:stretch>
        </p:blipFill>
        <p:spPr>
          <a:xfrm>
            <a:off x="7247255" y="0"/>
            <a:ext cx="4611370" cy="4202430"/>
          </a:xfrm>
          <a:prstGeom prst="rect">
            <a:avLst/>
          </a:prstGeom>
          <a:noFill/>
          <a:ln w="9525">
            <a:noFill/>
          </a:ln>
        </p:spPr>
      </p:pic>
      <p:sp>
        <p:nvSpPr>
          <p:cNvPr id="7" name="文本框 6"/>
          <p:cNvSpPr txBox="1"/>
          <p:nvPr/>
        </p:nvSpPr>
        <p:spPr>
          <a:xfrm>
            <a:off x="6757035" y="4202430"/>
            <a:ext cx="5307965" cy="2676525"/>
          </a:xfrm>
          <a:prstGeom prst="rect">
            <a:avLst/>
          </a:prstGeom>
          <a:noFill/>
        </p:spPr>
        <p:txBody>
          <a:bodyPr wrap="square" rtlCol="0">
            <a:spAutoFit/>
          </a:bodyPr>
          <a:p>
            <a:r>
              <a:rPr lang="zh-CN" altLang="en-US" sz="1400"/>
              <a:t>压电效应：某些晶体（如石英）薄片在受到压力作用之后，其两极之间就会产生电压，而且电压与所受压力的大小成正比，这一现象被称为压电效应，产生压电效应的晶体薄片也被称为压电压电式爆震传感器就是根据压电效应原理制成的。</a:t>
            </a:r>
            <a:endParaRPr lang="zh-CN" altLang="en-US" sz="1400"/>
          </a:p>
          <a:p>
            <a:r>
              <a:rPr lang="zh-CN" altLang="en-US" sz="1400"/>
              <a:t>       传感器被安装在发动机机体上，当发动机机体产生振动时，传感器的惯性配重随之振动，其惯性力作用在压电元件上，使压电元件产生相应的电压，电压的幅值和频率随振动状态的变化而变化。</a:t>
            </a:r>
            <a:endParaRPr lang="zh-CN" altLang="en-US" sz="1400"/>
          </a:p>
          <a:p>
            <a:r>
              <a:rPr lang="zh-CN" altLang="en-US" sz="1400"/>
              <a:t>当发动机发生爆震时，传感器信号电压的幅值和频率都会发生异常变化，ECU则可以通过这种幅值的异常或频率的异常来判断发动机的爆震情况，当发生爆震的频率超过一定程度时，ECU即可开始进行点火正时的闭环调整。</a:t>
            </a:r>
            <a:endParaRPr lang="zh-CN" altLang="en-US" sz="14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37255"/>
                                        </p:tgtEl>
                                        <p:attrNameLst>
                                          <p:attrName>style.visibility</p:attrName>
                                        </p:attrNameLst>
                                      </p:cBhvr>
                                      <p:to>
                                        <p:strVal val="visible"/>
                                      </p:to>
                                    </p:set>
                                    <p:anim to="" calcmode="lin" valueType="num">
                                      <p:cBhvr>
                                        <p:cTn id="7" dur="1" fill="hold"/>
                                        <p:tgtEl>
                                          <p:spTgt spid="437255"/>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39303"/>
                                        </p:tgtEl>
                                        <p:attrNameLst>
                                          <p:attrName>style.visibility</p:attrName>
                                        </p:attrNameLst>
                                      </p:cBhvr>
                                      <p:to>
                                        <p:strVal val="visible"/>
                                      </p:to>
                                    </p:set>
                                    <p:anim to="" calcmode="lin" valueType="num">
                                      <p:cBhvr>
                                        <p:cTn id="12" dur="1" fill="hold"/>
                                        <p:tgtEl>
                                          <p:spTgt spid="43930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UNIT_PLACING_PICTURE_USER_VIEWPORT" val="{&quot;height&quot;:2548,&quot;width&quot;:4181}"/>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PP_MARK_KEY" val="6121dc34-fe5e-4e79-9480-239dc9935a53"/>
  <p:tag name="COMMONDATA" val="eyJoZGlkIjoiZTM3MjIwNWFkOTIwYTliYmJmMGNhMjFlM2JhZDhkYTA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Words>
  <Application>WPS 演示</Application>
  <PresentationFormat>宽屏</PresentationFormat>
  <Paragraphs>182</Paragraphs>
  <Slides>14</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微软雅黑</vt:lpstr>
      <vt:lpstr>Wingdings</vt:lpstr>
      <vt:lpstr>Times New Roman</vt:lpstr>
      <vt:lpstr>楷体_GB2312</vt:lpstr>
      <vt:lpstr>新宋体</vt:lpstr>
      <vt:lpstr>Arial Unicode MS</vt:lpstr>
      <vt:lpstr>Calibri</vt:lpstr>
      <vt:lpstr>Office 主题​​</vt:lpstr>
      <vt:lpstr>电控发动机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185</cp:revision>
  <dcterms:created xsi:type="dcterms:W3CDTF">2019-06-19T02:08:00Z</dcterms:created>
  <dcterms:modified xsi:type="dcterms:W3CDTF">2023-10-14T07:44:28Z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E75E3E729E614654A7253D15C91328A1</vt:lpwstr>
  </property>
</Properties>
</file>