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84" r:id="rId3"/>
    <p:sldId id="278" r:id="rId4"/>
    <p:sldId id="264" r:id="rId5"/>
    <p:sldId id="274" r:id="rId6"/>
    <p:sldId id="273" r:id="rId7"/>
    <p:sldId id="256" r:id="rId8"/>
    <p:sldId id="257" r:id="rId9"/>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2.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718820" y="1367155"/>
            <a:ext cx="5064760" cy="966470"/>
          </a:xfrm>
        </p:spPr>
        <p:txBody>
          <a:bodyPr>
            <a:normAutofit fontScale="90000"/>
          </a:bodyPr>
          <a:p>
            <a:r>
              <a:rPr lang="zh-CN" altLang="en-US"/>
              <a:t>电控</a:t>
            </a:r>
            <a:r>
              <a:rPr lang="zh-CN" altLang="en-US"/>
              <a:t>发动机</a:t>
            </a:r>
            <a:endParaRPr lang="zh-CN" altLang="en-US"/>
          </a:p>
        </p:txBody>
      </p:sp>
      <p:sp>
        <p:nvSpPr>
          <p:cNvPr id="3" name="副标题 2"/>
          <p:cNvSpPr>
            <a:spLocks noGrp="1"/>
          </p:cNvSpPr>
          <p:nvPr>
            <p:ph type="subTitle" idx="1"/>
          </p:nvPr>
        </p:nvSpPr>
        <p:spPr>
          <a:xfrm>
            <a:off x="916305" y="3151505"/>
            <a:ext cx="4259580" cy="694690"/>
          </a:xfrm>
        </p:spPr>
        <p:txBody>
          <a:bodyPr/>
          <a:p>
            <a:r>
              <a:rPr lang="zh-CN" altLang="en-US"/>
              <a:t>排放物生成的机理</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412115" y="682625"/>
            <a:ext cx="11557635" cy="4799965"/>
          </a:xfrm>
          <a:prstGeom prst="rect">
            <a:avLst/>
          </a:prstGeom>
          <a:noFill/>
        </p:spPr>
        <p:txBody>
          <a:bodyPr wrap="square" rtlCol="0">
            <a:spAutoFit/>
          </a:bodyPr>
          <a:p>
            <a:endParaRPr lang="zh-CN" altLang="en-US"/>
          </a:p>
          <a:p>
            <a:r>
              <a:rPr lang="zh-CN" altLang="en-US"/>
              <a:t>燃油主要成分是碳氢，与氧气的充分燃烧，只会产生水和二氧化碳。与空气混合形成混合气后，燃烧后的就会产生氮氧化合物，一氧化碳和粉尘颗粒，汽车的排放污染物同时还有发动机的机油蒸汽以及油箱内的燃油蒸汽，</a:t>
            </a:r>
            <a:r>
              <a:rPr lang="zh-CN" altLang="en-US">
                <a:sym typeface="+mn-ea"/>
              </a:rPr>
              <a:t>这些都会对环境造成污染。</a:t>
            </a:r>
            <a:endParaRPr lang="zh-CN" altLang="en-US">
              <a:sym typeface="+mn-ea"/>
            </a:endParaRPr>
          </a:p>
          <a:p>
            <a:r>
              <a:rPr lang="zh-CN" altLang="en-US"/>
              <a:t>如何解决这些有害物质</a:t>
            </a:r>
            <a:r>
              <a:rPr lang="zh-CN" altLang="en-US"/>
              <a:t>呢？</a:t>
            </a:r>
            <a:endParaRPr lang="zh-CN" altLang="en-US"/>
          </a:p>
          <a:p>
            <a:r>
              <a:rPr lang="zh-CN" altLang="en-US"/>
              <a:t>最常用的办法就是在排气管上装有三元催化装置，这可以有效降低燃烧后的有害物质排放。这是燃烧后的解决办法，那能不能在燃烧前或燃烧中降低这些物质的产生呢？</a:t>
            </a:r>
            <a:r>
              <a:rPr lang="zh-CN" altLang="en-US"/>
              <a:t>有的</a:t>
            </a:r>
            <a:endParaRPr lang="zh-CN" altLang="en-US"/>
          </a:p>
          <a:p>
            <a:endParaRPr lang="zh-CN" altLang="en-US"/>
          </a:p>
          <a:p>
            <a:r>
              <a:rPr lang="zh-CN" altLang="en-US"/>
              <a:t>针对这里的燃油蒸汽也就是说碳氢化合物，这个可以重新引入气缸内燃烧就行了，发动机中常用的装置就是燃油蒸发控制，也就是常说的活性炭罐和碳罐电磁阀。曲轴箱强制</a:t>
            </a:r>
            <a:r>
              <a:rPr lang="zh-CN" altLang="en-US"/>
              <a:t>通风</a:t>
            </a:r>
            <a:endParaRPr lang="zh-CN" altLang="en-US"/>
          </a:p>
          <a:p>
            <a:endParaRPr lang="zh-CN" altLang="en-US"/>
          </a:p>
          <a:p>
            <a:r>
              <a:rPr lang="zh-CN" altLang="en-US"/>
              <a:t>针对氮氧化合物，这主要是燃烧室内的高温所造成的，这就需要来降低燃烧室的温度，常用的装置就是</a:t>
            </a:r>
            <a:r>
              <a:rPr lang="en-US" altLang="zh-CN"/>
              <a:t>EGR</a:t>
            </a:r>
            <a:r>
              <a:rPr lang="zh-CN" altLang="en-US"/>
              <a:t>废气再循环</a:t>
            </a:r>
            <a:r>
              <a:rPr lang="zh-CN" altLang="en-US"/>
              <a:t>系统。</a:t>
            </a:r>
            <a:endParaRPr lang="zh-CN" altLang="en-US"/>
          </a:p>
          <a:p>
            <a:endParaRPr lang="zh-CN" altLang="en-US"/>
          </a:p>
          <a:p>
            <a:r>
              <a:rPr lang="zh-CN" altLang="en-US"/>
              <a:t>针对粉尘颗粒，常用的装置就是在排气管上安装颗粒捕捉器，减少颗粒物的</a:t>
            </a:r>
            <a:r>
              <a:rPr lang="zh-CN" altLang="en-US"/>
              <a:t>产生</a:t>
            </a:r>
            <a:endParaRPr lang="zh-CN" altLang="en-US"/>
          </a:p>
          <a:p>
            <a:endParaRPr lang="zh-CN" altLang="en-US"/>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1266825" y="557817"/>
            <a:ext cx="4134485" cy="3623945"/>
            <a:chOff x="1785" y="2256"/>
            <a:chExt cx="3706" cy="3390"/>
          </a:xfrm>
        </p:grpSpPr>
        <p:pic>
          <p:nvPicPr>
            <p:cNvPr id="100" name="图片 99"/>
            <p:cNvPicPr/>
            <p:nvPr/>
          </p:nvPicPr>
          <p:blipFill>
            <a:blip r:embed="rId1"/>
            <a:stretch>
              <a:fillRect/>
            </a:stretch>
          </p:blipFill>
          <p:spPr>
            <a:xfrm>
              <a:off x="1785" y="2256"/>
              <a:ext cx="3706" cy="3390"/>
            </a:xfrm>
            <a:prstGeom prst="rect">
              <a:avLst/>
            </a:prstGeom>
            <a:noFill/>
            <a:ln w="9525">
              <a:noFill/>
            </a:ln>
          </p:spPr>
        </p:pic>
        <p:sp>
          <p:nvSpPr>
            <p:cNvPr id="3" name="文本框 2"/>
            <p:cNvSpPr txBox="1"/>
            <p:nvPr/>
          </p:nvSpPr>
          <p:spPr>
            <a:xfrm>
              <a:off x="3319" y="4823"/>
              <a:ext cx="861" cy="546"/>
            </a:xfrm>
            <a:prstGeom prst="rect">
              <a:avLst/>
            </a:prstGeom>
            <a:noFill/>
          </p:spPr>
          <p:txBody>
            <a:bodyPr wrap="square" rtlCol="0">
              <a:spAutoFit/>
            </a:bodyPr>
            <a:p>
              <a:pPr algn="l"/>
              <a:r>
                <a:rPr lang="zh-CN" altLang="en-US" sz="3200">
                  <a:sym typeface="+mn-ea"/>
                </a:rPr>
                <a:t>C</a:t>
              </a:r>
              <a:r>
                <a:rPr lang="zh-CN" altLang="en-US">
                  <a:sym typeface="+mn-ea"/>
                </a:rPr>
                <a:t>x</a:t>
              </a:r>
              <a:r>
                <a:rPr lang="zh-CN" altLang="en-US" sz="3200">
                  <a:sym typeface="+mn-ea"/>
                </a:rPr>
                <a:t>H</a:t>
              </a:r>
              <a:r>
                <a:rPr lang="zh-CN" altLang="en-US">
                  <a:sym typeface="+mn-ea"/>
                </a:rPr>
                <a:t>y</a:t>
              </a:r>
              <a:endParaRPr lang="zh-CN" altLang="en-US"/>
            </a:p>
          </p:txBody>
        </p:sp>
        <p:sp>
          <p:nvSpPr>
            <p:cNvPr id="8" name="文本框 7"/>
            <p:cNvSpPr txBox="1"/>
            <p:nvPr/>
          </p:nvSpPr>
          <p:spPr>
            <a:xfrm>
              <a:off x="3650" y="2256"/>
              <a:ext cx="1841" cy="488"/>
            </a:xfrm>
            <a:prstGeom prst="rect">
              <a:avLst/>
            </a:prstGeom>
            <a:noFill/>
          </p:spPr>
          <p:txBody>
            <a:bodyPr wrap="square" rtlCol="0">
              <a:spAutoFit/>
            </a:bodyPr>
            <a:p>
              <a:pPr algn="l"/>
              <a:r>
                <a:rPr lang="zh-CN" altLang="en-US" sz="2800"/>
                <a:t>燃油的成分</a:t>
              </a:r>
              <a:endParaRPr lang="zh-CN" altLang="en-US" sz="2800"/>
            </a:p>
          </p:txBody>
        </p:sp>
      </p:grpSp>
      <p:pic>
        <p:nvPicPr>
          <p:cNvPr id="6" name="图片 5" descr="空气成分"/>
          <p:cNvPicPr>
            <a:picLocks noChangeAspect="1"/>
          </p:cNvPicPr>
          <p:nvPr/>
        </p:nvPicPr>
        <p:blipFill>
          <a:blip r:embed="rId2"/>
          <a:stretch>
            <a:fillRect/>
          </a:stretch>
        </p:blipFill>
        <p:spPr>
          <a:xfrm>
            <a:off x="6962775" y="557530"/>
            <a:ext cx="4134485" cy="3623310"/>
          </a:xfrm>
          <a:prstGeom prst="rect">
            <a:avLst/>
          </a:prstGeom>
        </p:spPr>
      </p:pic>
      <p:grpSp>
        <p:nvGrpSpPr>
          <p:cNvPr id="17" name="组合 16"/>
          <p:cNvGrpSpPr/>
          <p:nvPr/>
        </p:nvGrpSpPr>
        <p:grpSpPr>
          <a:xfrm>
            <a:off x="1209675" y="5035550"/>
            <a:ext cx="3535045" cy="922020"/>
            <a:chOff x="1905" y="7450"/>
            <a:chExt cx="5567" cy="1452"/>
          </a:xfrm>
        </p:grpSpPr>
        <p:sp>
          <p:nvSpPr>
            <p:cNvPr id="2" name="文本框 1"/>
            <p:cNvSpPr txBox="1"/>
            <p:nvPr/>
          </p:nvSpPr>
          <p:spPr>
            <a:xfrm>
              <a:off x="4576" y="7450"/>
              <a:ext cx="1314" cy="1452"/>
            </a:xfrm>
            <a:prstGeom prst="rect">
              <a:avLst/>
            </a:prstGeom>
            <a:noFill/>
          </p:spPr>
          <p:txBody>
            <a:bodyPr wrap="none" rtlCol="0">
              <a:spAutoFit/>
            </a:bodyPr>
            <a:p>
              <a:r>
                <a:rPr lang="zh-CN" altLang="en-US" sz="5400"/>
                <a:t> + </a:t>
              </a:r>
              <a:endParaRPr lang="zh-CN" altLang="en-US" sz="5400"/>
            </a:p>
          </p:txBody>
        </p:sp>
        <p:sp>
          <p:nvSpPr>
            <p:cNvPr id="10" name="文本框 9"/>
            <p:cNvSpPr txBox="1"/>
            <p:nvPr/>
          </p:nvSpPr>
          <p:spPr>
            <a:xfrm>
              <a:off x="1905" y="7450"/>
              <a:ext cx="2494" cy="1452"/>
            </a:xfrm>
            <a:prstGeom prst="rect">
              <a:avLst/>
            </a:prstGeom>
            <a:noFill/>
          </p:spPr>
          <p:txBody>
            <a:bodyPr wrap="none" rtlCol="0" anchor="t">
              <a:spAutoFit/>
            </a:bodyPr>
            <a:p>
              <a:r>
                <a:rPr lang="zh-CN" altLang="en-US" sz="5400">
                  <a:sym typeface="+mn-ea"/>
                </a:rPr>
                <a:t>CxHy</a:t>
              </a:r>
              <a:endParaRPr lang="zh-CN" altLang="en-US" sz="5400">
                <a:sym typeface="+mn-ea"/>
              </a:endParaRPr>
            </a:p>
          </p:txBody>
        </p:sp>
        <p:sp>
          <p:nvSpPr>
            <p:cNvPr id="11" name="文本框 10"/>
            <p:cNvSpPr txBox="1"/>
            <p:nvPr/>
          </p:nvSpPr>
          <p:spPr>
            <a:xfrm>
              <a:off x="5922" y="7450"/>
              <a:ext cx="1550" cy="1452"/>
            </a:xfrm>
            <a:prstGeom prst="rect">
              <a:avLst/>
            </a:prstGeom>
            <a:noFill/>
          </p:spPr>
          <p:txBody>
            <a:bodyPr wrap="none" rtlCol="0" anchor="t">
              <a:spAutoFit/>
            </a:bodyPr>
            <a:p>
              <a:r>
                <a:rPr lang="zh-CN" altLang="en-US" sz="5400">
                  <a:sym typeface="+mn-ea"/>
                </a:rPr>
                <a:t>O2</a:t>
              </a:r>
              <a:endParaRPr lang="zh-CN" altLang="en-US" sz="5400">
                <a:sym typeface="+mn-ea"/>
              </a:endParaRPr>
            </a:p>
          </p:txBody>
        </p:sp>
      </p:grpSp>
      <p:grpSp>
        <p:nvGrpSpPr>
          <p:cNvPr id="19" name="组合 18"/>
          <p:cNvGrpSpPr/>
          <p:nvPr/>
        </p:nvGrpSpPr>
        <p:grpSpPr>
          <a:xfrm>
            <a:off x="7640320" y="5035550"/>
            <a:ext cx="4252595" cy="922020"/>
            <a:chOff x="12032" y="7450"/>
            <a:chExt cx="6697" cy="1452"/>
          </a:xfrm>
        </p:grpSpPr>
        <p:sp>
          <p:nvSpPr>
            <p:cNvPr id="12" name="文本框 11"/>
            <p:cNvSpPr txBox="1"/>
            <p:nvPr/>
          </p:nvSpPr>
          <p:spPr>
            <a:xfrm>
              <a:off x="12032" y="7450"/>
              <a:ext cx="2116" cy="1452"/>
            </a:xfrm>
            <a:prstGeom prst="rect">
              <a:avLst/>
            </a:prstGeom>
            <a:noFill/>
          </p:spPr>
          <p:txBody>
            <a:bodyPr wrap="none" rtlCol="0" anchor="t">
              <a:spAutoFit/>
            </a:bodyPr>
            <a:p>
              <a:r>
                <a:rPr lang="zh-CN" altLang="en-US" sz="5400">
                  <a:sym typeface="+mn-ea"/>
                </a:rPr>
                <a:t>CO2</a:t>
              </a:r>
              <a:endParaRPr lang="zh-CN" altLang="en-US" sz="5400">
                <a:sym typeface="+mn-ea"/>
              </a:endParaRPr>
            </a:p>
          </p:txBody>
        </p:sp>
        <p:sp>
          <p:nvSpPr>
            <p:cNvPr id="13" name="文本框 12"/>
            <p:cNvSpPr txBox="1"/>
            <p:nvPr/>
          </p:nvSpPr>
          <p:spPr>
            <a:xfrm>
              <a:off x="16263" y="7450"/>
              <a:ext cx="2467" cy="1452"/>
            </a:xfrm>
            <a:prstGeom prst="rect">
              <a:avLst/>
            </a:prstGeom>
            <a:noFill/>
          </p:spPr>
          <p:txBody>
            <a:bodyPr wrap="none" rtlCol="0" anchor="t">
              <a:spAutoFit/>
            </a:bodyPr>
            <a:p>
              <a:r>
                <a:rPr lang="zh-CN" altLang="en-US" sz="5400">
                  <a:sym typeface="+mn-ea"/>
                </a:rPr>
                <a:t>H2O </a:t>
              </a:r>
              <a:endParaRPr lang="zh-CN" altLang="en-US" sz="5400">
                <a:sym typeface="+mn-ea"/>
              </a:endParaRPr>
            </a:p>
          </p:txBody>
        </p:sp>
        <p:sp>
          <p:nvSpPr>
            <p:cNvPr id="14" name="文本框 13"/>
            <p:cNvSpPr txBox="1"/>
            <p:nvPr/>
          </p:nvSpPr>
          <p:spPr>
            <a:xfrm>
              <a:off x="15006" y="7450"/>
              <a:ext cx="826" cy="1452"/>
            </a:xfrm>
            <a:prstGeom prst="rect">
              <a:avLst/>
            </a:prstGeom>
            <a:noFill/>
          </p:spPr>
          <p:txBody>
            <a:bodyPr wrap="none" rtlCol="0" anchor="t">
              <a:spAutoFit/>
            </a:bodyPr>
            <a:p>
              <a:r>
                <a:rPr lang="zh-CN" altLang="en-US" sz="5400">
                  <a:sym typeface="+mn-ea"/>
                </a:rPr>
                <a:t>+</a:t>
              </a:r>
              <a:endParaRPr lang="zh-CN" altLang="en-US" sz="5400">
                <a:sym typeface="+mn-ea"/>
              </a:endParaRPr>
            </a:p>
          </p:txBody>
        </p:sp>
      </p:grpSp>
      <p:grpSp>
        <p:nvGrpSpPr>
          <p:cNvPr id="18" name="组合 17"/>
          <p:cNvGrpSpPr/>
          <p:nvPr/>
        </p:nvGrpSpPr>
        <p:grpSpPr>
          <a:xfrm>
            <a:off x="4992370" y="4857750"/>
            <a:ext cx="2388870" cy="723265"/>
            <a:chOff x="7862" y="7170"/>
            <a:chExt cx="3762" cy="1139"/>
          </a:xfrm>
        </p:grpSpPr>
        <p:cxnSp>
          <p:nvCxnSpPr>
            <p:cNvPr id="15" name="直接连接符 14"/>
            <p:cNvCxnSpPr/>
            <p:nvPr/>
          </p:nvCxnSpPr>
          <p:spPr>
            <a:xfrm>
              <a:off x="7862" y="8281"/>
              <a:ext cx="3763" cy="29"/>
            </a:xfrm>
            <a:prstGeom prst="line">
              <a:avLst/>
            </a:prstGeom>
            <a:ln w="984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460" y="7170"/>
              <a:ext cx="1905" cy="1016"/>
            </a:xfrm>
            <a:prstGeom prst="rect">
              <a:avLst/>
            </a:prstGeom>
            <a:noFill/>
          </p:spPr>
          <p:txBody>
            <a:bodyPr wrap="square" rtlCol="0">
              <a:spAutoFit/>
            </a:bodyPr>
            <a:p>
              <a:r>
                <a:rPr lang="zh-CN" altLang="en-US" sz="3600">
                  <a:solidFill>
                    <a:srgbClr val="FF0000"/>
                  </a:solidFill>
                </a:rPr>
                <a:t>燃烧</a:t>
              </a:r>
              <a:endParaRPr lang="zh-CN" altLang="en-US" sz="360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汽车尾气成分1"/>
          <p:cNvPicPr>
            <a:picLocks noChangeAspect="1"/>
          </p:cNvPicPr>
          <p:nvPr>
            <p:custDataLst>
              <p:tags r:id="rId1"/>
            </p:custDataLst>
          </p:nvPr>
        </p:nvPicPr>
        <p:blipFill>
          <a:blip r:embed="rId2"/>
          <a:srcRect l="7500" t="13879" r="6300" b="14146"/>
          <a:stretch>
            <a:fillRect/>
          </a:stretch>
        </p:blipFill>
        <p:spPr>
          <a:xfrm>
            <a:off x="1209675" y="1245235"/>
            <a:ext cx="10119360" cy="4771390"/>
          </a:xfrm>
          <a:prstGeom prst="rect">
            <a:avLst/>
          </a:prstGeom>
        </p:spPr>
      </p:pic>
      <p:sp>
        <p:nvSpPr>
          <p:cNvPr id="101" name="文本框 100"/>
          <p:cNvSpPr txBox="1"/>
          <p:nvPr/>
        </p:nvSpPr>
        <p:spPr>
          <a:xfrm>
            <a:off x="226695" y="295275"/>
            <a:ext cx="11964670" cy="1076325"/>
          </a:xfrm>
          <a:prstGeom prst="rect">
            <a:avLst/>
          </a:prstGeom>
          <a:noFill/>
          <a:ln w="9525">
            <a:noFill/>
          </a:ln>
        </p:spPr>
        <p:txBody>
          <a:bodyPr wrap="square">
            <a:spAutoFit/>
          </a:bodyPr>
          <a:p>
            <a:pPr indent="0"/>
            <a:r>
              <a:rPr lang="zh-CN" altLang="en-US" sz="3200" b="0">
                <a:latin typeface="宋体" panose="02010600030101010101" pitchFamily="2" charset="-122"/>
                <a:ea typeface="宋体" panose="02010600030101010101" pitchFamily="2" charset="-122"/>
                <a:cs typeface="宋体" panose="02010600030101010101" pitchFamily="2" charset="-122"/>
              </a:rPr>
              <a:t>通常汽车排放的污染物以及与交通相关的主要污染物有一氧化碳（</a:t>
            </a:r>
            <a:r>
              <a:rPr lang="en-US" altLang="zh-CN" sz="3200" b="0">
                <a:latin typeface="宋体" panose="02010600030101010101" pitchFamily="2" charset="-122"/>
                <a:ea typeface="宋体" panose="02010600030101010101" pitchFamily="2" charset="-122"/>
                <a:cs typeface="宋体" panose="02010600030101010101" pitchFamily="2" charset="-122"/>
              </a:rPr>
              <a:t>CO</a:t>
            </a:r>
            <a:r>
              <a:rPr lang="zh-CN" altLang="en-US" sz="3200" b="0">
                <a:latin typeface="宋体" panose="02010600030101010101" pitchFamily="2" charset="-122"/>
                <a:ea typeface="宋体" panose="02010600030101010101" pitchFamily="2" charset="-122"/>
                <a:cs typeface="宋体" panose="02010600030101010101" pitchFamily="2" charset="-122"/>
              </a:rPr>
              <a:t>）、氮氧化合物（</a:t>
            </a:r>
            <a:r>
              <a:rPr lang="en-US" altLang="zh-CN" sz="3200" b="0">
                <a:latin typeface="宋体" panose="02010600030101010101" pitchFamily="2" charset="-122"/>
                <a:ea typeface="宋体" panose="02010600030101010101" pitchFamily="2" charset="-122"/>
                <a:cs typeface="宋体" panose="02010600030101010101" pitchFamily="2" charset="-122"/>
              </a:rPr>
              <a:t>NOX</a:t>
            </a:r>
            <a:r>
              <a:rPr lang="zh-CN" altLang="en-US" sz="3200" b="0">
                <a:latin typeface="宋体" panose="02010600030101010101" pitchFamily="2" charset="-122"/>
                <a:ea typeface="宋体" panose="02010600030101010101" pitchFamily="2" charset="-122"/>
                <a:cs typeface="宋体" panose="02010600030101010101" pitchFamily="2" charset="-122"/>
              </a:rPr>
              <a:t>）、碳氢化合物</a:t>
            </a:r>
            <a:r>
              <a:rPr lang="en-US" altLang="zh-CN" sz="3200" b="0">
                <a:latin typeface="宋体" panose="02010600030101010101" pitchFamily="2" charset="-122"/>
                <a:ea typeface="宋体" panose="02010600030101010101" pitchFamily="2" charset="-122"/>
                <a:cs typeface="宋体" panose="02010600030101010101" pitchFamily="2" charset="-122"/>
              </a:rPr>
              <a:t>(HC)</a:t>
            </a:r>
            <a:r>
              <a:rPr lang="zh-CN" altLang="en-US" sz="3200" b="0">
                <a:latin typeface="宋体" panose="02010600030101010101" pitchFamily="2" charset="-122"/>
                <a:ea typeface="宋体" panose="02010600030101010101" pitchFamily="2" charset="-122"/>
                <a:cs typeface="宋体" panose="02010600030101010101" pitchFamily="2" charset="-122"/>
              </a:rPr>
              <a:t>和微粒</a:t>
            </a:r>
            <a:r>
              <a:rPr lang="en-US" altLang="zh-CN" sz="3200" b="0">
                <a:latin typeface="宋体" panose="02010600030101010101" pitchFamily="2" charset="-122"/>
                <a:ea typeface="宋体" panose="02010600030101010101" pitchFamily="2" charset="-122"/>
                <a:cs typeface="宋体" panose="02010600030101010101" pitchFamily="2" charset="-122"/>
              </a:rPr>
              <a:t>(PM)</a:t>
            </a:r>
            <a:r>
              <a:rPr lang="zh-CN" altLang="en-US" sz="3200" b="0">
                <a:latin typeface="宋体" panose="02010600030101010101" pitchFamily="2" charset="-122"/>
                <a:ea typeface="宋体" panose="02010600030101010101" pitchFamily="2" charset="-122"/>
                <a:cs typeface="宋体" panose="02010600030101010101" pitchFamily="2" charset="-122"/>
              </a:rPr>
              <a:t>等</a:t>
            </a:r>
            <a:endParaRPr lang="zh-CN" altLang="en-US" sz="32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3040" y="288290"/>
            <a:ext cx="10175875" cy="768350"/>
          </a:xfrm>
          <a:prstGeom prst="rect">
            <a:avLst/>
          </a:prstGeom>
          <a:noFill/>
        </p:spPr>
        <p:txBody>
          <a:bodyPr wrap="square" rtlCol="0" anchor="t">
            <a:spAutoFit/>
          </a:bodyPr>
          <a:p>
            <a:r>
              <a:rPr lang="zh-CN" altLang="en-US" sz="4400"/>
              <a:t>2C</a:t>
            </a:r>
            <a:r>
              <a:rPr lang="zh-CN" altLang="en-US" sz="2800"/>
              <a:t>8</a:t>
            </a:r>
            <a:r>
              <a:rPr lang="zh-CN" altLang="en-US" sz="4400"/>
              <a:t>H</a:t>
            </a:r>
            <a:r>
              <a:rPr lang="zh-CN" altLang="en-US" sz="3200"/>
              <a:t>18</a:t>
            </a:r>
            <a:r>
              <a:rPr lang="zh-CN" altLang="en-US" sz="4400"/>
              <a:t>+25O</a:t>
            </a:r>
            <a:r>
              <a:rPr lang="zh-CN" altLang="en-US" sz="3200"/>
              <a:t>2</a:t>
            </a:r>
            <a:r>
              <a:rPr lang="zh-CN" altLang="en-US" sz="4400"/>
              <a:t>‐‐‐‐‐&gt;16CO</a:t>
            </a:r>
            <a:r>
              <a:rPr lang="zh-CN" altLang="en-US" sz="3200"/>
              <a:t>2</a:t>
            </a:r>
            <a:r>
              <a:rPr lang="zh-CN" altLang="en-US" sz="4400"/>
              <a:t>+18H</a:t>
            </a:r>
            <a:r>
              <a:rPr lang="zh-CN" altLang="en-US" sz="3200"/>
              <a:t>2</a:t>
            </a:r>
            <a:r>
              <a:rPr lang="zh-CN" altLang="en-US" sz="4400"/>
              <a:t>O  </a:t>
            </a:r>
            <a:endParaRPr lang="zh-CN" altLang="en-US" sz="4400"/>
          </a:p>
        </p:txBody>
      </p:sp>
      <p:grpSp>
        <p:nvGrpSpPr>
          <p:cNvPr id="29" name="组合 28"/>
          <p:cNvGrpSpPr/>
          <p:nvPr/>
        </p:nvGrpSpPr>
        <p:grpSpPr>
          <a:xfrm>
            <a:off x="193040" y="1231265"/>
            <a:ext cx="7804785" cy="913130"/>
            <a:chOff x="1951" y="4892"/>
            <a:chExt cx="12291" cy="1438"/>
          </a:xfrm>
        </p:grpSpPr>
        <p:sp>
          <p:nvSpPr>
            <p:cNvPr id="21" name="文本框 20"/>
            <p:cNvSpPr txBox="1"/>
            <p:nvPr/>
          </p:nvSpPr>
          <p:spPr>
            <a:xfrm>
              <a:off x="5872" y="5120"/>
              <a:ext cx="757" cy="1210"/>
            </a:xfrm>
            <a:prstGeom prst="rect">
              <a:avLst/>
            </a:prstGeom>
            <a:noFill/>
          </p:spPr>
          <p:txBody>
            <a:bodyPr wrap="none" rtlCol="0" anchor="t">
              <a:spAutoFit/>
            </a:bodyPr>
            <a:p>
              <a:r>
                <a:rPr lang="zh-CN" altLang="en-US" sz="4400">
                  <a:sym typeface="+mn-ea"/>
                </a:rPr>
                <a:t>C</a:t>
              </a:r>
              <a:endParaRPr lang="zh-CN" altLang="en-US" sz="4400">
                <a:sym typeface="+mn-ea"/>
              </a:endParaRPr>
            </a:p>
          </p:txBody>
        </p:sp>
        <p:sp>
          <p:nvSpPr>
            <p:cNvPr id="22" name="文本框 21"/>
            <p:cNvSpPr txBox="1"/>
            <p:nvPr/>
          </p:nvSpPr>
          <p:spPr>
            <a:xfrm>
              <a:off x="12464" y="5120"/>
              <a:ext cx="1778" cy="1210"/>
            </a:xfrm>
            <a:prstGeom prst="rect">
              <a:avLst/>
            </a:prstGeom>
            <a:noFill/>
          </p:spPr>
          <p:txBody>
            <a:bodyPr wrap="none" rtlCol="0" anchor="t">
              <a:spAutoFit/>
            </a:bodyPr>
            <a:p>
              <a:r>
                <a:rPr lang="zh-CN" altLang="en-US" sz="4400">
                  <a:sym typeface="+mn-ea"/>
                </a:rPr>
                <a:t>2CO</a:t>
              </a:r>
              <a:endParaRPr lang="zh-CN" altLang="en-US" sz="4400">
                <a:sym typeface="+mn-ea"/>
              </a:endParaRPr>
            </a:p>
          </p:txBody>
        </p:sp>
        <p:sp>
          <p:nvSpPr>
            <p:cNvPr id="23" name="文本框 22"/>
            <p:cNvSpPr txBox="1"/>
            <p:nvPr/>
          </p:nvSpPr>
          <p:spPr>
            <a:xfrm>
              <a:off x="8317" y="4892"/>
              <a:ext cx="1408" cy="822"/>
            </a:xfrm>
            <a:prstGeom prst="rect">
              <a:avLst/>
            </a:prstGeom>
            <a:noFill/>
          </p:spPr>
          <p:txBody>
            <a:bodyPr wrap="none" rtlCol="0" anchor="t">
              <a:spAutoFit/>
            </a:bodyPr>
            <a:p>
              <a:r>
                <a:rPr lang="zh-CN" altLang="en-US" sz="2800">
                  <a:solidFill>
                    <a:srgbClr val="FF0000"/>
                  </a:solidFill>
                  <a:sym typeface="+mn-ea"/>
                </a:rPr>
                <a:t>高温</a:t>
              </a:r>
              <a:endParaRPr lang="zh-CN" altLang="en-US" sz="2800">
                <a:solidFill>
                  <a:srgbClr val="FF0000"/>
                </a:solidFill>
                <a:sym typeface="+mn-ea"/>
              </a:endParaRPr>
            </a:p>
          </p:txBody>
        </p:sp>
        <p:sp>
          <p:nvSpPr>
            <p:cNvPr id="24" name="文本框 23"/>
            <p:cNvSpPr txBox="1"/>
            <p:nvPr/>
          </p:nvSpPr>
          <p:spPr>
            <a:xfrm>
              <a:off x="4366" y="5109"/>
              <a:ext cx="726" cy="1210"/>
            </a:xfrm>
            <a:prstGeom prst="rect">
              <a:avLst/>
            </a:prstGeom>
            <a:noFill/>
          </p:spPr>
          <p:txBody>
            <a:bodyPr wrap="none" rtlCol="0" anchor="t">
              <a:spAutoFit/>
            </a:bodyPr>
            <a:p>
              <a:r>
                <a:rPr lang="zh-CN" altLang="en-US" sz="4400">
                  <a:sym typeface="+mn-ea"/>
                </a:rPr>
                <a:t>+</a:t>
              </a:r>
              <a:endParaRPr lang="zh-CN" altLang="en-US" sz="4400">
                <a:sym typeface="+mn-ea"/>
              </a:endParaRPr>
            </a:p>
          </p:txBody>
        </p:sp>
        <p:sp>
          <p:nvSpPr>
            <p:cNvPr id="25" name="文本框 24"/>
            <p:cNvSpPr txBox="1"/>
            <p:nvPr/>
          </p:nvSpPr>
          <p:spPr>
            <a:xfrm>
              <a:off x="1951" y="5120"/>
              <a:ext cx="1778" cy="1210"/>
            </a:xfrm>
            <a:prstGeom prst="rect">
              <a:avLst/>
            </a:prstGeom>
            <a:noFill/>
          </p:spPr>
          <p:txBody>
            <a:bodyPr wrap="none" rtlCol="0" anchor="t">
              <a:spAutoFit/>
            </a:bodyPr>
            <a:p>
              <a:r>
                <a:rPr lang="zh-CN" altLang="en-US" sz="4400">
                  <a:sym typeface="+mn-ea"/>
                </a:rPr>
                <a:t>CO2</a:t>
              </a:r>
              <a:endParaRPr lang="zh-CN" altLang="en-US" sz="4400">
                <a:sym typeface="+mn-ea"/>
              </a:endParaRPr>
            </a:p>
          </p:txBody>
        </p:sp>
        <p:cxnSp>
          <p:nvCxnSpPr>
            <p:cNvPr id="27" name="直接连接符 26"/>
            <p:cNvCxnSpPr/>
            <p:nvPr/>
          </p:nvCxnSpPr>
          <p:spPr>
            <a:xfrm>
              <a:off x="7195" y="5831"/>
              <a:ext cx="3763" cy="29"/>
            </a:xfrm>
            <a:prstGeom prst="line">
              <a:avLst/>
            </a:prstGeom>
            <a:ln w="984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193040" y="2319020"/>
            <a:ext cx="7804785" cy="913130"/>
            <a:chOff x="1951" y="4892"/>
            <a:chExt cx="12291" cy="1438"/>
          </a:xfrm>
        </p:grpSpPr>
        <p:sp>
          <p:nvSpPr>
            <p:cNvPr id="31" name="文本框 30"/>
            <p:cNvSpPr txBox="1"/>
            <p:nvPr/>
          </p:nvSpPr>
          <p:spPr>
            <a:xfrm>
              <a:off x="5488" y="5119"/>
              <a:ext cx="1203" cy="1210"/>
            </a:xfrm>
            <a:prstGeom prst="rect">
              <a:avLst/>
            </a:prstGeom>
            <a:noFill/>
          </p:spPr>
          <p:txBody>
            <a:bodyPr wrap="none" rtlCol="0" anchor="t">
              <a:spAutoFit/>
            </a:bodyPr>
            <a:p>
              <a:r>
                <a:rPr lang="en-US" altLang="zh-CN" sz="4400">
                  <a:sym typeface="+mn-ea"/>
                </a:rPr>
                <a:t>2</a:t>
              </a:r>
              <a:r>
                <a:rPr lang="zh-CN" altLang="en-US" sz="4400">
                  <a:sym typeface="+mn-ea"/>
                </a:rPr>
                <a:t>C</a:t>
              </a:r>
              <a:endParaRPr lang="zh-CN" altLang="en-US" sz="4400">
                <a:sym typeface="+mn-ea"/>
              </a:endParaRPr>
            </a:p>
          </p:txBody>
        </p:sp>
        <p:sp>
          <p:nvSpPr>
            <p:cNvPr id="32" name="文本框 31"/>
            <p:cNvSpPr txBox="1"/>
            <p:nvPr/>
          </p:nvSpPr>
          <p:spPr>
            <a:xfrm>
              <a:off x="12464" y="5120"/>
              <a:ext cx="1778" cy="1210"/>
            </a:xfrm>
            <a:prstGeom prst="rect">
              <a:avLst/>
            </a:prstGeom>
            <a:noFill/>
          </p:spPr>
          <p:txBody>
            <a:bodyPr wrap="none" rtlCol="0" anchor="t">
              <a:spAutoFit/>
            </a:bodyPr>
            <a:p>
              <a:r>
                <a:rPr lang="zh-CN" altLang="en-US" sz="4400">
                  <a:sym typeface="+mn-ea"/>
                </a:rPr>
                <a:t>2CO</a:t>
              </a:r>
              <a:endParaRPr lang="zh-CN" altLang="en-US" sz="4400">
                <a:sym typeface="+mn-ea"/>
              </a:endParaRPr>
            </a:p>
          </p:txBody>
        </p:sp>
        <p:sp>
          <p:nvSpPr>
            <p:cNvPr id="33" name="文本框 32"/>
            <p:cNvSpPr txBox="1"/>
            <p:nvPr/>
          </p:nvSpPr>
          <p:spPr>
            <a:xfrm>
              <a:off x="8317" y="4892"/>
              <a:ext cx="1408" cy="822"/>
            </a:xfrm>
            <a:prstGeom prst="rect">
              <a:avLst/>
            </a:prstGeom>
            <a:noFill/>
          </p:spPr>
          <p:txBody>
            <a:bodyPr wrap="none" rtlCol="0" anchor="t">
              <a:spAutoFit/>
            </a:bodyPr>
            <a:p>
              <a:r>
                <a:rPr lang="zh-CN" altLang="en-US" sz="2800">
                  <a:solidFill>
                    <a:srgbClr val="FF0000"/>
                  </a:solidFill>
                  <a:sym typeface="+mn-ea"/>
                </a:rPr>
                <a:t>燃烧</a:t>
              </a:r>
              <a:endParaRPr lang="zh-CN" altLang="en-US" sz="2800">
                <a:solidFill>
                  <a:srgbClr val="FF0000"/>
                </a:solidFill>
                <a:sym typeface="+mn-ea"/>
              </a:endParaRPr>
            </a:p>
          </p:txBody>
        </p:sp>
        <p:sp>
          <p:nvSpPr>
            <p:cNvPr id="34" name="文本框 33"/>
            <p:cNvSpPr txBox="1"/>
            <p:nvPr/>
          </p:nvSpPr>
          <p:spPr>
            <a:xfrm>
              <a:off x="4366" y="5119"/>
              <a:ext cx="726" cy="1210"/>
            </a:xfrm>
            <a:prstGeom prst="rect">
              <a:avLst/>
            </a:prstGeom>
            <a:noFill/>
          </p:spPr>
          <p:txBody>
            <a:bodyPr wrap="none" rtlCol="0" anchor="t">
              <a:spAutoFit/>
            </a:bodyPr>
            <a:p>
              <a:r>
                <a:rPr lang="zh-CN" altLang="en-US" sz="4400">
                  <a:sym typeface="+mn-ea"/>
                </a:rPr>
                <a:t>+</a:t>
              </a:r>
              <a:endParaRPr lang="zh-CN" altLang="en-US" sz="4400">
                <a:sym typeface="+mn-ea"/>
              </a:endParaRPr>
            </a:p>
          </p:txBody>
        </p:sp>
        <p:sp>
          <p:nvSpPr>
            <p:cNvPr id="35" name="文本框 34"/>
            <p:cNvSpPr txBox="1"/>
            <p:nvPr/>
          </p:nvSpPr>
          <p:spPr>
            <a:xfrm>
              <a:off x="1951" y="5120"/>
              <a:ext cx="1317" cy="1210"/>
            </a:xfrm>
            <a:prstGeom prst="rect">
              <a:avLst/>
            </a:prstGeom>
            <a:noFill/>
          </p:spPr>
          <p:txBody>
            <a:bodyPr wrap="none" rtlCol="0" anchor="t">
              <a:spAutoFit/>
            </a:bodyPr>
            <a:p>
              <a:r>
                <a:rPr lang="zh-CN" altLang="en-US" sz="4400">
                  <a:sym typeface="+mn-ea"/>
                </a:rPr>
                <a:t>O2</a:t>
              </a:r>
              <a:endParaRPr lang="zh-CN" altLang="en-US" sz="4400">
                <a:sym typeface="+mn-ea"/>
              </a:endParaRPr>
            </a:p>
          </p:txBody>
        </p:sp>
        <p:cxnSp>
          <p:nvCxnSpPr>
            <p:cNvPr id="36" name="直接连接符 35"/>
            <p:cNvCxnSpPr/>
            <p:nvPr/>
          </p:nvCxnSpPr>
          <p:spPr>
            <a:xfrm>
              <a:off x="7195" y="5831"/>
              <a:ext cx="3763" cy="29"/>
            </a:xfrm>
            <a:prstGeom prst="line">
              <a:avLst/>
            </a:prstGeom>
            <a:ln w="984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193040" y="3406775"/>
            <a:ext cx="7747635" cy="913130"/>
            <a:chOff x="1951" y="4892"/>
            <a:chExt cx="12201" cy="1438"/>
          </a:xfrm>
        </p:grpSpPr>
        <p:sp>
          <p:nvSpPr>
            <p:cNvPr id="38" name="文本框 37"/>
            <p:cNvSpPr txBox="1"/>
            <p:nvPr/>
          </p:nvSpPr>
          <p:spPr>
            <a:xfrm>
              <a:off x="5488" y="5119"/>
              <a:ext cx="1099" cy="1210"/>
            </a:xfrm>
            <a:prstGeom prst="rect">
              <a:avLst/>
            </a:prstGeom>
            <a:noFill/>
          </p:spPr>
          <p:txBody>
            <a:bodyPr wrap="none" rtlCol="0" anchor="t">
              <a:spAutoFit/>
            </a:bodyPr>
            <a:p>
              <a:r>
                <a:rPr lang="en-US" sz="4400">
                  <a:sym typeface="+mn-ea"/>
                </a:rPr>
                <a:t>N</a:t>
              </a:r>
              <a:r>
                <a:rPr lang="en-US" sz="2400">
                  <a:sym typeface="+mn-ea"/>
                </a:rPr>
                <a:t>2</a:t>
              </a:r>
              <a:endParaRPr lang="en-US" sz="2400">
                <a:sym typeface="+mn-ea"/>
              </a:endParaRPr>
            </a:p>
          </p:txBody>
        </p:sp>
        <p:sp>
          <p:nvSpPr>
            <p:cNvPr id="39" name="文本框 38"/>
            <p:cNvSpPr txBox="1"/>
            <p:nvPr/>
          </p:nvSpPr>
          <p:spPr>
            <a:xfrm>
              <a:off x="12464" y="5120"/>
              <a:ext cx="1688" cy="1210"/>
            </a:xfrm>
            <a:prstGeom prst="rect">
              <a:avLst/>
            </a:prstGeom>
            <a:noFill/>
          </p:spPr>
          <p:txBody>
            <a:bodyPr wrap="none" rtlCol="0" anchor="t">
              <a:spAutoFit/>
            </a:bodyPr>
            <a:p>
              <a:r>
                <a:rPr lang="en-US" altLang="zh-CN" sz="4400">
                  <a:sym typeface="+mn-ea"/>
                </a:rPr>
                <a:t>N</a:t>
              </a:r>
              <a:r>
                <a:rPr lang="zh-CN" altLang="en-US" sz="4400">
                  <a:sym typeface="+mn-ea"/>
                </a:rPr>
                <a:t>O</a:t>
              </a:r>
              <a:r>
                <a:rPr lang="en-US" altLang="zh-CN" sz="2400">
                  <a:sym typeface="+mn-ea"/>
                </a:rPr>
                <a:t>X</a:t>
              </a:r>
              <a:endParaRPr lang="en-US" altLang="zh-CN" sz="2400">
                <a:sym typeface="+mn-ea"/>
              </a:endParaRPr>
            </a:p>
          </p:txBody>
        </p:sp>
        <p:sp>
          <p:nvSpPr>
            <p:cNvPr id="40" name="文本框 39"/>
            <p:cNvSpPr txBox="1"/>
            <p:nvPr/>
          </p:nvSpPr>
          <p:spPr>
            <a:xfrm>
              <a:off x="8317" y="4892"/>
              <a:ext cx="1408" cy="822"/>
            </a:xfrm>
            <a:prstGeom prst="rect">
              <a:avLst/>
            </a:prstGeom>
            <a:noFill/>
          </p:spPr>
          <p:txBody>
            <a:bodyPr wrap="none" rtlCol="0" anchor="t">
              <a:spAutoFit/>
            </a:bodyPr>
            <a:p>
              <a:r>
                <a:rPr lang="zh-CN" altLang="en-US" sz="2800">
                  <a:solidFill>
                    <a:srgbClr val="FF0000"/>
                  </a:solidFill>
                  <a:sym typeface="+mn-ea"/>
                </a:rPr>
                <a:t>燃烧</a:t>
              </a:r>
              <a:endParaRPr lang="zh-CN" altLang="en-US" sz="2800">
                <a:solidFill>
                  <a:srgbClr val="FF0000"/>
                </a:solidFill>
                <a:sym typeface="+mn-ea"/>
              </a:endParaRPr>
            </a:p>
          </p:txBody>
        </p:sp>
        <p:sp>
          <p:nvSpPr>
            <p:cNvPr id="41" name="文本框 40"/>
            <p:cNvSpPr txBox="1"/>
            <p:nvPr/>
          </p:nvSpPr>
          <p:spPr>
            <a:xfrm>
              <a:off x="4366" y="5119"/>
              <a:ext cx="726" cy="1210"/>
            </a:xfrm>
            <a:prstGeom prst="rect">
              <a:avLst/>
            </a:prstGeom>
            <a:noFill/>
          </p:spPr>
          <p:txBody>
            <a:bodyPr wrap="none" rtlCol="0" anchor="t">
              <a:spAutoFit/>
            </a:bodyPr>
            <a:p>
              <a:r>
                <a:rPr lang="zh-CN" altLang="en-US" sz="4400">
                  <a:sym typeface="+mn-ea"/>
                </a:rPr>
                <a:t>+</a:t>
              </a:r>
              <a:endParaRPr lang="zh-CN" altLang="en-US" sz="4400">
                <a:sym typeface="+mn-ea"/>
              </a:endParaRPr>
            </a:p>
          </p:txBody>
        </p:sp>
        <p:sp>
          <p:nvSpPr>
            <p:cNvPr id="42" name="文本框 41"/>
            <p:cNvSpPr txBox="1"/>
            <p:nvPr/>
          </p:nvSpPr>
          <p:spPr>
            <a:xfrm>
              <a:off x="1951" y="5120"/>
              <a:ext cx="1317" cy="1210"/>
            </a:xfrm>
            <a:prstGeom prst="rect">
              <a:avLst/>
            </a:prstGeom>
            <a:noFill/>
          </p:spPr>
          <p:txBody>
            <a:bodyPr wrap="none" rtlCol="0" anchor="t">
              <a:spAutoFit/>
            </a:bodyPr>
            <a:p>
              <a:r>
                <a:rPr lang="zh-CN" altLang="en-US" sz="4400">
                  <a:sym typeface="+mn-ea"/>
                </a:rPr>
                <a:t>O2</a:t>
              </a:r>
              <a:endParaRPr lang="zh-CN" altLang="en-US" sz="4400">
                <a:sym typeface="+mn-ea"/>
              </a:endParaRPr>
            </a:p>
          </p:txBody>
        </p:sp>
        <p:cxnSp>
          <p:nvCxnSpPr>
            <p:cNvPr id="43" name="直接连接符 42"/>
            <p:cNvCxnSpPr/>
            <p:nvPr/>
          </p:nvCxnSpPr>
          <p:spPr>
            <a:xfrm>
              <a:off x="7195" y="5831"/>
              <a:ext cx="3763" cy="29"/>
            </a:xfrm>
            <a:prstGeom prst="line">
              <a:avLst/>
            </a:prstGeom>
            <a:ln w="984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193040" y="4494530"/>
            <a:ext cx="8812530" cy="767715"/>
            <a:chOff x="65" y="7421"/>
            <a:chExt cx="13848" cy="1213"/>
          </a:xfrm>
        </p:grpSpPr>
        <p:sp>
          <p:nvSpPr>
            <p:cNvPr id="44" name="文本框 43"/>
            <p:cNvSpPr txBox="1"/>
            <p:nvPr/>
          </p:nvSpPr>
          <p:spPr>
            <a:xfrm>
              <a:off x="65" y="7421"/>
              <a:ext cx="1826" cy="1213"/>
            </a:xfrm>
            <a:prstGeom prst="rect">
              <a:avLst/>
            </a:prstGeom>
            <a:noFill/>
          </p:spPr>
          <p:txBody>
            <a:bodyPr wrap="square" rtlCol="0">
              <a:spAutoFit/>
            </a:bodyPr>
            <a:p>
              <a:r>
                <a:rPr lang="en-US" altLang="zh-CN" sz="4400"/>
                <a:t>HC:</a:t>
              </a:r>
              <a:endParaRPr lang="en-US" altLang="zh-CN" sz="4400"/>
            </a:p>
          </p:txBody>
        </p:sp>
        <p:sp>
          <p:nvSpPr>
            <p:cNvPr id="45" name="文本框 44"/>
            <p:cNvSpPr txBox="1"/>
            <p:nvPr/>
          </p:nvSpPr>
          <p:spPr>
            <a:xfrm>
              <a:off x="2168" y="7616"/>
              <a:ext cx="11745" cy="922"/>
            </a:xfrm>
            <a:prstGeom prst="rect">
              <a:avLst/>
            </a:prstGeom>
            <a:noFill/>
          </p:spPr>
          <p:txBody>
            <a:bodyPr wrap="square" rtlCol="0">
              <a:spAutoFit/>
            </a:bodyPr>
            <a:p>
              <a:r>
                <a:rPr lang="zh-CN" altLang="en-US" sz="3200"/>
                <a:t>未完全燃烧的燃油，润滑油汽体</a:t>
              </a:r>
              <a:endParaRPr lang="zh-CN" altLang="en-US" sz="3200"/>
            </a:p>
          </p:txBody>
        </p:sp>
      </p:grpSp>
      <p:grpSp>
        <p:nvGrpSpPr>
          <p:cNvPr id="49" name="组合 48"/>
          <p:cNvGrpSpPr/>
          <p:nvPr/>
        </p:nvGrpSpPr>
        <p:grpSpPr>
          <a:xfrm>
            <a:off x="193040" y="5436870"/>
            <a:ext cx="11348720" cy="1076325"/>
            <a:chOff x="304" y="8561"/>
            <a:chExt cx="17872" cy="1695"/>
          </a:xfrm>
        </p:grpSpPr>
        <p:sp>
          <p:nvSpPr>
            <p:cNvPr id="46" name="文本框 45"/>
            <p:cNvSpPr txBox="1"/>
            <p:nvPr/>
          </p:nvSpPr>
          <p:spPr>
            <a:xfrm>
              <a:off x="304" y="8876"/>
              <a:ext cx="1730" cy="1210"/>
            </a:xfrm>
            <a:prstGeom prst="rect">
              <a:avLst/>
            </a:prstGeom>
            <a:noFill/>
          </p:spPr>
          <p:txBody>
            <a:bodyPr wrap="none" rtlCol="0">
              <a:spAutoFit/>
            </a:bodyPr>
            <a:p>
              <a:r>
                <a:rPr lang="en-US" altLang="zh-CN" sz="4400"/>
                <a:t>PM:</a:t>
              </a:r>
              <a:endParaRPr lang="en-US" altLang="zh-CN" sz="4400"/>
            </a:p>
          </p:txBody>
        </p:sp>
        <p:sp>
          <p:nvSpPr>
            <p:cNvPr id="47" name="文本框 46"/>
            <p:cNvSpPr txBox="1"/>
            <p:nvPr/>
          </p:nvSpPr>
          <p:spPr>
            <a:xfrm>
              <a:off x="2558" y="8561"/>
              <a:ext cx="15618" cy="1695"/>
            </a:xfrm>
            <a:prstGeom prst="rect">
              <a:avLst/>
            </a:prstGeom>
            <a:noFill/>
          </p:spPr>
          <p:txBody>
            <a:bodyPr wrap="square" rtlCol="0" anchor="t">
              <a:spAutoFit/>
            </a:bodyPr>
            <a:p>
              <a:r>
                <a:rPr lang="zh-CN" altLang="en-US" sz="3200">
                  <a:latin typeface="微软雅黑" panose="020B0503020204020204" charset="-122"/>
                  <a:ea typeface="微软雅黑" panose="020B0503020204020204" charset="-122"/>
                  <a:cs typeface="宋体" panose="02010600030101010101" pitchFamily="2" charset="-122"/>
                  <a:sym typeface="+mn-ea"/>
                </a:rPr>
                <a:t>主要成分是碳烟、有机物质及少量的铅化合物、硫氧化物等，</a:t>
              </a:r>
              <a:endParaRPr lang="zh-CN" altLang="en-US" sz="3200">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217170"/>
            <a:ext cx="6240145" cy="706755"/>
          </a:xfrm>
          <a:prstGeom prst="rect">
            <a:avLst/>
          </a:prstGeom>
          <a:noFill/>
        </p:spPr>
        <p:txBody>
          <a:bodyPr wrap="square" rtlCol="0">
            <a:spAutoFit/>
          </a:bodyPr>
          <a:p>
            <a:r>
              <a:rPr lang="zh-CN" altLang="en-US" sz="4000"/>
              <a:t>有害物质产生的最终原因：</a:t>
            </a:r>
            <a:endParaRPr lang="zh-CN" altLang="en-US" sz="4000"/>
          </a:p>
        </p:txBody>
      </p:sp>
      <p:sp>
        <p:nvSpPr>
          <p:cNvPr id="5" name="文本框 4"/>
          <p:cNvSpPr txBox="1"/>
          <p:nvPr/>
        </p:nvSpPr>
        <p:spPr>
          <a:xfrm>
            <a:off x="1369060" y="923925"/>
            <a:ext cx="2268855" cy="368300"/>
          </a:xfrm>
          <a:prstGeom prst="rect">
            <a:avLst/>
          </a:prstGeom>
          <a:noFill/>
        </p:spPr>
        <p:txBody>
          <a:bodyPr wrap="square" rtlCol="0">
            <a:spAutoFit/>
          </a:bodyPr>
          <a:p>
            <a:r>
              <a:rPr lang="zh-CN" altLang="en-US"/>
              <a:t>发动机燃烧室高温</a:t>
            </a:r>
            <a:endParaRPr lang="zh-CN" altLang="en-US"/>
          </a:p>
        </p:txBody>
      </p:sp>
      <p:sp>
        <p:nvSpPr>
          <p:cNvPr id="6" name="文本框 5"/>
          <p:cNvSpPr txBox="1"/>
          <p:nvPr/>
        </p:nvSpPr>
        <p:spPr>
          <a:xfrm>
            <a:off x="7274560" y="857250"/>
            <a:ext cx="2743835" cy="368300"/>
          </a:xfrm>
          <a:prstGeom prst="rect">
            <a:avLst/>
          </a:prstGeom>
          <a:noFill/>
        </p:spPr>
        <p:txBody>
          <a:bodyPr wrap="square" rtlCol="0">
            <a:spAutoFit/>
          </a:bodyPr>
          <a:p>
            <a:r>
              <a:rPr lang="zh-CN" altLang="en-US"/>
              <a:t>燃烧不完全</a:t>
            </a:r>
            <a:endParaRPr lang="zh-CN" altLang="en-US"/>
          </a:p>
        </p:txBody>
      </p:sp>
      <p:pic>
        <p:nvPicPr>
          <p:cNvPr id="8" name="图片 7" descr="燃烧室高温"/>
          <p:cNvPicPr>
            <a:picLocks noChangeAspect="1"/>
          </p:cNvPicPr>
          <p:nvPr/>
        </p:nvPicPr>
        <p:blipFill>
          <a:blip r:embed="rId1"/>
          <a:srcRect l="1774" t="1340" r="1452" b="1643"/>
          <a:stretch>
            <a:fillRect/>
          </a:stretch>
        </p:blipFill>
        <p:spPr>
          <a:xfrm>
            <a:off x="552450" y="1292225"/>
            <a:ext cx="4533900" cy="4980940"/>
          </a:xfrm>
          <a:prstGeom prst="rect">
            <a:avLst/>
          </a:prstGeom>
        </p:spPr>
      </p:pic>
      <p:pic>
        <p:nvPicPr>
          <p:cNvPr id="102" name="图片 101"/>
          <p:cNvPicPr/>
          <p:nvPr/>
        </p:nvPicPr>
        <p:blipFill>
          <a:blip r:embed="rId2"/>
          <a:stretch>
            <a:fillRect/>
          </a:stretch>
        </p:blipFill>
        <p:spPr>
          <a:xfrm>
            <a:off x="5966460" y="1164590"/>
            <a:ext cx="5360035" cy="49815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1"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8)">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1" presetClass="entr" presetSubtype="8"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wheel(8)">
                                      <p:cBhvr>
                                        <p:cTn id="18"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0" y="17145"/>
            <a:ext cx="6450330" cy="706755"/>
          </a:xfrm>
          <a:prstGeom prst="rect">
            <a:avLst/>
          </a:prstGeom>
          <a:noFill/>
        </p:spPr>
        <p:txBody>
          <a:bodyPr wrap="square" rtlCol="0">
            <a:spAutoFit/>
          </a:bodyPr>
          <a:p>
            <a:r>
              <a:rPr lang="zh-CN" altLang="en-US" sz="4000"/>
              <a:t>解决有害物质产生的方法：</a:t>
            </a:r>
            <a:endParaRPr lang="zh-CN" altLang="en-US" sz="4000"/>
          </a:p>
        </p:txBody>
      </p:sp>
      <p:sp>
        <p:nvSpPr>
          <p:cNvPr id="7" name="文本框 6"/>
          <p:cNvSpPr txBox="1"/>
          <p:nvPr/>
        </p:nvSpPr>
        <p:spPr>
          <a:xfrm>
            <a:off x="3061970" y="723900"/>
            <a:ext cx="1783080" cy="368300"/>
          </a:xfrm>
          <a:prstGeom prst="rect">
            <a:avLst/>
          </a:prstGeom>
          <a:noFill/>
        </p:spPr>
        <p:txBody>
          <a:bodyPr wrap="none" rtlCol="0">
            <a:spAutoFit/>
          </a:bodyPr>
          <a:p>
            <a:r>
              <a:rPr lang="zh-CN" altLang="en-US"/>
              <a:t>降低燃烧室温度</a:t>
            </a:r>
            <a:endParaRPr lang="zh-CN" altLang="en-US"/>
          </a:p>
        </p:txBody>
      </p:sp>
      <p:sp>
        <p:nvSpPr>
          <p:cNvPr id="8" name="文本框 7"/>
          <p:cNvSpPr txBox="1"/>
          <p:nvPr/>
        </p:nvSpPr>
        <p:spPr>
          <a:xfrm>
            <a:off x="10506710" y="723900"/>
            <a:ext cx="1325880" cy="368300"/>
          </a:xfrm>
          <a:prstGeom prst="rect">
            <a:avLst/>
          </a:prstGeom>
          <a:noFill/>
        </p:spPr>
        <p:txBody>
          <a:bodyPr wrap="none" rtlCol="0">
            <a:spAutoFit/>
          </a:bodyPr>
          <a:p>
            <a:r>
              <a:rPr lang="zh-CN" altLang="en-US"/>
              <a:t>颗粒物捕捉</a:t>
            </a:r>
            <a:endParaRPr lang="zh-CN" altLang="en-US"/>
          </a:p>
        </p:txBody>
      </p:sp>
      <p:sp>
        <p:nvSpPr>
          <p:cNvPr id="10" name="文本框 9"/>
          <p:cNvSpPr txBox="1"/>
          <p:nvPr/>
        </p:nvSpPr>
        <p:spPr>
          <a:xfrm>
            <a:off x="808990" y="723900"/>
            <a:ext cx="1325880" cy="368300"/>
          </a:xfrm>
          <a:prstGeom prst="rect">
            <a:avLst/>
          </a:prstGeom>
          <a:noFill/>
        </p:spPr>
        <p:txBody>
          <a:bodyPr wrap="none" rtlCol="0">
            <a:spAutoFit/>
          </a:bodyPr>
          <a:p>
            <a:r>
              <a:rPr lang="zh-CN" altLang="en-US"/>
              <a:t>催化器转化</a:t>
            </a:r>
            <a:endParaRPr lang="zh-CN" altLang="en-US"/>
          </a:p>
        </p:txBody>
      </p:sp>
      <p:sp>
        <p:nvSpPr>
          <p:cNvPr id="11" name="文本框 10"/>
          <p:cNvSpPr txBox="1"/>
          <p:nvPr/>
        </p:nvSpPr>
        <p:spPr>
          <a:xfrm>
            <a:off x="5772150" y="723900"/>
            <a:ext cx="1554480" cy="368300"/>
          </a:xfrm>
          <a:prstGeom prst="rect">
            <a:avLst/>
          </a:prstGeom>
          <a:noFill/>
        </p:spPr>
        <p:txBody>
          <a:bodyPr wrap="none" rtlCol="0">
            <a:spAutoFit/>
          </a:bodyPr>
          <a:p>
            <a:r>
              <a:rPr lang="zh-CN" altLang="en-US"/>
              <a:t>燃油蒸发控制</a:t>
            </a:r>
            <a:endParaRPr lang="zh-CN" altLang="en-US"/>
          </a:p>
        </p:txBody>
      </p:sp>
      <p:sp>
        <p:nvSpPr>
          <p:cNvPr id="12" name="文本框 11"/>
          <p:cNvSpPr txBox="1"/>
          <p:nvPr/>
        </p:nvSpPr>
        <p:spPr>
          <a:xfrm>
            <a:off x="8253730" y="723900"/>
            <a:ext cx="1325880" cy="368300"/>
          </a:xfrm>
          <a:prstGeom prst="rect">
            <a:avLst/>
          </a:prstGeom>
          <a:noFill/>
        </p:spPr>
        <p:txBody>
          <a:bodyPr wrap="none" rtlCol="0">
            <a:spAutoFit/>
          </a:bodyPr>
          <a:p>
            <a:r>
              <a:rPr lang="zh-CN" altLang="en-US"/>
              <a:t>曲轴箱通风</a:t>
            </a:r>
            <a:endParaRPr lang="zh-CN" altLang="en-US"/>
          </a:p>
        </p:txBody>
      </p:sp>
      <p:pic>
        <p:nvPicPr>
          <p:cNvPr id="13" name="图片 12"/>
          <p:cNvPicPr/>
          <p:nvPr/>
        </p:nvPicPr>
        <p:blipFill>
          <a:blip r:embed="rId1"/>
          <a:stretch>
            <a:fillRect/>
          </a:stretch>
        </p:blipFill>
        <p:spPr>
          <a:xfrm>
            <a:off x="692150" y="1200150"/>
            <a:ext cx="11325225" cy="5511165"/>
          </a:xfrm>
          <a:prstGeom prst="rect">
            <a:avLst/>
          </a:prstGeom>
          <a:noFill/>
          <a:ln w="9525">
            <a:noFill/>
          </a:ln>
        </p:spPr>
      </p:pic>
      <p:pic>
        <p:nvPicPr>
          <p:cNvPr id="105" name="图片 104"/>
          <p:cNvPicPr/>
          <p:nvPr/>
        </p:nvPicPr>
        <p:blipFill>
          <a:blip r:embed="rId2"/>
          <a:srcRect l="19843" t="15104" r="23238" b="20660"/>
          <a:stretch>
            <a:fillRect/>
          </a:stretch>
        </p:blipFill>
        <p:spPr>
          <a:xfrm>
            <a:off x="692150" y="1200150"/>
            <a:ext cx="11325225" cy="5542915"/>
          </a:xfrm>
          <a:prstGeom prst="rect">
            <a:avLst/>
          </a:prstGeom>
          <a:noFill/>
          <a:ln w="9525">
            <a:noFill/>
          </a:ln>
        </p:spPr>
      </p:pic>
      <p:pic>
        <p:nvPicPr>
          <p:cNvPr id="15" name="图片 14" descr="燃油蒸发控制"/>
          <p:cNvPicPr>
            <a:picLocks noChangeAspect="1"/>
          </p:cNvPicPr>
          <p:nvPr/>
        </p:nvPicPr>
        <p:blipFill>
          <a:blip r:embed="rId3"/>
          <a:stretch>
            <a:fillRect/>
          </a:stretch>
        </p:blipFill>
        <p:spPr>
          <a:xfrm>
            <a:off x="768985" y="1123950"/>
            <a:ext cx="11248390" cy="5619115"/>
          </a:xfrm>
          <a:prstGeom prst="rect">
            <a:avLst/>
          </a:prstGeom>
        </p:spPr>
      </p:pic>
      <p:pic>
        <p:nvPicPr>
          <p:cNvPr id="106" name="图片 105"/>
          <p:cNvPicPr/>
          <p:nvPr/>
        </p:nvPicPr>
        <p:blipFill>
          <a:blip r:embed="rId4"/>
          <a:stretch>
            <a:fillRect/>
          </a:stretch>
        </p:blipFill>
        <p:spPr>
          <a:xfrm>
            <a:off x="769620" y="1123950"/>
            <a:ext cx="11247755" cy="5587365"/>
          </a:xfrm>
          <a:prstGeom prst="rect">
            <a:avLst/>
          </a:prstGeom>
          <a:noFill/>
          <a:ln w="9525">
            <a:noFill/>
          </a:ln>
        </p:spPr>
      </p:pic>
      <p:pic>
        <p:nvPicPr>
          <p:cNvPr id="16" name="图片 15" descr="颗粒捕捉器"/>
          <p:cNvPicPr>
            <a:picLocks noChangeAspect="1"/>
          </p:cNvPicPr>
          <p:nvPr/>
        </p:nvPicPr>
        <p:blipFill>
          <a:blip r:embed="rId5"/>
          <a:stretch>
            <a:fillRect/>
          </a:stretch>
        </p:blipFill>
        <p:spPr>
          <a:xfrm>
            <a:off x="692150" y="1123950"/>
            <a:ext cx="11325225" cy="5586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3" presetClass="entr" presetSubtype="3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plus(ou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500"/>
                            </p:stCondLst>
                            <p:childTnLst>
                              <p:par>
                                <p:cTn id="20" presetID="13" presetClass="entr" presetSubtype="16" fill="hold" nodeType="after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plus(in)">
                                      <p:cBhvr>
                                        <p:cTn id="22" dur="20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1" presetClass="exit" presetSubtype="0" fill="hold" nodeType="withEffect">
                                  <p:stCondLst>
                                    <p:cond delay="0"/>
                                  </p:stCondLst>
                                  <p:childTnLst>
                                    <p:set>
                                      <p:cBhvr>
                                        <p:cTn id="29" dur="1" fill="hold">
                                          <p:stCondLst>
                                            <p:cond delay="0"/>
                                          </p:stCondLst>
                                        </p:cTn>
                                        <p:tgtEl>
                                          <p:spTgt spid="105"/>
                                        </p:tgtEl>
                                        <p:attrNameLst>
                                          <p:attrName>style.visibility</p:attrName>
                                        </p:attrNameLst>
                                      </p:cBhvr>
                                      <p:to>
                                        <p:strVal val="hidden"/>
                                      </p:to>
                                    </p:set>
                                  </p:childTnLst>
                                </p:cTn>
                              </p:par>
                            </p:childTnLst>
                          </p:cTn>
                        </p:par>
                        <p:par>
                          <p:cTn id="30" fill="hold">
                            <p:stCondLst>
                              <p:cond delay="500"/>
                            </p:stCondLst>
                            <p:childTnLst>
                              <p:par>
                                <p:cTn id="31" presetID="13" presetClass="entr" presetSubtype="3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plus(out)">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par>
                          <p:cTn id="41" fill="hold">
                            <p:stCondLst>
                              <p:cond delay="500"/>
                            </p:stCondLst>
                            <p:childTnLst>
                              <p:par>
                                <p:cTn id="42" presetID="13" presetClass="entr" presetSubtype="32" fill="hold" nodeType="after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plus(out)">
                                      <p:cBhvr>
                                        <p:cTn id="44" dur="20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par>
                                <p:cTn id="50" presetID="1" presetClass="exit" presetSubtype="0" fill="hold" nodeType="withEffect">
                                  <p:stCondLst>
                                    <p:cond delay="0"/>
                                  </p:stCondLst>
                                  <p:childTnLst>
                                    <p:set>
                                      <p:cBhvr>
                                        <p:cTn id="51" dur="1" fill="hold">
                                          <p:stCondLst>
                                            <p:cond delay="0"/>
                                          </p:stCondLst>
                                        </p:cTn>
                                        <p:tgtEl>
                                          <p:spTgt spid="106"/>
                                        </p:tgtEl>
                                        <p:attrNameLst>
                                          <p:attrName>style.visibility</p:attrName>
                                        </p:attrNameLst>
                                      </p:cBhvr>
                                      <p:to>
                                        <p:strVal val="hidden"/>
                                      </p:to>
                                    </p:set>
                                  </p:childTnLst>
                                </p:cTn>
                              </p:par>
                              <p:par>
                                <p:cTn id="52" presetID="13" presetClass="entr" presetSubtype="32"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plus(out)">
                                      <p:cBhvr>
                                        <p:cTn id="5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P spid="12" grpId="0"/>
      <p:bldP spid="8" grpId="0"/>
    </p:bldLst>
  </p:timing>
</p:sld>
</file>

<file path=ppt/tags/tag1.xml><?xml version="1.0" encoding="utf-8"?>
<p:tagLst xmlns:p="http://schemas.openxmlformats.org/presentationml/2006/main">
  <p:tag name="KSO_WM_UNIT_PLACING_PICTURE_USER_VIEWPORT" val="{&quot;height&quot;:5620,&quot;width&quot;:10000}"/>
</p:tagLst>
</file>

<file path=ppt/tags/tag2.xml><?xml version="1.0" encoding="utf-8"?>
<p:tagLst xmlns:p="http://schemas.openxmlformats.org/presentationml/2006/main">
  <p:tag name="KSO_WPP_MARK_KEY" val="41032c9b-bf5c-4848-a395-80fcb1c73bd2"/>
  <p:tag name="COMMONDATA" val="eyJoZGlkIjoiZTM3MjIwNWFkOTIwYTliYmJmMGNhMjFlM2JhZDhkY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Words>
  <Application>WPS 演示</Application>
  <PresentationFormat>宽屏</PresentationFormat>
  <Paragraphs>94</Paragraphs>
  <Slides>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宋叔叔～～～</cp:lastModifiedBy>
  <cp:revision>5</cp:revision>
  <dcterms:created xsi:type="dcterms:W3CDTF">2021-12-29T00:40:00Z</dcterms:created>
  <dcterms:modified xsi:type="dcterms:W3CDTF">2023-10-14T08:06:48Z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9DA34FAA429B4E6288D9772E42386BB4</vt:lpwstr>
  </property>
  <property fmtid="{D5CDD505-2E9C-101B-9397-08002B2CF9AE}" pid="3" name="KSOProductBuildVer">
    <vt:lpwstr>2052-11.1.0.14036</vt:lpwstr>
  </property>
</Properties>
</file>