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3"/>
    <p:sldId id="281" r:id="rId4"/>
    <p:sldId id="256" r:id="rId5"/>
    <p:sldId id="259" r:id="rId6"/>
    <p:sldId id="261" r:id="rId7"/>
    <p:sldId id="262" r:id="rId8"/>
    <p:sldId id="263" r:id="rId9"/>
    <p:sldId id="275" r:id="rId10"/>
    <p:sldId id="264" r:id="rId11"/>
    <p:sldId id="265" r:id="rId12"/>
    <p:sldId id="257" r:id="rId13"/>
    <p:sldId id="266" r:id="rId14"/>
    <p:sldId id="26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8825" y="1465580"/>
            <a:ext cx="4181475" cy="916940"/>
          </a:xfrm>
        </p:spPr>
        <p:txBody>
          <a:bodyPr>
            <a:normAutofit fontScale="90000"/>
          </a:bodyPr>
          <a:p>
            <a:r>
              <a:rPr lang="zh-CN" altLang="en-US"/>
              <a:t>电控</a:t>
            </a:r>
            <a:r>
              <a:rPr lang="zh-CN" altLang="en-US"/>
              <a:t>发动机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85825" y="3309620"/>
            <a:ext cx="3779520" cy="616585"/>
          </a:xfrm>
        </p:spPr>
        <p:txBody>
          <a:bodyPr/>
          <a:p>
            <a:r>
              <a:rPr lang="zh-CN" altLang="en-US"/>
              <a:t>三元催化检测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催化效率1"/>
          <p:cNvPicPr>
            <a:picLocks noChangeAspect="1"/>
          </p:cNvPicPr>
          <p:nvPr/>
        </p:nvPicPr>
        <p:blipFill>
          <a:blip r:embed="rId1"/>
          <a:srcRect r="5827" b="3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氧传感器安装位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l="2567" t="3795" r="4608" b="4000"/>
          <a:stretch>
            <a:fillRect/>
          </a:stretch>
        </p:blipFill>
        <p:spPr>
          <a:xfrm>
            <a:off x="-635" y="1352550"/>
            <a:ext cx="12193270" cy="5458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541780" y="812800"/>
            <a:ext cx="1619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三元催化</a:t>
            </a:r>
            <a:r>
              <a:rPr lang="zh-CN" altLang="en-US"/>
              <a:t>破损</a:t>
            </a:r>
            <a:endParaRPr lang="zh-CN" altLang="en-US"/>
          </a:p>
        </p:txBody>
      </p:sp>
      <p:pic>
        <p:nvPicPr>
          <p:cNvPr id="6" name="图片 5" descr="三元催化中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1352550"/>
            <a:ext cx="12192000" cy="5418455"/>
          </a:xfrm>
          <a:prstGeom prst="rect">
            <a:avLst/>
          </a:prstGeom>
        </p:spPr>
      </p:pic>
      <p:pic>
        <p:nvPicPr>
          <p:cNvPr id="7" name="图片 6" descr="三元催化堵塞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550"/>
            <a:ext cx="12190730" cy="5495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0"/>
            <a:ext cx="5971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三元催化故障</a:t>
            </a:r>
            <a:endParaRPr lang="zh-CN" altLang="en-US" sz="4800"/>
          </a:p>
        </p:txBody>
      </p:sp>
      <p:sp>
        <p:nvSpPr>
          <p:cNvPr id="9" name="文本框 8"/>
          <p:cNvSpPr txBox="1"/>
          <p:nvPr/>
        </p:nvSpPr>
        <p:spPr>
          <a:xfrm>
            <a:off x="5093970" y="812800"/>
            <a:ext cx="1619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三元催化</a:t>
            </a:r>
            <a:r>
              <a:rPr lang="zh-CN" altLang="en-US"/>
              <a:t>中毒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46160" y="812800"/>
            <a:ext cx="1619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三元催化</a:t>
            </a:r>
            <a:r>
              <a:rPr lang="zh-CN" altLang="en-US"/>
              <a:t>堵塞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发动机吊瓶清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" y="1286510"/>
            <a:ext cx="3854450" cy="5227955"/>
          </a:xfrm>
          <a:prstGeom prst="rect">
            <a:avLst/>
          </a:prstGeom>
        </p:spPr>
      </p:pic>
      <p:pic>
        <p:nvPicPr>
          <p:cNvPr id="6" name="图片 5" descr="三元催化还原机"/>
          <p:cNvPicPr>
            <a:picLocks noChangeAspect="1"/>
          </p:cNvPicPr>
          <p:nvPr/>
        </p:nvPicPr>
        <p:blipFill>
          <a:blip r:embed="rId2"/>
          <a:srcRect r="3475" b="8987"/>
          <a:stretch>
            <a:fillRect/>
          </a:stretch>
        </p:blipFill>
        <p:spPr>
          <a:xfrm>
            <a:off x="4161790" y="1286510"/>
            <a:ext cx="3868420" cy="5222240"/>
          </a:xfrm>
          <a:prstGeom prst="rect">
            <a:avLst/>
          </a:prstGeom>
        </p:spPr>
      </p:pic>
      <p:pic>
        <p:nvPicPr>
          <p:cNvPr id="7" name="图片 6" descr="三元催化清洗1"/>
          <p:cNvPicPr>
            <a:picLocks noChangeAspect="1"/>
          </p:cNvPicPr>
          <p:nvPr/>
        </p:nvPicPr>
        <p:blipFill>
          <a:blip r:embed="rId3"/>
          <a:srcRect t="9177" r="18703"/>
          <a:stretch>
            <a:fillRect/>
          </a:stretch>
        </p:blipFill>
        <p:spPr>
          <a:xfrm>
            <a:off x="8097520" y="1286510"/>
            <a:ext cx="4094480" cy="52216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6615" y="240665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吊瓶清洗</a:t>
            </a:r>
            <a:endParaRPr lang="zh-CN" altLang="en-US" sz="4400"/>
          </a:p>
        </p:txBody>
      </p:sp>
      <p:sp>
        <p:nvSpPr>
          <p:cNvPr id="9" name="文本框 8"/>
          <p:cNvSpPr txBox="1"/>
          <p:nvPr/>
        </p:nvSpPr>
        <p:spPr>
          <a:xfrm>
            <a:off x="4607560" y="240665"/>
            <a:ext cx="2976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清洗机清洗</a:t>
            </a:r>
            <a:endParaRPr lang="zh-CN" altLang="en-US" sz="4400"/>
          </a:p>
        </p:txBody>
      </p:sp>
      <p:sp>
        <p:nvSpPr>
          <p:cNvPr id="10" name="文本框 9"/>
          <p:cNvSpPr txBox="1"/>
          <p:nvPr/>
        </p:nvSpPr>
        <p:spPr>
          <a:xfrm>
            <a:off x="8935720" y="240665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拆卸清洗</a:t>
            </a:r>
            <a:endParaRPr lang="zh-CN" altLang="en-US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5885" y="543560"/>
            <a:ext cx="1200023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一辆正常行驶的车，必须要满足车辆尾气排放</a:t>
            </a:r>
            <a:r>
              <a:rPr lang="zh-CN" altLang="en-US"/>
              <a:t>标准。</a:t>
            </a:r>
            <a:endParaRPr lang="zh-CN" altLang="en-US"/>
          </a:p>
          <a:p>
            <a:r>
              <a:rPr lang="zh-CN" altLang="en-US"/>
              <a:t>三元催化是电控发动机中必不可缺的纯机械式尾气净化装置。它的性能好坏，直接影响尾气排放，严重时发动机的性能下降，加速无力，费油等</a:t>
            </a:r>
            <a:r>
              <a:rPr lang="zh-CN" altLang="en-US"/>
              <a:t>故障。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三元催化中心的核心材料是</a:t>
            </a:r>
            <a:r>
              <a:rPr lang="zh-CN" altLang="en-US"/>
              <a:t>贵金属。</a:t>
            </a:r>
            <a:endParaRPr lang="zh-CN" altLang="en-US"/>
          </a:p>
          <a:p>
            <a:r>
              <a:rPr lang="zh-CN" altLang="en-US"/>
              <a:t>铂：用于催化尾气中的碳氢化合物，使其转化成水和</a:t>
            </a:r>
            <a:r>
              <a:rPr lang="zh-CN" altLang="en-US"/>
              <a:t>二氧化碳。</a:t>
            </a:r>
            <a:endParaRPr lang="zh-CN" altLang="en-US"/>
          </a:p>
          <a:p>
            <a:r>
              <a:rPr lang="zh-CN" altLang="en-US"/>
              <a:t>铑：用于催化尾气中的氮氧化合物，使其转化成氮气</a:t>
            </a:r>
            <a:r>
              <a:rPr lang="zh-CN" altLang="en-US"/>
              <a:t>排放</a:t>
            </a:r>
            <a:endParaRPr lang="zh-CN" altLang="en-US"/>
          </a:p>
          <a:p>
            <a:r>
              <a:rPr lang="zh-CN" altLang="en-US"/>
              <a:t>钯：用于脱氢处理，使其更容易与氧气反应生成</a:t>
            </a:r>
            <a:r>
              <a:rPr lang="zh-CN" altLang="en-US"/>
              <a:t>水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在发动机空燃比为最佳</a:t>
            </a:r>
            <a:r>
              <a:rPr lang="en-US" altLang="zh-CN"/>
              <a:t>14.7</a:t>
            </a:r>
            <a:r>
              <a:rPr lang="zh-CN" altLang="en-US"/>
              <a:t>：</a:t>
            </a:r>
            <a:r>
              <a:rPr lang="en-US" altLang="zh-CN"/>
              <a:t>1</a:t>
            </a:r>
            <a:r>
              <a:rPr lang="zh-CN" altLang="en-US"/>
              <a:t>，本身温度超过</a:t>
            </a:r>
            <a:r>
              <a:rPr lang="en-US" altLang="zh-CN"/>
              <a:t>500℃</a:t>
            </a:r>
            <a:r>
              <a:rPr lang="zh-CN" altLang="en-US"/>
              <a:t>时转化效率最高。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三元催化常见</a:t>
            </a:r>
            <a:r>
              <a:rPr lang="zh-CN" altLang="en-US"/>
              <a:t>故障：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铅中毒（失效）：加了劣质含铅汽油，导致贵金属失效。更换新的。报</a:t>
            </a:r>
            <a:r>
              <a:rPr lang="zh-CN" altLang="en-US"/>
              <a:t>故障码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堵塞：长时间混合气浓，发动机烧机油，粉尘颗粒物多，导致堵塞。发动机加速排气声浪闷沉，动力减小。轻微堵塞可以清洗，严重时需</a:t>
            </a:r>
            <a:r>
              <a:rPr lang="zh-CN" altLang="en-US"/>
              <a:t>更换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异响（破损）：磕碰或质量不好所导致，加油门排气管内异响，更换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三元催化安装位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484745" y="481965"/>
            <a:ext cx="470725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Pt  铂，又称白金  铂在氢化、脱氢、异构化、环化、脱水、脱卤、氧化、裂解等化学反应中均可作催化剂</a:t>
            </a:r>
            <a:r>
              <a:rPr lang="zh-CN" altLang="en-US" sz="3200"/>
              <a:t>。一氧化碳经过催化转换器中的铂时会被氧化成二氧化碳。铂目前最大应用于汽车的催化转换器，使废气中低浓度未燃烧的碳氢化合物能够完全燃烧，产生二氧化碳和水汽</a:t>
            </a:r>
            <a:endParaRPr lang="zh-CN" altLang="en-US" sz="3200"/>
          </a:p>
        </p:txBody>
      </p:sp>
      <p:pic>
        <p:nvPicPr>
          <p:cNvPr id="8" name="图片 7" descr="元素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105410"/>
            <a:ext cx="6858000" cy="6500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701155" y="182880"/>
            <a:ext cx="533336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金属钯</a:t>
            </a:r>
            <a:r>
              <a:rPr lang="zh-CN" altLang="en-US" sz="3200">
                <a:sym typeface="+mn-ea"/>
              </a:rPr>
              <a:t>主要用于于氢气与杂质的分离。</a:t>
            </a:r>
            <a:r>
              <a:rPr lang="zh-CN" altLang="en-US" sz="3200"/>
              <a:t>钯膜的厚度通常为0.1mm左右。钯膜纯化氢的原理是，在300—500</a:t>
            </a:r>
            <a:r>
              <a:rPr lang="en-US" altLang="zh-CN" sz="3200"/>
              <a:t>℃</a:t>
            </a:r>
            <a:r>
              <a:rPr lang="zh-CN" altLang="en-US" sz="3200"/>
              <a:t>下，把待纯化的氢通入钯膜的—侧时，氢被吸附在钯膜壁上，在钯膜表面，未被离解的气体是不能透过的，故可利用钯膜获得高纯氢。</a:t>
            </a:r>
            <a:r>
              <a:rPr lang="zh-CN" altLang="en-US" sz="3200">
                <a:sym typeface="+mn-ea"/>
              </a:rPr>
              <a:t>能引起钯中毒的物质有:汞、砷化物、卤化物、油蒸气、含硫和含氨物质以及粉尘等。</a:t>
            </a:r>
            <a:endParaRPr lang="zh-CN" altLang="en-US" sz="3200">
              <a:sym typeface="+mn-ea"/>
            </a:endParaRPr>
          </a:p>
        </p:txBody>
      </p:sp>
      <p:pic>
        <p:nvPicPr>
          <p:cNvPr id="8" name="图片 7" descr="元素钯"/>
          <p:cNvPicPr>
            <a:picLocks noChangeAspect="1"/>
          </p:cNvPicPr>
          <p:nvPr/>
        </p:nvPicPr>
        <p:blipFill>
          <a:blip r:embed="rId1"/>
          <a:srcRect b="17286"/>
          <a:stretch>
            <a:fillRect/>
          </a:stretch>
        </p:blipFill>
        <p:spPr>
          <a:xfrm>
            <a:off x="297180" y="182880"/>
            <a:ext cx="5715000" cy="6071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7157085" y="1167130"/>
            <a:ext cx="420243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在高温下铑与氧气作用生成挥发性的氧化物，增加它的蒸发速度。汽车排气净化用三元催化剂中铑含量虽然很低，但它对NOx的还原起着关键作用，成为三元催化剂中必不可少的活性组分</a:t>
            </a:r>
            <a:endParaRPr lang="zh-CN" altLang="en-US" sz="3200"/>
          </a:p>
        </p:txBody>
      </p:sp>
      <p:pic>
        <p:nvPicPr>
          <p:cNvPr id="5" name="图片 4" descr="铑金属"/>
          <p:cNvPicPr>
            <a:picLocks noChangeAspect="1"/>
          </p:cNvPicPr>
          <p:nvPr/>
        </p:nvPicPr>
        <p:blipFill>
          <a:blip r:embed="rId1"/>
          <a:srcRect l="29936" t="22962" r="30714" b="25857"/>
          <a:stretch>
            <a:fillRect/>
          </a:stretch>
        </p:blipFill>
        <p:spPr>
          <a:xfrm>
            <a:off x="0" y="0"/>
            <a:ext cx="6701155" cy="6537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795" y="167640"/>
            <a:ext cx="5770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催化器表面上反应过程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8410" y="1167765"/>
            <a:ext cx="1183005" cy="452310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7200"/>
              <a:t>反应机理</a:t>
            </a:r>
            <a:endParaRPr lang="zh-CN" altLang="en-US" sz="7200"/>
          </a:p>
        </p:txBody>
      </p:sp>
      <p:sp>
        <p:nvSpPr>
          <p:cNvPr id="6" name="文本框 5"/>
          <p:cNvSpPr txBox="1"/>
          <p:nvPr/>
        </p:nvSpPr>
        <p:spPr>
          <a:xfrm>
            <a:off x="3581400" y="1367155"/>
            <a:ext cx="2697480" cy="6451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3600"/>
              <a:t>CO</a:t>
            </a:r>
            <a:r>
              <a:rPr lang="zh-CN" altLang="en-US" sz="3600"/>
              <a:t>氧化反应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581400" y="3169920"/>
            <a:ext cx="2672080" cy="6451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3600"/>
              <a:t>HC</a:t>
            </a:r>
            <a:r>
              <a:rPr lang="zh-CN" altLang="en-US" sz="3600"/>
              <a:t>氧化反应</a:t>
            </a:r>
            <a:endParaRPr lang="zh-CN" altLang="en-US" sz="3600"/>
          </a:p>
        </p:txBody>
      </p:sp>
      <p:sp>
        <p:nvSpPr>
          <p:cNvPr id="8" name="文本框 7"/>
          <p:cNvSpPr txBox="1"/>
          <p:nvPr/>
        </p:nvSpPr>
        <p:spPr>
          <a:xfrm>
            <a:off x="3581400" y="4972685"/>
            <a:ext cx="2849880" cy="6451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3600"/>
              <a:t>NO</a:t>
            </a:r>
            <a:r>
              <a:rPr lang="en-US" altLang="zh-CN" sz="2400"/>
              <a:t>x</a:t>
            </a:r>
            <a:r>
              <a:rPr lang="zh-CN" altLang="en-US" sz="3600"/>
              <a:t>还原反应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7767955" y="951230"/>
            <a:ext cx="3223895" cy="1476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zh-CN" altLang="en-US"/>
              <a:t>总量反应:</a:t>
            </a:r>
            <a:endParaRPr lang="zh-CN" altLang="en-US"/>
          </a:p>
          <a:p>
            <a:r>
              <a:rPr lang="zh-CN" altLang="en-US"/>
              <a:t>CO + 0.5O</a:t>
            </a:r>
            <a:r>
              <a:rPr lang="en-US" altLang="zh-CN" sz="1200"/>
              <a:t>2</a:t>
            </a:r>
            <a:r>
              <a:rPr lang="zh-CN" altLang="en-US"/>
              <a:t>→CO</a:t>
            </a:r>
            <a:r>
              <a:rPr lang="en-US" altLang="zh-CN" sz="1200"/>
              <a:t>2</a:t>
            </a:r>
            <a:endParaRPr lang="zh-CN" altLang="en-US"/>
          </a:p>
          <a:p>
            <a:r>
              <a:rPr lang="zh-CN" altLang="en-US"/>
              <a:t>部分CO可通过水煤气反应:</a:t>
            </a:r>
            <a:endParaRPr lang="zh-CN" altLang="en-US"/>
          </a:p>
          <a:p>
            <a:r>
              <a:rPr lang="zh-CN" altLang="en-US"/>
              <a:t>CO+ H</a:t>
            </a:r>
            <a:r>
              <a:rPr lang="en-US" altLang="zh-CN" sz="1200"/>
              <a:t>2</a:t>
            </a:r>
            <a:r>
              <a:rPr lang="zh-CN" altLang="en-US"/>
              <a:t>O→CO</a:t>
            </a:r>
            <a:r>
              <a:rPr lang="zh-CN" altLang="en-US" sz="1200"/>
              <a:t>2</a:t>
            </a:r>
            <a:r>
              <a:rPr lang="zh-CN" altLang="en-US"/>
              <a:t>+ H</a:t>
            </a:r>
            <a:r>
              <a:rPr lang="en-US" altLang="zh-CN" sz="1200"/>
              <a:t>2</a:t>
            </a:r>
            <a:endParaRPr lang="en-US" altLang="zh-CN"/>
          </a:p>
          <a:p>
            <a:r>
              <a:rPr lang="zh-CN" altLang="en-US"/>
              <a:t>2H</a:t>
            </a:r>
            <a:r>
              <a:rPr lang="en-US" altLang="zh-CN" sz="1200"/>
              <a:t>2</a:t>
            </a:r>
            <a:r>
              <a:rPr lang="zh-CN" altLang="en-US"/>
              <a:t>+O</a:t>
            </a:r>
            <a:r>
              <a:rPr lang="en-US" altLang="zh-CN" sz="1200"/>
              <a:t>2</a:t>
            </a:r>
            <a:r>
              <a:rPr lang="zh-CN" altLang="en-US"/>
              <a:t>- + 2H</a:t>
            </a:r>
            <a:r>
              <a:rPr lang="en-US" altLang="zh-CN" sz="1200"/>
              <a:t>2</a:t>
            </a:r>
            <a:r>
              <a:rPr lang="zh-CN" altLang="en-US"/>
              <a:t>O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67955" y="2962275"/>
            <a:ext cx="2540000" cy="9220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zh-CN" altLang="en-US"/>
              <a:t>总量反应:</a:t>
            </a:r>
            <a:endParaRPr lang="zh-CN" altLang="en-US"/>
          </a:p>
          <a:p>
            <a:r>
              <a:rPr lang="zh-CN" altLang="en-US"/>
              <a:t>C</a:t>
            </a:r>
            <a:r>
              <a:rPr lang="en-US" altLang="zh-CN" sz="1200"/>
              <a:t>m</a:t>
            </a:r>
            <a:r>
              <a:rPr lang="zh-CN" altLang="en-US"/>
              <a:t>H</a:t>
            </a:r>
            <a:r>
              <a:rPr lang="en-US" altLang="zh-CN" sz="1200"/>
              <a:t>n</a:t>
            </a:r>
            <a:r>
              <a:rPr lang="zh-CN" altLang="en-US"/>
              <a:t>+ (</a:t>
            </a:r>
            <a:r>
              <a:rPr lang="zh-CN" altLang="en-US" sz="1200"/>
              <a:t>m</a:t>
            </a:r>
            <a:r>
              <a:rPr lang="zh-CN" altLang="en-US"/>
              <a:t>+0.25</a:t>
            </a:r>
            <a:r>
              <a:rPr lang="zh-CN" altLang="en-US" sz="1200"/>
              <a:t>n</a:t>
            </a:r>
            <a:r>
              <a:rPr lang="zh-CN" altLang="en-US"/>
              <a:t>)O</a:t>
            </a:r>
            <a:r>
              <a:rPr lang="en-US" altLang="zh-CN" sz="1200"/>
              <a:t>2</a:t>
            </a:r>
            <a:r>
              <a:rPr lang="zh-CN" altLang="en-US"/>
              <a:t>→</a:t>
            </a:r>
            <a:endParaRPr lang="zh-CN" altLang="en-US"/>
          </a:p>
          <a:p>
            <a:r>
              <a:rPr lang="zh-CN" altLang="en-US"/>
              <a:t>mCO</a:t>
            </a:r>
            <a:r>
              <a:rPr lang="en-US" altLang="zh-CN" sz="1200"/>
              <a:t>2</a:t>
            </a:r>
            <a:r>
              <a:rPr lang="zh-CN" altLang="en-US"/>
              <a:t> + 0.5</a:t>
            </a:r>
            <a:r>
              <a:rPr lang="zh-CN" altLang="en-US" sz="1200"/>
              <a:t>n</a:t>
            </a:r>
            <a:r>
              <a:rPr lang="zh-CN" altLang="en-US"/>
              <a:t>H</a:t>
            </a:r>
            <a:r>
              <a:rPr lang="en-US" altLang="zh-CN" sz="1200"/>
              <a:t>2</a:t>
            </a:r>
            <a:r>
              <a:rPr lang="zh-CN" altLang="en-US"/>
              <a:t>O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67955" y="4418965"/>
            <a:ext cx="3976370" cy="17532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zh-CN" altLang="en-US"/>
              <a:t>必要条件:高温和具备化学还原剂</a:t>
            </a:r>
            <a:endParaRPr lang="zh-CN" altLang="en-US"/>
          </a:p>
          <a:p>
            <a:r>
              <a:rPr lang="zh-CN" altLang="en-US"/>
              <a:t>总量反应:</a:t>
            </a:r>
            <a:endParaRPr lang="zh-CN" altLang="en-US"/>
          </a:p>
          <a:p>
            <a:r>
              <a:rPr lang="zh-CN" altLang="en-US"/>
              <a:t>NO+CO</a:t>
            </a:r>
            <a:r>
              <a:rPr lang="zh-CN" altLang="en-US">
                <a:sym typeface="+mn-ea"/>
              </a:rPr>
              <a:t>→</a:t>
            </a:r>
            <a:r>
              <a:rPr lang="zh-CN" altLang="en-US"/>
              <a:t>0.5N</a:t>
            </a:r>
            <a:r>
              <a:rPr lang="zh-CN" altLang="en-US" sz="1200"/>
              <a:t>2</a:t>
            </a:r>
            <a:r>
              <a:rPr lang="zh-CN" altLang="en-US"/>
              <a:t>+ CO</a:t>
            </a:r>
            <a:r>
              <a:rPr lang="en-US" altLang="zh-CN" sz="1200"/>
              <a:t>2</a:t>
            </a:r>
            <a:endParaRPr lang="zh-CN" altLang="en-US"/>
          </a:p>
          <a:p>
            <a:r>
              <a:rPr lang="zh-CN" altLang="en-US"/>
              <a:t>NO+H</a:t>
            </a:r>
            <a:r>
              <a:rPr lang="zh-CN" altLang="en-US" sz="1200"/>
              <a:t>2</a:t>
            </a:r>
            <a:r>
              <a:rPr lang="zh-CN" altLang="en-US"/>
              <a:t>→0.5N</a:t>
            </a:r>
            <a:r>
              <a:rPr lang="en-US" altLang="zh-CN" sz="1200"/>
              <a:t>2</a:t>
            </a:r>
            <a:r>
              <a:rPr lang="zh-CN" altLang="en-US"/>
              <a:t>+ H</a:t>
            </a:r>
            <a:r>
              <a:rPr lang="en-US" altLang="zh-CN" sz="1200"/>
              <a:t>2</a:t>
            </a:r>
            <a:r>
              <a:rPr lang="zh-CN" altLang="en-US"/>
              <a:t>O</a:t>
            </a:r>
            <a:endParaRPr lang="zh-CN" altLang="en-US"/>
          </a:p>
          <a:p>
            <a:r>
              <a:rPr lang="zh-CN" altLang="en-US"/>
              <a:t>(2</a:t>
            </a:r>
            <a:r>
              <a:rPr lang="zh-CN" altLang="en-US" sz="1200"/>
              <a:t>m</a:t>
            </a:r>
            <a:r>
              <a:rPr lang="zh-CN" altLang="en-US"/>
              <a:t>+0.5</a:t>
            </a:r>
            <a:r>
              <a:rPr lang="zh-CN" altLang="en-US" sz="1200"/>
              <a:t>n</a:t>
            </a:r>
            <a:r>
              <a:rPr lang="zh-CN" altLang="en-US"/>
              <a:t>)NO+ C</a:t>
            </a:r>
            <a:r>
              <a:rPr lang="en-US" altLang="zh-CN" sz="1200"/>
              <a:t>m</a:t>
            </a:r>
            <a:r>
              <a:rPr lang="zh-CN" altLang="en-US"/>
              <a:t>H</a:t>
            </a:r>
            <a:r>
              <a:rPr lang="en-US" altLang="zh-CN" sz="1200"/>
              <a:t>n</a:t>
            </a:r>
            <a:r>
              <a:rPr lang="zh-CN" altLang="en-US">
                <a:sym typeface="+mn-ea"/>
              </a:rPr>
              <a:t>→</a:t>
            </a:r>
            <a:endParaRPr lang="zh-CN" altLang="en-US">
              <a:sym typeface="+mn-ea"/>
            </a:endParaRPr>
          </a:p>
          <a:p>
            <a:r>
              <a:rPr lang="zh-CN" altLang="en-US"/>
              <a:t>(</a:t>
            </a:r>
            <a:r>
              <a:rPr lang="zh-CN" altLang="en-US" sz="1200"/>
              <a:t>m</a:t>
            </a:r>
            <a:r>
              <a:rPr lang="zh-CN" altLang="en-US"/>
              <a:t>+0.25</a:t>
            </a:r>
            <a:r>
              <a:rPr lang="zh-CN" altLang="en-US" sz="1200"/>
              <a:t>n</a:t>
            </a:r>
            <a:r>
              <a:rPr lang="zh-CN" altLang="en-US"/>
              <a:t>)N</a:t>
            </a:r>
            <a:r>
              <a:rPr lang="en-US" altLang="zh-CN" sz="1200"/>
              <a:t>2</a:t>
            </a:r>
            <a:r>
              <a:rPr lang="zh-CN" altLang="en-US"/>
              <a:t>+ 0.5</a:t>
            </a:r>
            <a:r>
              <a:rPr lang="zh-CN" altLang="en-US" sz="1200"/>
              <a:t>n</a:t>
            </a:r>
            <a:r>
              <a:rPr lang="en-US" altLang="zh-CN"/>
              <a:t>H</a:t>
            </a:r>
            <a:r>
              <a:rPr lang="en-US" altLang="zh-CN" sz="1200"/>
              <a:t>2</a:t>
            </a:r>
            <a:r>
              <a:rPr lang="zh-CN" altLang="en-US"/>
              <a:t>O+ </a:t>
            </a:r>
            <a:r>
              <a:rPr lang="zh-CN" altLang="en-US" sz="1200"/>
              <a:t>m</a:t>
            </a:r>
            <a:r>
              <a:rPr lang="en-US" altLang="zh-CN"/>
              <a:t>CO</a:t>
            </a:r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2" name="右箭头 11"/>
          <p:cNvSpPr/>
          <p:nvPr/>
        </p:nvSpPr>
        <p:spPr>
          <a:xfrm>
            <a:off x="6351270" y="1557020"/>
            <a:ext cx="1293495" cy="26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351270" y="3359785"/>
            <a:ext cx="1293495" cy="26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6416675" y="5161915"/>
            <a:ext cx="1293495" cy="26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右箭头 14"/>
          <p:cNvSpPr/>
          <p:nvPr/>
        </p:nvSpPr>
        <p:spPr>
          <a:xfrm>
            <a:off x="2614930" y="1630680"/>
            <a:ext cx="855345" cy="446405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右箭头 15"/>
          <p:cNvSpPr/>
          <p:nvPr/>
        </p:nvSpPr>
        <p:spPr>
          <a:xfrm>
            <a:off x="2614930" y="3359785"/>
            <a:ext cx="855345" cy="446405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圆角右箭头 16"/>
          <p:cNvSpPr/>
          <p:nvPr/>
        </p:nvSpPr>
        <p:spPr>
          <a:xfrm>
            <a:off x="2614930" y="5116830"/>
            <a:ext cx="855345" cy="446405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269990" y="144145"/>
            <a:ext cx="5922010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三元催化器的工作原理:当高温的汽车尾气通过净化装置时，三元催化器中的净化剂将增强CO、HC和NOX三种气体的活性，促使其进行一定的氧化-还原化学反应，</a:t>
            </a:r>
            <a:endParaRPr lang="zh-CN" altLang="en-US" sz="2400"/>
          </a:p>
          <a:p>
            <a:r>
              <a:rPr lang="zh-CN" altLang="en-US" sz="2400"/>
              <a:t>其中 CO在高温下氧化成为无色、无毒的二氧化碳体;</a:t>
            </a:r>
            <a:endParaRPr lang="zh-CN" altLang="en-US" sz="2400"/>
          </a:p>
          <a:p>
            <a:r>
              <a:rPr lang="zh-CN" altLang="en-US" sz="2400"/>
              <a:t>HC化合物在高温下氧化成水（H20）和二氧化碳;</a:t>
            </a:r>
            <a:endParaRPr lang="zh-CN" altLang="en-US" sz="2400"/>
          </a:p>
          <a:p>
            <a:r>
              <a:rPr lang="zh-CN" altLang="en-US" sz="2400"/>
              <a:t>NOX还原成氮气和氧气。</a:t>
            </a:r>
            <a:endParaRPr lang="zh-CN" altLang="en-US" sz="2400"/>
          </a:p>
          <a:p>
            <a:r>
              <a:rPr lang="zh-CN" altLang="en-US" sz="2400"/>
              <a:t>三种有害气体变成无害气体，使汽车尾气得以净化。</a:t>
            </a:r>
            <a:endParaRPr lang="zh-CN" altLang="en-US" sz="2400"/>
          </a:p>
          <a:p>
            <a:r>
              <a:rPr lang="zh-CN" altLang="en-US" sz="2400"/>
              <a:t>汽车尾气中既存在还原性的CO和HC气体，又存在氧化性的NO气体。</a:t>
            </a:r>
            <a:endParaRPr lang="zh-CN" altLang="en-US" sz="2400"/>
          </a:p>
          <a:p>
            <a:r>
              <a:rPr lang="zh-CN" altLang="en-US" sz="2400"/>
              <a:t>总体认为，三效催化剂主要发生如下反应:</a:t>
            </a:r>
            <a:endParaRPr lang="zh-CN" altLang="en-US" sz="2400"/>
          </a:p>
          <a:p>
            <a:r>
              <a:rPr lang="zh-CN" altLang="en-US" sz="2400"/>
              <a:t>1、CO和HC的氧化反应例:CO+02=C02</a:t>
            </a:r>
            <a:endParaRPr lang="zh-CN" altLang="en-US" sz="2400"/>
          </a:p>
          <a:p>
            <a:r>
              <a:rPr lang="zh-CN" altLang="en-US" sz="2400"/>
              <a:t>2 、NOX的还原反应</a:t>
            </a:r>
            <a:r>
              <a:rPr lang="zh-CN" altLang="en-US" sz="2400">
                <a:sym typeface="+mn-ea"/>
              </a:rPr>
              <a:t>:</a:t>
            </a:r>
            <a:r>
              <a:rPr lang="zh-CN" altLang="en-US" sz="2400"/>
              <a:t>NO+HC=N2+H20+CO2</a:t>
            </a:r>
            <a:endParaRPr lang="zh-CN" altLang="en-US" sz="2400"/>
          </a:p>
          <a:p>
            <a:r>
              <a:rPr lang="en-US" altLang="zh-CN" sz="2400"/>
              <a:t>                                       </a:t>
            </a:r>
            <a:r>
              <a:rPr lang="zh-CN" altLang="en-US" sz="2400"/>
              <a:t>NO+CO=N2+CO2</a:t>
            </a:r>
            <a:endParaRPr lang="zh-CN" altLang="en-US" sz="2400"/>
          </a:p>
        </p:txBody>
      </p:sp>
      <p:pic>
        <p:nvPicPr>
          <p:cNvPr id="4" name="图片 3" descr="三元催化原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KSO_WPP_MARK_KEY" val="6e76fad8-c788-41e2-8d04-a5c39e76037e"/>
  <p:tag name="COMMONDATA" val="eyJoZGlkIjoiZTM3MjIwNWFkOTIwYTliYmJmMGNhMjFlM2JhZDhkYTAifQ=="/>
  <p:tag name="commondata" val="eyJoZGlkIjoiNTcxMzcwOWMwYTY2NGQxMjE5OGUyZTE2NDNlYzc5NG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WPS 演示</Application>
  <PresentationFormat>宽屏</PresentationFormat>
  <Paragraphs>79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电控发动机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喜洋洋</cp:lastModifiedBy>
  <cp:revision>8</cp:revision>
  <dcterms:created xsi:type="dcterms:W3CDTF">2022-01-02T00:39:00Z</dcterms:created>
  <dcterms:modified xsi:type="dcterms:W3CDTF">2023-10-16T10:53:50Z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9595D6D92D78417299C834155A936688</vt:lpwstr>
  </property>
  <property fmtid="{D5CDD505-2E9C-101B-9397-08002B2CF9AE}" pid="3" name="KSOProductBuildVer">
    <vt:lpwstr>2052-12.1.0.15712</vt:lpwstr>
  </property>
</Properties>
</file>