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68" r:id="rId3"/>
    <p:sldId id="267" r:id="rId4"/>
    <p:sldId id="292" r:id="rId5"/>
    <p:sldId id="276" r:id="rId6"/>
    <p:sldId id="293" r:id="rId7"/>
    <p:sldId id="294" r:id="rId8"/>
    <p:sldId id="272" r:id="rId9"/>
    <p:sldId id="286" r:id="rId10"/>
    <p:sldId id="270" r:id="rId11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40D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8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tags" Target="../tags/tag5.xml"/><Relationship Id="rId4" Type="http://schemas.openxmlformats.org/officeDocument/2006/relationships/image" Target="../media/image5.png"/><Relationship Id="rId3" Type="http://schemas.openxmlformats.org/officeDocument/2006/relationships/tags" Target="../tags/tag4.xml"/><Relationship Id="rId2" Type="http://schemas.openxmlformats.org/officeDocument/2006/relationships/image" Target="../media/image4.png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image" Target="../media/image10.png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image" Target="../media/image9.png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image" Target="../media/image8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tags" Target="../tags/tag17.xml"/><Relationship Id="rId2" Type="http://schemas.openxmlformats.org/officeDocument/2006/relationships/image" Target="../media/image14.png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971165" y="1976755"/>
            <a:ext cx="59550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电控悬架控制系统的概述</a:t>
            </a:r>
            <a:endParaRPr lang="zh-CN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04875" y="990600"/>
            <a:ext cx="5758815" cy="22720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>
                <a:solidFill>
                  <a:srgbClr val="FF0000"/>
                </a:solidFill>
              </a:rPr>
              <a:t> </a:t>
            </a:r>
            <a:r>
              <a:rPr lang="zh-CN" altLang="en-US" sz="2800">
                <a:solidFill>
                  <a:srgbClr val="000000"/>
                </a:solidFill>
              </a:rPr>
              <a:t>一、普通悬架和电控悬架区别：</a:t>
            </a:r>
            <a:endParaRPr lang="zh-CN" altLang="en-US" sz="2800">
              <a:solidFill>
                <a:srgbClr val="000000"/>
              </a:solidFill>
            </a:endParaRPr>
          </a:p>
          <a:p>
            <a:r>
              <a:rPr lang="zh-CN" altLang="en-US" sz="2800">
                <a:solidFill>
                  <a:srgbClr val="000000"/>
                </a:solidFill>
              </a:rPr>
              <a:t> </a:t>
            </a:r>
            <a:r>
              <a:rPr lang="en-US" altLang="zh-CN" sz="2800">
                <a:solidFill>
                  <a:srgbClr val="000000"/>
                </a:solidFill>
              </a:rPr>
              <a:t>         1. </a:t>
            </a:r>
            <a:r>
              <a:rPr lang="zh-CN" altLang="en-US" sz="2800">
                <a:solidFill>
                  <a:srgbClr val="000000"/>
                </a:solidFill>
              </a:rPr>
              <a:t>普通悬架系统就是一个弹簧和减震杆，在走一些路段时，舒适度很差，</a:t>
            </a:r>
            <a:r>
              <a:rPr lang="en-US" altLang="zh-CN" sz="2800">
                <a:solidFill>
                  <a:srgbClr val="000000"/>
                </a:solidFill>
              </a:rPr>
              <a:t> </a:t>
            </a:r>
            <a:r>
              <a:rPr lang="zh-CN" altLang="en-US" sz="2800">
                <a:solidFill>
                  <a:srgbClr val="000000"/>
                </a:solidFill>
              </a:rPr>
              <a:t>颠簸的也很厉害。</a:t>
            </a:r>
            <a:r>
              <a:rPr lang="en-US" altLang="zh-CN" sz="2800">
                <a:solidFill>
                  <a:srgbClr val="000000"/>
                </a:solidFill>
              </a:rPr>
              <a:t> </a:t>
            </a:r>
            <a:endParaRPr lang="en-US" altLang="zh-CN" sz="2800">
              <a:solidFill>
                <a:srgbClr val="000000"/>
              </a:solidFill>
            </a:endParaRPr>
          </a:p>
          <a:p>
            <a:r>
              <a:rPr lang="en-US" altLang="zh-CN" sz="2800">
                <a:solidFill>
                  <a:srgbClr val="000000"/>
                </a:solidFill>
              </a:rPr>
              <a:t>        </a:t>
            </a:r>
            <a:endParaRPr lang="zh-CN" altLang="en-US" sz="2800">
              <a:solidFill>
                <a:srgbClr val="00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027545" y="548640"/>
            <a:ext cx="2903220" cy="27139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453505" y="3360420"/>
            <a:ext cx="5473700" cy="29819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08075" y="3488055"/>
            <a:ext cx="517271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solidFill>
                  <a:srgbClr val="000000"/>
                </a:solidFill>
                <a:sym typeface="+mn-ea"/>
              </a:rPr>
              <a:t> 2.</a:t>
            </a:r>
            <a:r>
              <a:rPr lang="zh-CN" altLang="en-US" sz="2800">
                <a:solidFill>
                  <a:srgbClr val="000000"/>
                </a:solidFill>
                <a:sym typeface="+mn-ea"/>
              </a:rPr>
              <a:t>电控悬架是指在颠簸的路上行驶</a:t>
            </a:r>
            <a:r>
              <a:rPr lang="en-US" altLang="zh-CN" sz="2800">
                <a:solidFill>
                  <a:srgbClr val="000000"/>
                </a:solidFill>
                <a:sym typeface="+mn-ea"/>
              </a:rPr>
              <a:t> </a:t>
            </a:r>
            <a:r>
              <a:rPr lang="zh-CN" altLang="en-US" sz="2800">
                <a:solidFill>
                  <a:srgbClr val="000000"/>
                </a:solidFill>
                <a:sym typeface="+mn-ea"/>
              </a:rPr>
              <a:t>，舒适度及操纵稳定性都特别的好。</a:t>
            </a:r>
            <a:endParaRPr lang="zh-CN" altLang="en-US" sz="2800">
              <a:solidFill>
                <a:srgbClr val="00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776605" y="903605"/>
            <a:ext cx="5319395" cy="17310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3200">
                <a:solidFill>
                  <a:srgbClr val="FF0000"/>
                </a:solidFill>
              </a:rPr>
              <a:t>二、电控悬架系统</a:t>
            </a:r>
            <a:r>
              <a:rPr lang="zh-CN" altLang="en-US" sz="3200">
                <a:solidFill>
                  <a:srgbClr val="FF0000"/>
                </a:solidFill>
              </a:rPr>
              <a:t>的传感器：</a:t>
            </a:r>
            <a:endParaRPr lang="zh-CN" altLang="en-US" sz="3200">
              <a:solidFill>
                <a:srgbClr val="FF0000"/>
              </a:solidFill>
            </a:endParaRPr>
          </a:p>
          <a:p>
            <a:r>
              <a:rPr lang="en-US" altLang="zh-CN" sz="3200"/>
              <a:t>           </a:t>
            </a:r>
            <a:r>
              <a:rPr lang="zh-CN" altLang="en-US" sz="3200"/>
              <a:t>有车身高度传感器、加速度传感器、车速传感器，</a:t>
            </a:r>
            <a:endParaRPr lang="zh-CN" altLang="en-US" sz="3200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42695" y="2736850"/>
            <a:ext cx="3704590" cy="26460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802765" y="5382895"/>
            <a:ext cx="27235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ym typeface="+mn-ea"/>
              </a:rPr>
              <a:t>车身高度传感器</a:t>
            </a:r>
            <a:endParaRPr lang="zh-CN" altLang="en-US" sz="2400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042150" y="583565"/>
            <a:ext cx="2947670" cy="22821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414895" y="2821940"/>
            <a:ext cx="22028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ym typeface="+mn-ea"/>
              </a:rPr>
              <a:t>加速度传感器</a:t>
            </a:r>
            <a:endParaRPr lang="zh-CN" altLang="en-US" sz="2400"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702425" y="3282315"/>
            <a:ext cx="3796665" cy="26714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877175" y="5493385"/>
            <a:ext cx="24676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ym typeface="+mn-ea"/>
              </a:rPr>
              <a:t>车速传感器</a:t>
            </a:r>
            <a:endParaRPr lang="zh-CN" altLang="en-US" sz="24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10235" y="1081405"/>
            <a:ext cx="5078095" cy="30562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800"/>
              <a:t>三、电控</a:t>
            </a:r>
            <a:r>
              <a:rPr lang="zh-CN" altLang="en-US" sz="2800"/>
              <a:t>悬架系统控制逻辑：</a:t>
            </a:r>
            <a:endParaRPr lang="zh-CN" altLang="en-US" sz="2800"/>
          </a:p>
          <a:p>
            <a:r>
              <a:rPr lang="zh-CN" altLang="en-US" sz="2800"/>
              <a:t> </a:t>
            </a:r>
            <a:r>
              <a:rPr lang="en-US" altLang="zh-CN" sz="2800"/>
              <a:t>        </a:t>
            </a:r>
            <a:r>
              <a:rPr lang="zh-CN" altLang="en-US" sz="2800"/>
              <a:t>车身高度传感器、加速度传感器、车速传感器，这些传感器将信号传递给电控悬架控制单元，控制单元控制悬架执行机构工作，从而实现车身刚度控制、减震器阻尼</a:t>
            </a:r>
            <a:r>
              <a:rPr lang="zh-CN" altLang="en-US" sz="2800"/>
              <a:t>力控制及高度控制。</a:t>
            </a:r>
            <a:endParaRPr lang="zh-CN" altLang="en-US" sz="2800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414645" y="1261110"/>
            <a:ext cx="6661150" cy="3491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551180" y="863600"/>
            <a:ext cx="6086475" cy="25654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800">
                <a:solidFill>
                  <a:srgbClr val="000000"/>
                </a:solidFill>
              </a:rPr>
              <a:t>四、</a:t>
            </a:r>
            <a:r>
              <a:rPr lang="zh-CN" altLang="en-US" sz="2800">
                <a:solidFill>
                  <a:srgbClr val="000000"/>
                </a:solidFill>
                <a:sym typeface="+mn-ea"/>
              </a:rPr>
              <a:t>电控悬架系统分类：</a:t>
            </a:r>
            <a:endParaRPr lang="zh-CN" altLang="en-US" sz="2800">
              <a:solidFill>
                <a:srgbClr val="000000"/>
              </a:solidFill>
              <a:sym typeface="+mn-ea"/>
            </a:endParaRPr>
          </a:p>
          <a:p>
            <a:r>
              <a:rPr lang="zh-CN" altLang="en-US" sz="2800">
                <a:solidFill>
                  <a:srgbClr val="000000"/>
                </a:solidFill>
                <a:sym typeface="+mn-ea"/>
              </a:rPr>
              <a:t> </a:t>
            </a:r>
            <a:r>
              <a:rPr lang="en-US" altLang="zh-CN" sz="2800">
                <a:solidFill>
                  <a:srgbClr val="000000"/>
                </a:solidFill>
                <a:sym typeface="+mn-ea"/>
              </a:rPr>
              <a:t>        1.</a:t>
            </a:r>
            <a:r>
              <a:rPr lang="zh-CN" altLang="en-US" sz="3200">
                <a:sym typeface="+mn-ea"/>
              </a:rPr>
              <a:t>电控液压控制系统；</a:t>
            </a:r>
            <a:endParaRPr lang="zh-CN" altLang="en-US" sz="3200">
              <a:sym typeface="+mn-ea"/>
            </a:endParaRPr>
          </a:p>
          <a:p>
            <a:r>
              <a:rPr lang="zh-CN" altLang="en-US" sz="3200">
                <a:sym typeface="+mn-ea"/>
              </a:rPr>
              <a:t> </a:t>
            </a:r>
            <a:r>
              <a:rPr lang="en-US" altLang="zh-CN" sz="3200">
                <a:sym typeface="+mn-ea"/>
              </a:rPr>
              <a:t>       2.</a:t>
            </a:r>
            <a:r>
              <a:rPr lang="zh-CN" altLang="en-US" sz="3200">
                <a:sym typeface="+mn-ea"/>
              </a:rPr>
              <a:t>电控空气悬架控制系统。</a:t>
            </a:r>
            <a:endParaRPr lang="zh-CN" altLang="en-US" sz="3200">
              <a:sym typeface="+mn-ea"/>
            </a:endParaRPr>
          </a:p>
          <a:p>
            <a:r>
              <a:rPr lang="zh-CN" altLang="en-US" sz="3200">
                <a:sym typeface="+mn-ea"/>
              </a:rPr>
              <a:t> </a:t>
            </a:r>
            <a:r>
              <a:rPr lang="en-US" altLang="zh-CN" sz="3200">
                <a:sym typeface="+mn-ea"/>
              </a:rPr>
              <a:t>       3.</a:t>
            </a:r>
            <a:r>
              <a:rPr lang="zh-CN" altLang="en-US" sz="3200">
                <a:sym typeface="+mn-ea"/>
              </a:rPr>
              <a:t>电磁式悬架控制系统。</a:t>
            </a:r>
            <a:endParaRPr lang="zh-CN" altLang="en-US" sz="3200"/>
          </a:p>
        </p:txBody>
      </p:sp>
      <p:grpSp>
        <p:nvGrpSpPr>
          <p:cNvPr id="11" name="组合 10"/>
          <p:cNvGrpSpPr/>
          <p:nvPr/>
        </p:nvGrpSpPr>
        <p:grpSpPr>
          <a:xfrm>
            <a:off x="7257415" y="863600"/>
            <a:ext cx="3665855" cy="2574998"/>
            <a:chOff x="385" y="2586"/>
            <a:chExt cx="6298" cy="5393"/>
          </a:xfrm>
        </p:grpSpPr>
        <p:pic>
          <p:nvPicPr>
            <p:cNvPr id="2" name="图片 1" descr="液压悬架_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385" y="2586"/>
              <a:ext cx="6298" cy="3633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3"/>
              </p:custDataLst>
            </p:nvPr>
          </p:nvSpPr>
          <p:spPr>
            <a:xfrm>
              <a:off x="1203" y="6048"/>
              <a:ext cx="4771" cy="1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  </a:t>
              </a:r>
              <a:r>
                <a:rPr lang="zh-CN" altLang="en-US"/>
                <a:t>电控液压悬架控制系统</a:t>
              </a:r>
              <a:endParaRPr lang="zh-CN" altLang="en-US"/>
            </a:p>
            <a:p>
              <a:r>
                <a:rPr lang="en-US" altLang="zh-CN"/>
                <a:t>      </a:t>
              </a:r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869440" y="3161665"/>
            <a:ext cx="3656330" cy="2851506"/>
            <a:chOff x="6884" y="2255"/>
            <a:chExt cx="6391" cy="5606"/>
          </a:xfrm>
        </p:grpSpPr>
        <p:pic>
          <p:nvPicPr>
            <p:cNvPr id="4" name="图片 3" descr="空气悬架_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6884" y="2255"/>
              <a:ext cx="6391" cy="4267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>
              <p:custDataLst>
                <p:tags r:id="rId6"/>
              </p:custDataLst>
            </p:nvPr>
          </p:nvSpPr>
          <p:spPr>
            <a:xfrm>
              <a:off x="7923" y="6048"/>
              <a:ext cx="4639" cy="1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 </a:t>
              </a:r>
              <a:r>
                <a:rPr lang="zh-CN" altLang="en-US"/>
                <a:t>电控空气悬架</a:t>
              </a:r>
              <a:r>
                <a:rPr lang="zh-CN" altLang="en-US"/>
                <a:t>控制系统</a:t>
              </a:r>
              <a:endParaRPr lang="zh-CN" altLang="en-US"/>
            </a:p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129145" y="3102610"/>
            <a:ext cx="3636645" cy="2935966"/>
            <a:chOff x="13105" y="2116"/>
            <a:chExt cx="5728" cy="6645"/>
          </a:xfrm>
        </p:grpSpPr>
        <p:pic>
          <p:nvPicPr>
            <p:cNvPr id="6" name="图片 5" descr="电磁式悬架_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3105" y="2116"/>
              <a:ext cx="5728" cy="4296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>
              <p:custDataLst>
                <p:tags r:id="rId9"/>
              </p:custDataLst>
            </p:nvPr>
          </p:nvSpPr>
          <p:spPr>
            <a:xfrm>
              <a:off x="14057" y="6048"/>
              <a:ext cx="4732" cy="2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   </a:t>
              </a:r>
              <a:r>
                <a:rPr lang="zh-CN" altLang="en-US"/>
                <a:t>电磁式悬架</a:t>
              </a:r>
              <a:r>
                <a:rPr lang="zh-CN" altLang="en-US"/>
                <a:t>控制系统</a:t>
              </a:r>
              <a:endParaRPr lang="zh-CN" altLang="en-US"/>
            </a:p>
            <a:p>
              <a:r>
                <a:rPr lang="en-US" altLang="zh-CN"/>
                <a:t>     </a:t>
              </a:r>
              <a:endParaRPr lang="zh-CN" altLang="en-US"/>
            </a:p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36295" y="1417955"/>
            <a:ext cx="525970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         1.</a:t>
            </a:r>
            <a:r>
              <a:rPr lang="zh-CN" altLang="en-US" sz="2800">
                <a:sym typeface="+mn-ea"/>
              </a:rPr>
              <a:t>液压悬架是根据车速和路况，通过减震器内部液压缸控制液压传动来调节汽车底盘离地间隙，实现车身高度升降的一种悬架。</a:t>
            </a:r>
            <a:endParaRPr lang="zh-CN" altLang="en-US" sz="2800"/>
          </a:p>
          <a:p>
            <a:r>
              <a:rPr lang="en-US" altLang="zh-CN" sz="2800"/>
              <a:t>        </a:t>
            </a:r>
            <a:endParaRPr lang="zh-CN" altLang="en-US" sz="2800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55690" y="1678305"/>
            <a:ext cx="5648325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12495" y="1044575"/>
            <a:ext cx="526986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2800"/>
          </a:p>
          <a:p>
            <a:r>
              <a:rPr lang="en-US" altLang="zh-CN" sz="2800"/>
              <a:t>         2.</a:t>
            </a:r>
            <a:r>
              <a:rPr lang="zh-CN" altLang="en-US" sz="2800"/>
              <a:t>空气悬架系统是利用空气压缩机形成压缩空气，并通过压缩空气来调节汽车底盘离地间隙的一种悬架，空气悬架中空气弹簧的软硬能根据需要自动调节。</a:t>
            </a:r>
            <a:endParaRPr lang="zh-CN" altLang="en-US" sz="2800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697980" y="871220"/>
            <a:ext cx="3973830" cy="4702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43915" y="1054735"/>
            <a:ext cx="568198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 </a:t>
            </a:r>
            <a:r>
              <a:rPr lang="en-US" altLang="zh-CN" sz="2800"/>
              <a:t>       3.</a:t>
            </a:r>
            <a:r>
              <a:rPr lang="zh-CN" altLang="en-US" sz="2800"/>
              <a:t>电磁式悬架是利用电磁反应来实现车身高度升降变化的一种悬架。在减震器中安装一个电磁线圈，而减震器中的油也加入了带有磁性的物质。当电磁线圈电流变化时，磁场发生改变，流经电磁线圈的磁性液体收到的阻力也发生改变，通过这种方式改变了减震器阻力的大小。</a:t>
            </a:r>
            <a:endParaRPr lang="zh-CN" altLang="en-US" sz="2800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466840" y="1314450"/>
            <a:ext cx="5267325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760095" y="947420"/>
            <a:ext cx="609219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tx1"/>
                </a:solidFill>
              </a:rPr>
              <a:t>五、电控悬架系统特点：</a:t>
            </a:r>
            <a:endParaRPr lang="zh-CN" altLang="en-US" sz="2800">
              <a:solidFill>
                <a:schemeClr val="tx1"/>
              </a:solidFill>
            </a:endParaRPr>
          </a:p>
          <a:p>
            <a:r>
              <a:rPr lang="en-US" altLang="zh-CN" sz="2800"/>
              <a:t>         1.</a:t>
            </a:r>
            <a:r>
              <a:rPr lang="zh-CN" altLang="en-US" sz="2800"/>
              <a:t>优点</a:t>
            </a:r>
            <a:r>
              <a:rPr lang="en-US" altLang="zh-CN" sz="2800"/>
              <a:t>:</a:t>
            </a:r>
            <a:r>
              <a:rPr lang="zh-CN" altLang="en-US" sz="2800"/>
              <a:t>能随着不同路况和行驶状态做出不同的反应，既可以使汽车的乘坐舒适性令人满意；又可以使车辆的稳定性得到最佳状态。</a:t>
            </a:r>
            <a:endParaRPr lang="zh-CN" altLang="en-US" sz="2800"/>
          </a:p>
          <a:p>
            <a:r>
              <a:rPr lang="en-US" altLang="zh-CN" sz="2800"/>
              <a:t>        2.</a:t>
            </a:r>
            <a:r>
              <a:rPr lang="zh-CN" altLang="en-US" sz="2800"/>
              <a:t>缺点</a:t>
            </a:r>
            <a:r>
              <a:rPr lang="en-US" altLang="zh-CN" sz="2800"/>
              <a:t>:</a:t>
            </a:r>
            <a:r>
              <a:rPr lang="zh-CN" altLang="en-US" sz="2800"/>
              <a:t>使维修成本较高。</a:t>
            </a:r>
            <a:endParaRPr lang="zh-CN" altLang="en-US" sz="2800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637020" y="728345"/>
            <a:ext cx="4978400" cy="2895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53080" y="3703955"/>
            <a:ext cx="4367530" cy="2595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PP_MARK_KEY" val="9852d6c5-6c01-4a5b-9f34-187a591c31f6"/>
  <p:tag name="COMMONDATA" val="eyJoZGlkIjoiMDgyNDdiZTBmOTNkNjgxNjc3ZTg2NDBiOWRiZWRhY2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790</Words>
  <Application>WPS 演示</Application>
  <PresentationFormat>宽屏</PresentationFormat>
  <Paragraphs>46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李海滨</cp:lastModifiedBy>
  <cp:revision>75</cp:revision>
  <dcterms:created xsi:type="dcterms:W3CDTF">2020-10-23T05:41:00Z</dcterms:created>
  <dcterms:modified xsi:type="dcterms:W3CDTF">2023-10-17T08:55:07Z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5D9245E5D70F43F385A38D4C0E3B057C</vt:lpwstr>
  </property>
</Properties>
</file>