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60" r:id="rId5"/>
    <p:sldId id="263" r:id="rId6"/>
    <p:sldId id="278" r:id="rId7"/>
    <p:sldId id="264" r:id="rId8"/>
    <p:sldId id="300" r:id="rId9"/>
    <p:sldId id="268" r:id="rId10"/>
    <p:sldId id="265" r:id="rId11"/>
    <p:sldId id="301" r:id="rId12"/>
    <p:sldId id="267" r:id="rId13"/>
    <p:sldId id="266" r:id="rId14"/>
    <p:sldId id="270" r:id="rId15"/>
    <p:sldId id="273" r:id="rId16"/>
    <p:sldId id="275" r:id="rId17"/>
    <p:sldId id="279" r:id="rId18"/>
    <p:sldId id="274" r:id="rId19"/>
    <p:sldId id="280" r:id="rId20"/>
    <p:sldId id="276" r:id="rId21"/>
    <p:sldId id="315" r:id="rId22"/>
    <p:sldId id="281"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6.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08305" y="821690"/>
            <a:ext cx="4094480" cy="768350"/>
          </a:xfrm>
          <a:prstGeom prst="rect">
            <a:avLst/>
          </a:prstGeom>
          <a:noFill/>
        </p:spPr>
        <p:txBody>
          <a:bodyPr wrap="none" rtlCol="0">
            <a:spAutoFit/>
          </a:bodyPr>
          <a:p>
            <a:r>
              <a:rPr lang="zh-CN" altLang="en-US" sz="4400"/>
              <a:t>量具使用（一）</a:t>
            </a:r>
            <a:endParaRPr lang="zh-CN" altLang="en-US" sz="4400"/>
          </a:p>
        </p:txBody>
      </p:sp>
      <p:sp>
        <p:nvSpPr>
          <p:cNvPr id="3" name="文本框 2"/>
          <p:cNvSpPr txBox="1"/>
          <p:nvPr/>
        </p:nvSpPr>
        <p:spPr>
          <a:xfrm>
            <a:off x="3434080" y="3068955"/>
            <a:ext cx="309880" cy="583565"/>
          </a:xfrm>
          <a:prstGeom prst="rect">
            <a:avLst/>
          </a:prstGeom>
          <a:noFill/>
        </p:spPr>
        <p:txBody>
          <a:bodyPr wrap="none" rtlCol="0">
            <a:spAutoFit/>
          </a:bodyPr>
          <a:p>
            <a:endParaRPr lang="zh-CN"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游标卡尺读数"/>
          <p:cNvPicPr>
            <a:picLocks noChangeAspect="1"/>
          </p:cNvPicPr>
          <p:nvPr/>
        </p:nvPicPr>
        <p:blipFill>
          <a:blip r:embed="rId1"/>
          <a:stretch>
            <a:fillRect/>
          </a:stretch>
        </p:blipFill>
        <p:spPr>
          <a:xfrm>
            <a:off x="2112010" y="1559560"/>
            <a:ext cx="7968615" cy="3284220"/>
          </a:xfrm>
          <a:prstGeom prst="rect">
            <a:avLst/>
          </a:prstGeom>
        </p:spPr>
      </p:pic>
      <p:sp>
        <p:nvSpPr>
          <p:cNvPr id="5" name="右大括号 4"/>
          <p:cNvSpPr/>
          <p:nvPr/>
        </p:nvSpPr>
        <p:spPr>
          <a:xfrm rot="16200000">
            <a:off x="1955153" y="2567317"/>
            <a:ext cx="1266825" cy="403200"/>
          </a:xfrm>
          <a:prstGeom prst="righ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文本框 5"/>
          <p:cNvSpPr txBox="1"/>
          <p:nvPr/>
        </p:nvSpPr>
        <p:spPr>
          <a:xfrm>
            <a:off x="1341120" y="999490"/>
            <a:ext cx="3316605" cy="681355"/>
          </a:xfrm>
          <a:prstGeom prst="rect">
            <a:avLst/>
          </a:prstGeom>
          <a:noFill/>
        </p:spPr>
        <p:txBody>
          <a:bodyPr wrap="square" rtlCol="0">
            <a:spAutoFit/>
          </a:bodyPr>
          <a:p>
            <a:pPr>
              <a:lnSpc>
                <a:spcPct val="80000"/>
              </a:lnSpc>
            </a:pPr>
            <a:r>
              <a:rPr lang="en-US" altLang="zh-CN" sz="2400">
                <a:solidFill>
                  <a:srgbClr val="FFC000"/>
                </a:solidFill>
                <a:sym typeface="+mn-ea"/>
              </a:rPr>
              <a:t>   </a:t>
            </a:r>
            <a:r>
              <a:rPr lang="zh-CN" altLang="en-US" sz="2400">
                <a:solidFill>
                  <a:srgbClr val="FFC000"/>
                </a:solidFill>
                <a:sym typeface="+mn-ea"/>
              </a:rPr>
              <a:t>主尺</a:t>
            </a:r>
            <a:r>
              <a:rPr lang="zh-CN" altLang="en-US" sz="2400">
                <a:solidFill>
                  <a:srgbClr val="FFC000"/>
                </a:solidFill>
                <a:sym typeface="+mn-ea"/>
              </a:rPr>
              <a:t>读数：</a:t>
            </a:r>
            <a:endParaRPr lang="zh-CN" altLang="en-US" sz="2400">
              <a:solidFill>
                <a:srgbClr val="FFC000"/>
              </a:solidFill>
              <a:sym typeface="+mn-ea"/>
            </a:endParaRPr>
          </a:p>
          <a:p>
            <a:pPr>
              <a:lnSpc>
                <a:spcPct val="80000"/>
              </a:lnSpc>
            </a:pPr>
            <a:r>
              <a:rPr lang="en-US" altLang="zh-CN" sz="2400">
                <a:solidFill>
                  <a:srgbClr val="FFC000"/>
                </a:solidFill>
                <a:sym typeface="+mn-ea"/>
              </a:rPr>
              <a:t>3</a:t>
            </a:r>
            <a:r>
              <a:rPr lang="zh-CN" altLang="en-US" sz="2400">
                <a:solidFill>
                  <a:srgbClr val="FFC000"/>
                </a:solidFill>
                <a:sym typeface="+mn-ea"/>
              </a:rPr>
              <a:t>×</a:t>
            </a:r>
            <a:r>
              <a:rPr lang="en-US" altLang="zh-CN" sz="2400">
                <a:solidFill>
                  <a:srgbClr val="FFC000"/>
                </a:solidFill>
                <a:sym typeface="+mn-ea"/>
              </a:rPr>
              <a:t>1mm</a:t>
            </a:r>
            <a:r>
              <a:rPr lang="zh-CN" altLang="en-US" sz="2400">
                <a:solidFill>
                  <a:srgbClr val="FFC000"/>
                </a:solidFill>
                <a:sym typeface="+mn-ea"/>
              </a:rPr>
              <a:t>＝</a:t>
            </a:r>
            <a:r>
              <a:rPr lang="en-US" altLang="zh-CN" sz="2400">
                <a:solidFill>
                  <a:srgbClr val="FFC000"/>
                </a:solidFill>
                <a:sym typeface="+mn-ea"/>
              </a:rPr>
              <a:t>3</a:t>
            </a:r>
            <a:r>
              <a:rPr lang="en-US" altLang="zh-CN" sz="2400">
                <a:solidFill>
                  <a:srgbClr val="FFC000"/>
                </a:solidFill>
                <a:sym typeface="+mn-ea"/>
              </a:rPr>
              <a:t>mm</a:t>
            </a:r>
            <a:endParaRPr lang="en-US" altLang="zh-CN" sz="2400" b="1"/>
          </a:p>
        </p:txBody>
      </p:sp>
      <p:sp>
        <p:nvSpPr>
          <p:cNvPr id="7" name="文本框 6"/>
          <p:cNvSpPr txBox="1"/>
          <p:nvPr/>
        </p:nvSpPr>
        <p:spPr>
          <a:xfrm>
            <a:off x="2099310" y="1590675"/>
            <a:ext cx="871855" cy="460375"/>
          </a:xfrm>
          <a:prstGeom prst="rect">
            <a:avLst/>
          </a:prstGeom>
          <a:noFill/>
        </p:spPr>
        <p:txBody>
          <a:bodyPr wrap="square" rtlCol="0">
            <a:spAutoFit/>
          </a:bodyPr>
          <a:p>
            <a:r>
              <a:rPr lang="en-US" altLang="zh-CN" sz="2400" b="1"/>
              <a:t>3</a:t>
            </a:r>
            <a:r>
              <a:rPr lang="zh-CN" altLang="en-US" sz="2400" b="1"/>
              <a:t>格</a:t>
            </a:r>
            <a:endParaRPr lang="zh-CN" altLang="en-US" sz="2400" b="1"/>
          </a:p>
        </p:txBody>
      </p:sp>
      <p:sp>
        <p:nvSpPr>
          <p:cNvPr id="8" name="下箭头 7"/>
          <p:cNvSpPr/>
          <p:nvPr/>
        </p:nvSpPr>
        <p:spPr>
          <a:xfrm>
            <a:off x="5653405" y="1559560"/>
            <a:ext cx="249555" cy="1172210"/>
          </a:xfrm>
          <a:prstGeom prst="downArrow">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4561840" y="1220470"/>
            <a:ext cx="2549525" cy="368300"/>
          </a:xfrm>
          <a:prstGeom prst="rect">
            <a:avLst/>
          </a:prstGeom>
          <a:noFill/>
        </p:spPr>
        <p:txBody>
          <a:bodyPr wrap="square" rtlCol="0">
            <a:spAutoFit/>
          </a:bodyPr>
          <a:p>
            <a:r>
              <a:rPr lang="zh-CN" altLang="en-US" b="1">
                <a:solidFill>
                  <a:srgbClr val="FFC000"/>
                </a:solidFill>
              </a:rPr>
              <a:t>主尺与游标尺对齐位置</a:t>
            </a:r>
            <a:endParaRPr lang="zh-CN" altLang="en-US" b="1">
              <a:solidFill>
                <a:srgbClr val="FFC000"/>
              </a:solidFill>
            </a:endParaRPr>
          </a:p>
        </p:txBody>
      </p:sp>
      <p:sp>
        <p:nvSpPr>
          <p:cNvPr id="10" name="右大括号 9"/>
          <p:cNvSpPr/>
          <p:nvPr/>
        </p:nvSpPr>
        <p:spPr>
          <a:xfrm rot="5400000">
            <a:off x="3772697" y="2599217"/>
            <a:ext cx="1075055" cy="2955600"/>
          </a:xfrm>
          <a:prstGeom prst="righ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1" name="文本框 10"/>
          <p:cNvSpPr txBox="1"/>
          <p:nvPr/>
        </p:nvSpPr>
        <p:spPr>
          <a:xfrm>
            <a:off x="3890645" y="4631055"/>
            <a:ext cx="1131570" cy="460375"/>
          </a:xfrm>
          <a:prstGeom prst="rect">
            <a:avLst/>
          </a:prstGeom>
          <a:noFill/>
        </p:spPr>
        <p:txBody>
          <a:bodyPr wrap="square" rtlCol="0">
            <a:spAutoFit/>
          </a:bodyPr>
          <a:p>
            <a:r>
              <a:rPr lang="en-US" altLang="zh-CN" sz="2400" b="1"/>
              <a:t>22</a:t>
            </a:r>
            <a:r>
              <a:rPr lang="zh-CN" altLang="en-US" sz="2400" b="1"/>
              <a:t>格</a:t>
            </a:r>
            <a:endParaRPr lang="zh-CN" altLang="en-US" sz="2400" b="1"/>
          </a:p>
        </p:txBody>
      </p:sp>
      <p:sp>
        <p:nvSpPr>
          <p:cNvPr id="12" name="文本框 11"/>
          <p:cNvSpPr txBox="1"/>
          <p:nvPr/>
        </p:nvSpPr>
        <p:spPr>
          <a:xfrm>
            <a:off x="2991485" y="5222875"/>
            <a:ext cx="3261995" cy="868045"/>
          </a:xfrm>
          <a:prstGeom prst="rect">
            <a:avLst/>
          </a:prstGeom>
          <a:noFill/>
        </p:spPr>
        <p:txBody>
          <a:bodyPr wrap="square" rtlCol="0">
            <a:noAutofit/>
          </a:bodyPr>
          <a:p>
            <a:pPr>
              <a:lnSpc>
                <a:spcPct val="80000"/>
              </a:lnSpc>
            </a:pPr>
            <a:r>
              <a:rPr lang="en-US" altLang="zh-CN" sz="2400">
                <a:solidFill>
                  <a:srgbClr val="FFC000"/>
                </a:solidFill>
              </a:rPr>
              <a:t>          </a:t>
            </a:r>
            <a:r>
              <a:rPr lang="zh-CN" altLang="en-US" sz="2400">
                <a:solidFill>
                  <a:srgbClr val="FFC000"/>
                </a:solidFill>
              </a:rPr>
              <a:t>游标尺读数：</a:t>
            </a:r>
            <a:endParaRPr lang="zh-CN" altLang="en-US" sz="2400">
              <a:solidFill>
                <a:srgbClr val="FFC000"/>
              </a:solidFill>
            </a:endParaRPr>
          </a:p>
          <a:p>
            <a:pPr>
              <a:lnSpc>
                <a:spcPct val="80000"/>
              </a:lnSpc>
            </a:pPr>
            <a:r>
              <a:rPr lang="en-US" altLang="zh-CN" sz="2400">
                <a:solidFill>
                  <a:srgbClr val="FFC000"/>
                </a:solidFill>
              </a:rPr>
              <a:t>22</a:t>
            </a:r>
            <a:r>
              <a:rPr lang="zh-CN" altLang="en-US" sz="2400">
                <a:solidFill>
                  <a:srgbClr val="FFC000"/>
                </a:solidFill>
              </a:rPr>
              <a:t>×</a:t>
            </a:r>
            <a:r>
              <a:rPr lang="en-US" altLang="zh-CN" sz="2400">
                <a:solidFill>
                  <a:srgbClr val="FFC000"/>
                </a:solidFill>
              </a:rPr>
              <a:t>0.02mm</a:t>
            </a:r>
            <a:r>
              <a:rPr lang="zh-CN" altLang="en-US" sz="2400">
                <a:solidFill>
                  <a:srgbClr val="FFC000"/>
                </a:solidFill>
              </a:rPr>
              <a:t>＝</a:t>
            </a:r>
            <a:r>
              <a:rPr lang="en-US" altLang="zh-CN" sz="2400">
                <a:solidFill>
                  <a:srgbClr val="FFC000"/>
                </a:solidFill>
              </a:rPr>
              <a:t>0.44mm</a:t>
            </a:r>
            <a:endParaRPr lang="en-US" altLang="zh-CN" sz="2400">
              <a:solidFill>
                <a:srgbClr val="FFC000"/>
              </a:solidFill>
            </a:endParaRPr>
          </a:p>
        </p:txBody>
      </p:sp>
      <p:sp>
        <p:nvSpPr>
          <p:cNvPr id="13" name="文本框 12"/>
          <p:cNvSpPr txBox="1"/>
          <p:nvPr/>
        </p:nvSpPr>
        <p:spPr>
          <a:xfrm>
            <a:off x="6870065" y="4626610"/>
            <a:ext cx="4697730" cy="501015"/>
          </a:xfrm>
          <a:prstGeom prst="rect">
            <a:avLst/>
          </a:prstGeom>
          <a:noFill/>
        </p:spPr>
        <p:txBody>
          <a:bodyPr wrap="square" rtlCol="0">
            <a:noAutofit/>
          </a:bodyPr>
          <a:p>
            <a:pPr>
              <a:lnSpc>
                <a:spcPct val="80000"/>
              </a:lnSpc>
            </a:pPr>
            <a:r>
              <a:rPr lang="zh-CN" altLang="en-US" sz="2800" u="sng">
                <a:solidFill>
                  <a:srgbClr val="FF0000"/>
                </a:solidFill>
              </a:rPr>
              <a:t>读数＝主尺</a:t>
            </a:r>
            <a:r>
              <a:rPr lang="en-US" altLang="zh-CN" sz="2800" u="sng">
                <a:solidFill>
                  <a:srgbClr val="FF0000"/>
                </a:solidFill>
              </a:rPr>
              <a:t>3mm</a:t>
            </a:r>
            <a:r>
              <a:rPr lang="zh-CN" altLang="en-US" sz="2800" u="sng">
                <a:solidFill>
                  <a:srgbClr val="FF0000"/>
                </a:solidFill>
              </a:rPr>
              <a:t>＋游标尺</a:t>
            </a:r>
            <a:r>
              <a:rPr lang="en-US" altLang="zh-CN" sz="2800" u="sng">
                <a:solidFill>
                  <a:srgbClr val="FF0000"/>
                </a:solidFill>
              </a:rPr>
              <a:t>0.44mm</a:t>
            </a:r>
            <a:r>
              <a:rPr lang="zh-CN" altLang="en-US" sz="2800" u="sng">
                <a:solidFill>
                  <a:srgbClr val="FF0000"/>
                </a:solidFill>
              </a:rPr>
              <a:t>＝</a:t>
            </a:r>
            <a:r>
              <a:rPr lang="en-US" altLang="zh-CN" sz="2800" u="sng">
                <a:solidFill>
                  <a:srgbClr val="FF0000"/>
                </a:solidFill>
              </a:rPr>
              <a:t>3.44mm</a:t>
            </a:r>
            <a:endParaRPr lang="en-US" altLang="zh-CN" sz="2800" u="sng">
              <a:solidFill>
                <a:srgbClr val="FF0000"/>
              </a:solidFill>
            </a:endParaRPr>
          </a:p>
        </p:txBody>
      </p:sp>
      <p:sp>
        <p:nvSpPr>
          <p:cNvPr id="2" name="文本框 1"/>
          <p:cNvSpPr txBox="1"/>
          <p:nvPr/>
        </p:nvSpPr>
        <p:spPr>
          <a:xfrm>
            <a:off x="1528445" y="613410"/>
            <a:ext cx="2750820" cy="281305"/>
          </a:xfrm>
          <a:prstGeom prst="rect">
            <a:avLst/>
          </a:prstGeom>
          <a:noFill/>
        </p:spPr>
        <p:txBody>
          <a:bodyPr wrap="square" rtlCol="0">
            <a:noAutofit/>
          </a:bodyPr>
          <a:p>
            <a:r>
              <a:rPr lang="zh-CN" altLang="en-US" sz="2000"/>
              <a:t>Ruler reading:</a:t>
            </a:r>
            <a:endParaRPr lang="zh-CN" altLang="en-US" sz="2000"/>
          </a:p>
          <a:p>
            <a:endParaRPr lang="zh-CN" altLang="en-US" sz="2000"/>
          </a:p>
        </p:txBody>
      </p:sp>
      <p:sp>
        <p:nvSpPr>
          <p:cNvPr id="3" name="文本框 2"/>
          <p:cNvSpPr txBox="1"/>
          <p:nvPr/>
        </p:nvSpPr>
        <p:spPr>
          <a:xfrm>
            <a:off x="3917315" y="568960"/>
            <a:ext cx="4064000" cy="706755"/>
          </a:xfrm>
          <a:prstGeom prst="rect">
            <a:avLst/>
          </a:prstGeom>
          <a:noFill/>
        </p:spPr>
        <p:txBody>
          <a:bodyPr wrap="square" rtlCol="0">
            <a:spAutoFit/>
          </a:bodyPr>
          <a:p>
            <a:r>
              <a:rPr lang="zh-CN" altLang="en-US" sz="2000"/>
              <a:t>The main ruler is aligned with the vernier ruler</a:t>
            </a:r>
            <a:endParaRPr lang="zh-CN" altLang="en-US" sz="2000"/>
          </a:p>
        </p:txBody>
      </p:sp>
      <p:sp>
        <p:nvSpPr>
          <p:cNvPr id="14" name="文本框 13"/>
          <p:cNvSpPr txBox="1"/>
          <p:nvPr/>
        </p:nvSpPr>
        <p:spPr>
          <a:xfrm>
            <a:off x="3437890" y="4909820"/>
            <a:ext cx="2832735" cy="398780"/>
          </a:xfrm>
          <a:prstGeom prst="rect">
            <a:avLst/>
          </a:prstGeom>
          <a:noFill/>
        </p:spPr>
        <p:txBody>
          <a:bodyPr wrap="square" rtlCol="0">
            <a:spAutoFit/>
          </a:bodyPr>
          <a:p>
            <a:r>
              <a:rPr lang="zh-CN" altLang="en-US" sz="2000"/>
              <a:t> Vernier ruler reading：</a:t>
            </a:r>
            <a:endParaRPr lang="zh-CN" altLang="en-US" sz="2000"/>
          </a:p>
        </p:txBody>
      </p:sp>
      <p:sp>
        <p:nvSpPr>
          <p:cNvPr id="16" name="文本框 15"/>
          <p:cNvSpPr txBox="1"/>
          <p:nvPr/>
        </p:nvSpPr>
        <p:spPr>
          <a:xfrm>
            <a:off x="6919595" y="5307965"/>
            <a:ext cx="4541520" cy="706755"/>
          </a:xfrm>
          <a:prstGeom prst="rect">
            <a:avLst/>
          </a:prstGeom>
          <a:noFill/>
        </p:spPr>
        <p:txBody>
          <a:bodyPr wrap="square" rtlCol="0">
            <a:spAutoFit/>
          </a:bodyPr>
          <a:p>
            <a:r>
              <a:rPr lang="zh-CN" altLang="en-US" sz="2000" u="sng"/>
              <a:t>Reading = main ruler 3mm + Vernier ruler 0.44mm = 3.44mm</a:t>
            </a:r>
            <a:endParaRPr lang="zh-CN" altLang="en-US" sz="2000" u="sng"/>
          </a:p>
        </p:txBody>
      </p:sp>
      <p:sp>
        <p:nvSpPr>
          <p:cNvPr id="17" name="文本框 16"/>
          <p:cNvSpPr txBox="1"/>
          <p:nvPr/>
        </p:nvSpPr>
        <p:spPr>
          <a:xfrm>
            <a:off x="2665095" y="1623695"/>
            <a:ext cx="911225" cy="398780"/>
          </a:xfrm>
          <a:prstGeom prst="rect">
            <a:avLst/>
          </a:prstGeom>
          <a:noFill/>
        </p:spPr>
        <p:txBody>
          <a:bodyPr wrap="square" rtlCol="0">
            <a:spAutoFit/>
          </a:bodyPr>
          <a:p>
            <a:r>
              <a:rPr lang="zh-CN" altLang="en-US" sz="2000"/>
              <a:t>3 tiles</a:t>
            </a:r>
            <a:endParaRPr lang="zh-CN" altLang="en-US" sz="2000"/>
          </a:p>
        </p:txBody>
      </p:sp>
      <p:sp>
        <p:nvSpPr>
          <p:cNvPr id="18" name="文本框 17"/>
          <p:cNvSpPr txBox="1"/>
          <p:nvPr>
            <p:custDataLst>
              <p:tags r:id="rId2"/>
            </p:custDataLst>
          </p:nvPr>
        </p:nvSpPr>
        <p:spPr>
          <a:xfrm>
            <a:off x="4601845" y="4680585"/>
            <a:ext cx="1101725" cy="398780"/>
          </a:xfrm>
          <a:prstGeom prst="rect">
            <a:avLst/>
          </a:prstGeom>
          <a:noFill/>
        </p:spPr>
        <p:txBody>
          <a:bodyPr wrap="square" rtlCol="0">
            <a:spAutoFit/>
          </a:bodyPr>
          <a:p>
            <a:r>
              <a:rPr lang="en-US" altLang="zh-CN" sz="2000"/>
              <a:t>22</a:t>
            </a:r>
            <a:r>
              <a:rPr lang="zh-CN" altLang="en-US" sz="2000"/>
              <a:t> tiles</a:t>
            </a:r>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par>
                                <p:cTn id="12" presetID="22" presetClass="entr" presetSubtype="8" fill="hold" nodeType="withEffect">
                                  <p:stCondLst>
                                    <p:cond delay="0"/>
                                  </p:stCondLst>
                                  <p:childTnLst>
                                    <p:set>
                                      <p:cBhvr>
                                        <p:cTn id="13" dur="1000" fill="hold">
                                          <p:stCondLst>
                                            <p:cond delay="0"/>
                                          </p:stCondLst>
                                        </p:cTn>
                                        <p:tgtEl>
                                          <p:spTgt spid="17">
                                            <p:txEl>
                                              <p:pRg st="0" end="0"/>
                                            </p:txEl>
                                          </p:spTgt>
                                        </p:tgtEl>
                                        <p:attrNameLst>
                                          <p:attrName>style.visibility</p:attrName>
                                        </p:attrNameLst>
                                      </p:cBhvr>
                                      <p:to>
                                        <p:strVal val="visible"/>
                                      </p:to>
                                    </p:set>
                                    <p:animEffect transition="in" filter="wipe(left)">
                                      <p:cBhvr>
                                        <p:cTn id="14" dur="10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000"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grpId="0" nodeType="withEffect">
                                  <p:stCondLst>
                                    <p:cond delay="0"/>
                                  </p:stCondLst>
                                  <p:childTnLst>
                                    <p:set>
                                      <p:cBhvr>
                                        <p:cTn id="21" dur="1000"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000"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par>
                                <p:cTn id="33" presetID="22" presetClass="entr" presetSubtype="8" fill="hold" grpId="0" nodeType="withEffect">
                                  <p:stCondLst>
                                    <p:cond delay="0"/>
                                  </p:stCondLst>
                                  <p:childTnLst>
                                    <p:set>
                                      <p:cBhvr>
                                        <p:cTn id="34" dur="1000" fill="hold">
                                          <p:stCondLst>
                                            <p:cond delay="0"/>
                                          </p:stCondLst>
                                        </p:cTn>
                                        <p:tgtEl>
                                          <p:spTgt spid="3"/>
                                        </p:tgtEl>
                                        <p:attrNameLst>
                                          <p:attrName>style.visibility</p:attrName>
                                        </p:attrNameLst>
                                      </p:cBhvr>
                                      <p:to>
                                        <p:strVal val="visible"/>
                                      </p:to>
                                    </p:set>
                                    <p:animEffect transition="in" filter="wipe(left)">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000" fill="hold">
                                          <p:stCondLst>
                                            <p:cond delay="0"/>
                                          </p:stCondLst>
                                        </p:cTn>
                                        <p:tgtEl>
                                          <p:spTgt spid="10"/>
                                        </p:tgtEl>
                                        <p:attrNameLst>
                                          <p:attrName>style.visibility</p:attrName>
                                        </p:attrNameLst>
                                      </p:cBhvr>
                                      <p:to>
                                        <p:strVal val="visible"/>
                                      </p:to>
                                    </p:set>
                                    <p:animEffect transition="in" filter="wipe(down)">
                                      <p:cBhvr>
                                        <p:cTn id="40" dur="1000"/>
                                        <p:tgtEl>
                                          <p:spTgt spid="10"/>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000" fill="hold">
                                          <p:stCondLst>
                                            <p:cond delay="0"/>
                                          </p:stCondLst>
                                        </p:cTn>
                                        <p:tgtEl>
                                          <p:spTgt spid="11">
                                            <p:txEl>
                                              <p:pRg st="0" end="0"/>
                                            </p:txEl>
                                          </p:spTgt>
                                        </p:tgtEl>
                                        <p:attrNameLst>
                                          <p:attrName>style.visibility</p:attrName>
                                        </p:attrNameLst>
                                      </p:cBhvr>
                                      <p:to>
                                        <p:strVal val="visible"/>
                                      </p:to>
                                    </p:set>
                                    <p:animEffect transition="in" filter="wipe(left)">
                                      <p:cBhvr>
                                        <p:cTn id="44" dur="1000"/>
                                        <p:tgtEl>
                                          <p:spTgt spid="11">
                                            <p:txEl>
                                              <p:pRg st="0" end="0"/>
                                            </p:txEl>
                                          </p:spTgt>
                                        </p:tgtEl>
                                      </p:cBhvr>
                                    </p:animEffect>
                                  </p:childTnLst>
                                </p:cTn>
                              </p:par>
                              <p:par>
                                <p:cTn id="45" presetID="22" presetClass="entr" presetSubtype="8" fill="hold" nodeType="withEffect">
                                  <p:stCondLst>
                                    <p:cond delay="0"/>
                                  </p:stCondLst>
                                  <p:childTnLst>
                                    <p:set>
                                      <p:cBhvr>
                                        <p:cTn id="46" dur="1000" fill="hold">
                                          <p:stCondLst>
                                            <p:cond delay="0"/>
                                          </p:stCondLst>
                                        </p:cTn>
                                        <p:tgtEl>
                                          <p:spTgt spid="18">
                                            <p:txEl>
                                              <p:pRg st="0" end="0"/>
                                            </p:txEl>
                                          </p:spTgt>
                                        </p:tgtEl>
                                        <p:attrNameLst>
                                          <p:attrName>style.visibility</p:attrName>
                                        </p:attrNameLst>
                                      </p:cBhvr>
                                      <p:to>
                                        <p:strVal val="visible"/>
                                      </p:to>
                                    </p:set>
                                    <p:animEffect transition="in" filter="wipe(left)">
                                      <p:cBhvr>
                                        <p:cTn id="47" dur="1000"/>
                                        <p:tgtEl>
                                          <p:spTgt spid="1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000" fill="hold">
                                          <p:stCondLst>
                                            <p:cond delay="0"/>
                                          </p:stCondLst>
                                        </p:cTn>
                                        <p:tgtEl>
                                          <p:spTgt spid="12"/>
                                        </p:tgtEl>
                                        <p:attrNameLst>
                                          <p:attrName>style.visibility</p:attrName>
                                        </p:attrNameLst>
                                      </p:cBhvr>
                                      <p:to>
                                        <p:strVal val="visible"/>
                                      </p:to>
                                    </p:set>
                                    <p:animEffect transition="in" filter="wipe(left)">
                                      <p:cBhvr>
                                        <p:cTn id="52" dur="1000"/>
                                        <p:tgtEl>
                                          <p:spTgt spid="12"/>
                                        </p:tgtEl>
                                      </p:cBhvr>
                                    </p:animEffect>
                                  </p:childTnLst>
                                </p:cTn>
                              </p:par>
                              <p:par>
                                <p:cTn id="53" presetID="22" presetClass="entr" presetSubtype="8" fill="hold" grpId="0" nodeType="withEffect">
                                  <p:stCondLst>
                                    <p:cond delay="0"/>
                                  </p:stCondLst>
                                  <p:childTnLst>
                                    <p:set>
                                      <p:cBhvr>
                                        <p:cTn id="54" dur="1000" fill="hold">
                                          <p:stCondLst>
                                            <p:cond delay="0"/>
                                          </p:stCondLst>
                                        </p:cTn>
                                        <p:tgtEl>
                                          <p:spTgt spid="14"/>
                                        </p:tgtEl>
                                        <p:attrNameLst>
                                          <p:attrName>style.visibility</p:attrName>
                                        </p:attrNameLst>
                                      </p:cBhvr>
                                      <p:to>
                                        <p:strVal val="visible"/>
                                      </p:to>
                                    </p:set>
                                    <p:animEffect transition="in" filter="wipe(left)">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000" fill="hold">
                                          <p:stCondLst>
                                            <p:cond delay="0"/>
                                          </p:stCondLst>
                                        </p:cTn>
                                        <p:tgtEl>
                                          <p:spTgt spid="13"/>
                                        </p:tgtEl>
                                        <p:attrNameLst>
                                          <p:attrName>style.visibility</p:attrName>
                                        </p:attrNameLst>
                                      </p:cBhvr>
                                      <p:to>
                                        <p:strVal val="visible"/>
                                      </p:to>
                                    </p:set>
                                    <p:animEffect transition="in" filter="plus(in)">
                                      <p:cBhvr>
                                        <p:cTn id="60" dur="1000"/>
                                        <p:tgtEl>
                                          <p:spTgt spid="13"/>
                                        </p:tgtEl>
                                      </p:cBhvr>
                                    </p:animEffect>
                                  </p:childTnLst>
                                </p:cTn>
                              </p:par>
                              <p:par>
                                <p:cTn id="61" presetID="13" presetClass="entr" presetSubtype="16" fill="hold" grpId="0" nodeType="withEffect">
                                  <p:stCondLst>
                                    <p:cond delay="0"/>
                                  </p:stCondLst>
                                  <p:childTnLst>
                                    <p:set>
                                      <p:cBhvr>
                                        <p:cTn id="62" dur="1000" fill="hold">
                                          <p:stCondLst>
                                            <p:cond delay="0"/>
                                          </p:stCondLst>
                                        </p:cTn>
                                        <p:tgtEl>
                                          <p:spTgt spid="16"/>
                                        </p:tgtEl>
                                        <p:attrNameLst>
                                          <p:attrName>style.visibility</p:attrName>
                                        </p:attrNameLst>
                                      </p:cBhvr>
                                      <p:to>
                                        <p:strVal val="visible"/>
                                      </p:to>
                                    </p:set>
                                    <p:animEffect transition="in" filter="plus(in)">
                                      <p:cBhvr>
                                        <p:cTn id="6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8" grpId="0" bldLvl="0" animBg="1"/>
      <p:bldP spid="9" grpId="0"/>
      <p:bldP spid="10" grpId="0" bldLvl="0" animBg="1"/>
      <p:bldP spid="12" grpId="0"/>
      <p:bldP spid="13" grpId="0"/>
      <p:bldP spid="2" grpId="0"/>
      <p:bldP spid="3" grpId="0"/>
      <p:bldP spid="14" grpId="0"/>
      <p:bldP spid="16" grpId="0"/>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五、注意事项：</a:t>
            </a:r>
            <a:endParaRPr lang="zh-CN" altLang="en-US" sz="4000"/>
          </a:p>
          <a:p>
            <a:endParaRPr lang="zh-CN" altLang="en-US" sz="4000"/>
          </a:p>
          <a:p>
            <a:r>
              <a:rPr lang="zh-CN" altLang="en-US" sz="3200"/>
              <a:t>1</a:t>
            </a:r>
            <a:r>
              <a:rPr lang="en-US" altLang="zh-CN" sz="3200"/>
              <a:t>.</a:t>
            </a:r>
            <a:r>
              <a:rPr lang="zh-CN" altLang="en-US" sz="3200"/>
              <a:t>要轻拿轻放，不得碰撞或跌落地下。</a:t>
            </a:r>
            <a:endParaRPr lang="zh-CN" altLang="en-US" sz="3200"/>
          </a:p>
          <a:p>
            <a:r>
              <a:rPr lang="en-US" altLang="zh-CN" sz="3200"/>
              <a:t>2.</a:t>
            </a:r>
            <a:r>
              <a:rPr lang="zh-CN" altLang="en-US" sz="3200"/>
              <a:t>放置在干燥的地方，防止锈蚀。</a:t>
            </a:r>
            <a:endParaRPr lang="zh-CN" altLang="en-US" sz="3200"/>
          </a:p>
          <a:p>
            <a:r>
              <a:rPr lang="en-US" altLang="zh-CN" sz="3200"/>
              <a:t>3</a:t>
            </a:r>
            <a:r>
              <a:rPr lang="zh-CN" altLang="en-US" sz="3200"/>
              <a:t>.测量前应把卡尺擦拭干净。</a:t>
            </a:r>
            <a:endParaRPr lang="zh-CN" altLang="en-US" sz="3200"/>
          </a:p>
          <a:p>
            <a:r>
              <a:rPr lang="zh-CN" altLang="en-US" sz="3200"/>
              <a:t>4.用游标卡尺测量零件时，不允许施加过大压力。</a:t>
            </a:r>
            <a:endParaRPr lang="zh-CN" altLang="en-US" sz="3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六、保管方法：</a:t>
            </a:r>
            <a:endParaRPr lang="zh-CN" altLang="en-US" sz="4000"/>
          </a:p>
          <a:p>
            <a:endParaRPr lang="zh-CN" altLang="en-US" sz="4000"/>
          </a:p>
          <a:p>
            <a:r>
              <a:rPr lang="zh-CN" altLang="en-US" sz="3200"/>
              <a:t>游标卡尺使用完毕，用棉纱擦拭干净。长期不用时应将它擦上黄油或机油，两量爪合拢并拧紧紧固螺钉，放入卡尺盒内盖好。</a:t>
            </a:r>
            <a:endParaRPr lang="zh-CN" altLang="en-US" sz="3200"/>
          </a:p>
        </p:txBody>
      </p:sp>
      <p:pic>
        <p:nvPicPr>
          <p:cNvPr id="3" name="图片 2" descr="盒子"/>
          <p:cNvPicPr>
            <a:picLocks noChangeAspect="1"/>
          </p:cNvPicPr>
          <p:nvPr/>
        </p:nvPicPr>
        <p:blipFill>
          <a:blip r:embed="rId1"/>
          <a:stretch>
            <a:fillRect/>
          </a:stretch>
        </p:blipFill>
        <p:spPr>
          <a:xfrm>
            <a:off x="3926840" y="2870835"/>
            <a:ext cx="4337685" cy="32505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3600"/>
              <a:t>外径千分尺，也叫螺旋测微器，常简称为“千分尺”。它是比游标卡尺更精密的长度测量仪器，精度有0.01mm、0.02mm，0.05mm几种，加上估读的1位，可读取到小数点后第3位，故称千分尺。</a:t>
            </a:r>
            <a:endParaRPr lang="zh-CN" altLang="en-US" sz="3600"/>
          </a:p>
        </p:txBody>
      </p:sp>
      <p:pic>
        <p:nvPicPr>
          <p:cNvPr id="3" name="图片 2" descr="千分尺"/>
          <p:cNvPicPr>
            <a:picLocks noChangeAspect="1"/>
          </p:cNvPicPr>
          <p:nvPr/>
        </p:nvPicPr>
        <p:blipFill>
          <a:blip r:embed="rId1"/>
          <a:stretch>
            <a:fillRect/>
          </a:stretch>
        </p:blipFill>
        <p:spPr>
          <a:xfrm>
            <a:off x="3399790" y="2945130"/>
            <a:ext cx="5392420" cy="316611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一、构造：</a:t>
            </a:r>
            <a:endParaRPr lang="zh-CN" altLang="en-US" sz="4000"/>
          </a:p>
          <a:p>
            <a:r>
              <a:rPr lang="zh-CN" altLang="en-US" sz="3200"/>
              <a:t>外径千分尺的结构由固定的尺架、测砧、测微螺杆、固定套管、微分筒、旋钮，锁紧装置等组成。</a:t>
            </a:r>
            <a:endParaRPr lang="zh-CN" altLang="en-US" sz="3200"/>
          </a:p>
        </p:txBody>
      </p:sp>
      <p:pic>
        <p:nvPicPr>
          <p:cNvPr id="6" name="图片 5" descr="外径千分尺"/>
          <p:cNvPicPr>
            <a:picLocks noChangeAspect="1"/>
          </p:cNvPicPr>
          <p:nvPr/>
        </p:nvPicPr>
        <p:blipFill>
          <a:blip r:embed="rId1"/>
          <a:stretch>
            <a:fillRect/>
          </a:stretch>
        </p:blipFill>
        <p:spPr>
          <a:xfrm>
            <a:off x="3601085" y="2506980"/>
            <a:ext cx="4989830" cy="35363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3200"/>
              <a:t>根据其测量范围的不同，可以分为有0～25mm、25～50mm、50～75mm等等，测量范围可以外径千分尺上面看到</a:t>
            </a:r>
            <a:endParaRPr lang="zh-CN" altLang="en-US" sz="3200"/>
          </a:p>
          <a:p>
            <a:r>
              <a:rPr lang="zh-CN" altLang="en-US" sz="3200"/>
              <a:t>固定套筒上的主刻度，上面一格代表1mm，上面一格代表0.5mm。</a:t>
            </a:r>
            <a:endParaRPr lang="zh-CN" altLang="en-US" sz="3200"/>
          </a:p>
          <a:p>
            <a:r>
              <a:rPr lang="zh-CN" altLang="en-US" sz="3200"/>
              <a:t>微分筒转</a:t>
            </a:r>
            <a:r>
              <a:rPr lang="en-US" altLang="zh-CN" sz="3200"/>
              <a:t>1</a:t>
            </a:r>
            <a:r>
              <a:rPr lang="zh-CN" altLang="en-US" sz="3200"/>
              <a:t>圈为</a:t>
            </a:r>
            <a:r>
              <a:rPr lang="en-US" altLang="zh-CN" sz="3200"/>
              <a:t>50</a:t>
            </a:r>
            <a:r>
              <a:rPr lang="zh-CN" altLang="en-US" sz="3200"/>
              <a:t>刻度，固定套筒显示</a:t>
            </a:r>
            <a:r>
              <a:rPr lang="en-US" altLang="zh-CN" sz="3200"/>
              <a:t>0.5mm</a:t>
            </a:r>
            <a:r>
              <a:rPr lang="zh-CN" altLang="en-US" sz="3200"/>
              <a:t>，则微分筒一刻度为</a:t>
            </a:r>
            <a:r>
              <a:rPr lang="en-US" altLang="zh-CN" sz="3200"/>
              <a:t>0.01mm</a:t>
            </a:r>
            <a:r>
              <a:rPr lang="zh-CN" altLang="en-US" sz="3200"/>
              <a:t>，精确值就是</a:t>
            </a:r>
            <a:r>
              <a:rPr lang="en-US" altLang="zh-CN" sz="3200"/>
              <a:t>0.01mm</a:t>
            </a:r>
            <a:r>
              <a:rPr lang="zh-CN" altLang="en-US" sz="3200"/>
              <a:t>，</a:t>
            </a:r>
            <a:r>
              <a:rPr lang="zh-CN" altLang="en-US" sz="3200">
                <a:sym typeface="+mn-ea"/>
              </a:rPr>
              <a:t>测量精度在千分尺上也有精确表示。</a:t>
            </a:r>
            <a:endParaRPr lang="zh-CN" altLang="en-US" sz="3200"/>
          </a:p>
          <a:p>
            <a:endParaRPr lang="zh-CN" altLang="en-US" sz="3200"/>
          </a:p>
        </p:txBody>
      </p:sp>
      <p:pic>
        <p:nvPicPr>
          <p:cNvPr id="3" name="图片 2" descr="0-25_"/>
          <p:cNvPicPr>
            <a:picLocks noChangeAspect="1"/>
          </p:cNvPicPr>
          <p:nvPr/>
        </p:nvPicPr>
        <p:blipFill>
          <a:blip r:embed="rId1"/>
          <a:stretch>
            <a:fillRect/>
          </a:stretch>
        </p:blipFill>
        <p:spPr>
          <a:xfrm>
            <a:off x="2019300" y="3328670"/>
            <a:ext cx="3164840" cy="3051810"/>
          </a:xfrm>
          <a:prstGeom prst="rect">
            <a:avLst/>
          </a:prstGeom>
        </p:spPr>
      </p:pic>
      <p:pic>
        <p:nvPicPr>
          <p:cNvPr id="4" name="图片 3" descr="C:\Users\123123\Desktop\量具使用（一）课件\量具使用（一）图片素材\千分尺读数.jpg千分尺读数"/>
          <p:cNvPicPr>
            <a:picLocks noChangeAspect="1"/>
          </p:cNvPicPr>
          <p:nvPr/>
        </p:nvPicPr>
        <p:blipFill>
          <a:blip r:embed="rId2"/>
          <a:srcRect l="3186" r="3186"/>
          <a:stretch>
            <a:fillRect/>
          </a:stretch>
        </p:blipFill>
        <p:spPr>
          <a:xfrm>
            <a:off x="5647690" y="3604895"/>
            <a:ext cx="4784090" cy="232219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二、使用方法：</a:t>
            </a:r>
            <a:endParaRPr lang="zh-CN" altLang="en-US" sz="4000"/>
          </a:p>
          <a:p>
            <a:r>
              <a:rPr lang="en-US" altLang="zh-CN" sz="3200"/>
              <a:t>1.</a:t>
            </a:r>
            <a:r>
              <a:rPr lang="zh-CN" altLang="en-US" sz="3200"/>
              <a:t>根据要求选择适当量程的千分尺。</a:t>
            </a:r>
            <a:endParaRPr lang="zh-CN" altLang="en-US" sz="3200"/>
          </a:p>
          <a:p>
            <a:endParaRPr lang="zh-CN" altLang="en-US" sz="3200"/>
          </a:p>
          <a:p>
            <a:endParaRPr lang="zh-CN" altLang="en-US" sz="3200"/>
          </a:p>
          <a:p>
            <a:endParaRPr lang="zh-CN" altLang="en-US" sz="3200"/>
          </a:p>
          <a:p>
            <a:endParaRPr lang="zh-CN" altLang="en-US" sz="3200"/>
          </a:p>
          <a:p>
            <a:endParaRPr lang="en-US" altLang="zh-CN" sz="3200"/>
          </a:p>
          <a:p>
            <a:endParaRPr lang="en-US" altLang="zh-CN" sz="3200"/>
          </a:p>
          <a:p>
            <a:r>
              <a:rPr lang="en-US" altLang="zh-CN" sz="3200"/>
              <a:t>2.</a:t>
            </a:r>
            <a:r>
              <a:rPr lang="zh-CN" altLang="en-US" sz="3200"/>
              <a:t>清洁千分尺的尺身和测砧。</a:t>
            </a:r>
            <a:endParaRPr lang="zh-CN" altLang="en-US" sz="3200"/>
          </a:p>
          <a:p>
            <a:r>
              <a:rPr lang="en-US" altLang="zh-CN" sz="3200"/>
              <a:t>3.</a:t>
            </a:r>
            <a:r>
              <a:rPr lang="zh-CN" altLang="en-US" sz="3200"/>
              <a:t>利用标准杆校对零线。</a:t>
            </a:r>
            <a:endParaRPr lang="zh-CN" altLang="en-US" sz="3200"/>
          </a:p>
          <a:p>
            <a:endParaRPr lang="zh-CN" altLang="en-US" sz="3200"/>
          </a:p>
        </p:txBody>
      </p:sp>
      <p:pic>
        <p:nvPicPr>
          <p:cNvPr id="3" name="图片 2" descr="测量杆"/>
          <p:cNvPicPr>
            <a:picLocks noChangeAspect="1"/>
          </p:cNvPicPr>
          <p:nvPr/>
        </p:nvPicPr>
        <p:blipFill>
          <a:blip r:embed="rId1"/>
          <a:stretch>
            <a:fillRect/>
          </a:stretch>
        </p:blipFill>
        <p:spPr>
          <a:xfrm>
            <a:off x="1252220" y="1656080"/>
            <a:ext cx="2981960" cy="288544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三、零位校准：</a:t>
            </a:r>
            <a:endParaRPr lang="zh-CN" altLang="en-US" sz="4000"/>
          </a:p>
          <a:p>
            <a:r>
              <a:rPr lang="zh-CN" altLang="en-US" sz="2800"/>
              <a:t>使用千分尺时先要检查其零位是否校准，校准之前先松开锁紧装置，清洁测砧，测微螺杆，标准杆，装入配套标准杆。旋转微分筒使测微螺杆靠近标准杆，当靠近后使用微调旋钮使测微螺杆与标准杆水平接触。听到微调旋钮发出咔哒声</a:t>
            </a:r>
            <a:r>
              <a:rPr lang="en-US" altLang="zh-CN" sz="2800"/>
              <a:t>3-4</a:t>
            </a:r>
            <a:r>
              <a:rPr lang="zh-CN" altLang="en-US" sz="2800"/>
              <a:t>声扳动锁紧装置，锁紧微分筒。</a:t>
            </a:r>
            <a:endParaRPr lang="zh-CN" altLang="en-US" sz="2800"/>
          </a:p>
          <a:p>
            <a:r>
              <a:rPr lang="zh-CN" altLang="en-US" sz="2800"/>
              <a:t>检查微分筒的端面是否与固定套管上的零刻度线重合，如果两刻度线不重合用专用扳手调节套管的位置，使两零线对齐。</a:t>
            </a:r>
            <a:endParaRPr lang="zh-CN" altLang="en-US" sz="2800"/>
          </a:p>
        </p:txBody>
      </p:sp>
      <p:pic>
        <p:nvPicPr>
          <p:cNvPr id="3" name="图片 2" descr="校准"/>
          <p:cNvPicPr>
            <a:picLocks noChangeAspect="1"/>
          </p:cNvPicPr>
          <p:nvPr/>
        </p:nvPicPr>
        <p:blipFill>
          <a:blip r:embed="rId1"/>
          <a:stretch>
            <a:fillRect/>
          </a:stretch>
        </p:blipFill>
        <p:spPr>
          <a:xfrm>
            <a:off x="4759960" y="3736975"/>
            <a:ext cx="2672080" cy="26720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四、测量方法：</a:t>
            </a:r>
            <a:endParaRPr lang="zh-CN" altLang="en-US" sz="4000"/>
          </a:p>
          <a:p>
            <a:r>
              <a:rPr lang="en-US" altLang="zh-CN" sz="3200"/>
              <a:t>1.</a:t>
            </a:r>
            <a:r>
              <a:rPr lang="zh-CN" altLang="en-US" sz="3200"/>
              <a:t>在测量前,如果零件比较脏，必须把零件的被测量表面擦干净，</a:t>
            </a:r>
            <a:endParaRPr lang="zh-CN" altLang="en-US" sz="3200"/>
          </a:p>
          <a:p>
            <a:r>
              <a:rPr lang="zh-CN" altLang="en-US" sz="3200"/>
              <a:t>以免脏物影响测量结果。</a:t>
            </a:r>
            <a:endParaRPr lang="zh-CN" altLang="en-US" sz="3200"/>
          </a:p>
          <a:p>
            <a:r>
              <a:rPr lang="en-US" altLang="zh-CN" sz="3200"/>
              <a:t>2.</a:t>
            </a:r>
            <a:r>
              <a:rPr lang="zh-CN" altLang="en-US" sz="3200"/>
              <a:t>测量时，要使测微螺杆轴线与零件被测尺寸方向一致，不可倾斜;</a:t>
            </a:r>
            <a:endParaRPr lang="zh-CN" altLang="en-US" sz="3200"/>
          </a:p>
          <a:p>
            <a:r>
              <a:rPr lang="zh-CN" altLang="en-US" sz="3200"/>
              <a:t>然后转动微分筒，</a:t>
            </a:r>
            <a:r>
              <a:rPr lang="zh-CN" altLang="en-US" sz="3200">
                <a:sym typeface="+mn-ea"/>
              </a:rPr>
              <a:t>当靠近后使用微调旋钮使测微螺杆与标准杆水平接触。听到微调旋钮发出咔哒声</a:t>
            </a:r>
            <a:r>
              <a:rPr lang="en-US" altLang="zh-CN" sz="3200">
                <a:sym typeface="+mn-ea"/>
              </a:rPr>
              <a:t>3-4</a:t>
            </a:r>
            <a:r>
              <a:rPr lang="zh-CN" altLang="en-US" sz="3200">
                <a:sym typeface="+mn-ea"/>
              </a:rPr>
              <a:t>声扳动锁紧装置，锁紧微分筒。</a:t>
            </a:r>
            <a:r>
              <a:rPr lang="zh-CN" altLang="en-US" sz="3200"/>
              <a:t>这时最好在被测件上直接读数。如果必须取下千分尺读数时应用锁紧装置把测微螺杆锁住，再轻轻取出千分尺。</a:t>
            </a:r>
            <a:endParaRPr lang="zh-CN" altLang="en-US" sz="3200"/>
          </a:p>
          <a:p>
            <a:endParaRPr lang="zh-CN" altLang="en-US"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读数</a:t>
            </a:r>
            <a:r>
              <a:rPr lang="en-US" altLang="zh-CN" sz="4000"/>
              <a:t>:</a:t>
            </a:r>
            <a:endParaRPr lang="zh-CN" altLang="en-US" sz="4000"/>
          </a:p>
          <a:p>
            <a:endParaRPr lang="zh-CN" altLang="en-US" sz="2400"/>
          </a:p>
          <a:p>
            <a:r>
              <a:rPr lang="zh-CN" altLang="en-US" sz="2400"/>
              <a:t>测量结果=固定套筒读数+微分筒读数；</a:t>
            </a:r>
            <a:endParaRPr lang="zh-CN" altLang="en-US" sz="2400"/>
          </a:p>
          <a:p>
            <a:endParaRPr lang="zh-CN" altLang="en-US"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77205" y="1155700"/>
            <a:ext cx="3594735" cy="4546600"/>
          </a:xfrm>
          <a:prstGeom prst="rect">
            <a:avLst/>
          </a:prstGeom>
          <a:noFill/>
        </p:spPr>
        <p:txBody>
          <a:bodyPr wrap="square" rtlCol="0">
            <a:noAutofit/>
          </a:bodyPr>
          <a:p>
            <a:r>
              <a:rPr lang="en-US" altLang="zh-CN" sz="4000"/>
              <a:t>1.</a:t>
            </a:r>
            <a:r>
              <a:rPr lang="zh-CN" altLang="en-US" sz="4000"/>
              <a:t>构造</a:t>
            </a:r>
            <a:endParaRPr lang="zh-CN" altLang="en-US" sz="4000"/>
          </a:p>
          <a:p>
            <a:r>
              <a:rPr lang="en-US" altLang="zh-CN" sz="4000"/>
              <a:t>2.</a:t>
            </a:r>
            <a:r>
              <a:rPr lang="zh-CN" altLang="en-US" sz="4000"/>
              <a:t>精度</a:t>
            </a:r>
            <a:endParaRPr lang="zh-CN" altLang="en-US" sz="4000"/>
          </a:p>
          <a:p>
            <a:r>
              <a:rPr lang="en-US" altLang="zh-CN" sz="4000"/>
              <a:t>3.</a:t>
            </a:r>
            <a:r>
              <a:rPr lang="zh-CN" altLang="en-US" sz="4000"/>
              <a:t>查零和校准</a:t>
            </a:r>
            <a:endParaRPr lang="zh-CN" altLang="en-US" sz="4000"/>
          </a:p>
          <a:p>
            <a:r>
              <a:rPr lang="en-US" altLang="zh-CN" sz="4000"/>
              <a:t>4.</a:t>
            </a:r>
            <a:r>
              <a:rPr lang="zh-CN" sz="4000"/>
              <a:t>使用方法</a:t>
            </a:r>
            <a:endParaRPr lang="zh-CN" altLang="en-US" sz="4000"/>
          </a:p>
          <a:p>
            <a:r>
              <a:rPr lang="en-US" altLang="zh-CN" sz="4000"/>
              <a:t>5.</a:t>
            </a:r>
            <a:r>
              <a:rPr lang="zh-CN" altLang="en-US" sz="4000"/>
              <a:t>读数</a:t>
            </a:r>
            <a:endParaRPr lang="zh-CN" altLang="en-US" sz="4000"/>
          </a:p>
          <a:p>
            <a:r>
              <a:rPr lang="en-US" altLang="zh-CN" sz="4000"/>
              <a:t>6.</a:t>
            </a:r>
            <a:r>
              <a:rPr lang="zh-CN" altLang="en-US" sz="4000"/>
              <a:t>注意事项</a:t>
            </a:r>
            <a:endParaRPr lang="zh-CN" altLang="en-US" sz="4000"/>
          </a:p>
          <a:p>
            <a:r>
              <a:rPr lang="en-US" altLang="zh-CN" sz="4000"/>
              <a:t>7.</a:t>
            </a:r>
            <a:r>
              <a:rPr lang="zh-CN" altLang="en-US" sz="4000"/>
              <a:t>保管方法</a:t>
            </a:r>
            <a:endParaRPr lang="zh-CN" altLang="en-US" sz="4000"/>
          </a:p>
          <a:p>
            <a:endParaRPr lang="zh-CN" sz="4000"/>
          </a:p>
        </p:txBody>
      </p:sp>
      <p:sp>
        <p:nvSpPr>
          <p:cNvPr id="3" name="文本框 2"/>
          <p:cNvSpPr txBox="1"/>
          <p:nvPr/>
        </p:nvSpPr>
        <p:spPr>
          <a:xfrm>
            <a:off x="3013075" y="2033905"/>
            <a:ext cx="1814830" cy="2790190"/>
          </a:xfrm>
          <a:prstGeom prst="rect">
            <a:avLst/>
          </a:prstGeom>
          <a:noFill/>
        </p:spPr>
        <p:txBody>
          <a:bodyPr wrap="square" rtlCol="0">
            <a:noAutofit/>
          </a:bodyPr>
          <a:p>
            <a:r>
              <a:rPr lang="zh-CN" altLang="en-US" sz="7200"/>
              <a:t>目录</a:t>
            </a:r>
            <a:endParaRPr lang="zh-CN" altLang="en-US" sz="7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外径千分尺_副本"/>
          <p:cNvPicPr>
            <a:picLocks noChangeAspect="1"/>
          </p:cNvPicPr>
          <p:nvPr/>
        </p:nvPicPr>
        <p:blipFill>
          <a:blip r:embed="rId1"/>
          <a:stretch>
            <a:fillRect/>
          </a:stretch>
        </p:blipFill>
        <p:spPr>
          <a:xfrm>
            <a:off x="1654810" y="890270"/>
            <a:ext cx="8883015" cy="5077460"/>
          </a:xfrm>
          <a:prstGeom prst="rect">
            <a:avLst/>
          </a:prstGeom>
        </p:spPr>
      </p:pic>
      <p:sp>
        <p:nvSpPr>
          <p:cNvPr id="6" name="文本框 5"/>
          <p:cNvSpPr txBox="1"/>
          <p:nvPr/>
        </p:nvSpPr>
        <p:spPr>
          <a:xfrm>
            <a:off x="4014470" y="1673225"/>
            <a:ext cx="1390015" cy="306705"/>
          </a:xfrm>
          <a:prstGeom prst="rect">
            <a:avLst/>
          </a:prstGeom>
          <a:noFill/>
        </p:spPr>
        <p:txBody>
          <a:bodyPr wrap="square" rtlCol="0">
            <a:spAutoFit/>
          </a:bodyPr>
          <a:p>
            <a:r>
              <a:rPr lang="zh-CN" altLang="en-US" sz="1400"/>
              <a:t>Aiming line</a:t>
            </a:r>
            <a:endParaRPr lang="zh-CN" altLang="en-US" sz="1400"/>
          </a:p>
        </p:txBody>
      </p:sp>
      <p:sp>
        <p:nvSpPr>
          <p:cNvPr id="7" name="文本框 6"/>
          <p:cNvSpPr txBox="1"/>
          <p:nvPr>
            <p:custDataLst>
              <p:tags r:id="rId2"/>
            </p:custDataLst>
          </p:nvPr>
        </p:nvSpPr>
        <p:spPr>
          <a:xfrm>
            <a:off x="5892800" y="1614170"/>
            <a:ext cx="2012950" cy="306705"/>
          </a:xfrm>
          <a:prstGeom prst="rect">
            <a:avLst/>
          </a:prstGeom>
          <a:noFill/>
        </p:spPr>
        <p:txBody>
          <a:bodyPr wrap="square" rtlCol="0">
            <a:spAutoFit/>
          </a:bodyPr>
          <a:p>
            <a:r>
              <a:rPr lang="zh-CN" altLang="en-US" sz="1400"/>
              <a:t>Fixed sleeve readings</a:t>
            </a:r>
            <a:endParaRPr lang="zh-CN" altLang="en-US" sz="1400"/>
          </a:p>
        </p:txBody>
      </p:sp>
      <p:sp>
        <p:nvSpPr>
          <p:cNvPr id="8" name="文本框 7"/>
          <p:cNvSpPr txBox="1"/>
          <p:nvPr>
            <p:custDataLst>
              <p:tags r:id="rId3"/>
            </p:custDataLst>
          </p:nvPr>
        </p:nvSpPr>
        <p:spPr>
          <a:xfrm>
            <a:off x="7749540" y="1633220"/>
            <a:ext cx="2531110" cy="365760"/>
          </a:xfrm>
          <a:prstGeom prst="rect">
            <a:avLst/>
          </a:prstGeom>
          <a:noFill/>
        </p:spPr>
        <p:txBody>
          <a:bodyPr wrap="square" rtlCol="0">
            <a:noAutofit/>
          </a:bodyPr>
          <a:p>
            <a:r>
              <a:rPr lang="zh-CN" altLang="en-US" sz="1400"/>
              <a:t>Differential cylinder reading</a:t>
            </a:r>
            <a:endParaRPr lang="zh-CN" altLang="en-US" sz="1400"/>
          </a:p>
        </p:txBody>
      </p:sp>
      <p:sp>
        <p:nvSpPr>
          <p:cNvPr id="9" name="左大括号 8"/>
          <p:cNvSpPr/>
          <p:nvPr/>
        </p:nvSpPr>
        <p:spPr>
          <a:xfrm rot="5400000">
            <a:off x="2588895" y="2044065"/>
            <a:ext cx="1475105" cy="46799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文本框 9"/>
          <p:cNvSpPr txBox="1"/>
          <p:nvPr/>
        </p:nvSpPr>
        <p:spPr>
          <a:xfrm>
            <a:off x="2865120" y="1111250"/>
            <a:ext cx="1092835" cy="460375"/>
          </a:xfrm>
          <a:prstGeom prst="rect">
            <a:avLst/>
          </a:prstGeom>
          <a:noFill/>
        </p:spPr>
        <p:txBody>
          <a:bodyPr wrap="square" rtlCol="0">
            <a:spAutoFit/>
          </a:bodyPr>
          <a:p>
            <a:r>
              <a:rPr lang="en-US" altLang="zh-CN" sz="2400"/>
              <a:t>5.5mm</a:t>
            </a:r>
            <a:endParaRPr lang="en-US" altLang="zh-CN" sz="2400"/>
          </a:p>
        </p:txBody>
      </p:sp>
      <p:sp>
        <p:nvSpPr>
          <p:cNvPr id="12" name="文本框 11"/>
          <p:cNvSpPr txBox="1"/>
          <p:nvPr/>
        </p:nvSpPr>
        <p:spPr>
          <a:xfrm>
            <a:off x="3830955" y="4051935"/>
            <a:ext cx="1092200" cy="460375"/>
          </a:xfrm>
          <a:prstGeom prst="rect">
            <a:avLst/>
          </a:prstGeom>
          <a:noFill/>
        </p:spPr>
        <p:txBody>
          <a:bodyPr wrap="square" rtlCol="0">
            <a:spAutoFit/>
          </a:bodyPr>
          <a:p>
            <a:r>
              <a:rPr lang="en-US" altLang="zh-CN" sz="2400"/>
              <a:t>33</a:t>
            </a:r>
            <a:r>
              <a:rPr lang="zh-CN" altLang="en-US" sz="2400"/>
              <a:t>格</a:t>
            </a:r>
            <a:endParaRPr lang="zh-CN" altLang="en-US" sz="2400"/>
          </a:p>
        </p:txBody>
      </p:sp>
      <p:sp>
        <p:nvSpPr>
          <p:cNvPr id="13" name="文本框 12"/>
          <p:cNvSpPr txBox="1"/>
          <p:nvPr/>
        </p:nvSpPr>
        <p:spPr>
          <a:xfrm>
            <a:off x="3554730" y="4350385"/>
            <a:ext cx="2747010" cy="368300"/>
          </a:xfrm>
          <a:prstGeom prst="rect">
            <a:avLst/>
          </a:prstGeom>
          <a:noFill/>
        </p:spPr>
        <p:txBody>
          <a:bodyPr wrap="square" rtlCol="0">
            <a:spAutoFit/>
          </a:bodyPr>
          <a:p>
            <a:r>
              <a:rPr lang="en-US" altLang="zh-CN"/>
              <a:t>33</a:t>
            </a:r>
            <a:r>
              <a:rPr lang="zh-CN" altLang="en-US"/>
              <a:t>×</a:t>
            </a:r>
            <a:r>
              <a:rPr lang="en-US" altLang="zh-CN"/>
              <a:t>0.01mm</a:t>
            </a:r>
            <a:r>
              <a:rPr lang="zh-CN" altLang="en-US"/>
              <a:t>＝</a:t>
            </a:r>
            <a:r>
              <a:rPr lang="en-US" altLang="zh-CN"/>
              <a:t>0.33mm</a:t>
            </a:r>
            <a:endParaRPr lang="en-US" altLang="zh-CN"/>
          </a:p>
        </p:txBody>
      </p:sp>
      <p:grpSp>
        <p:nvGrpSpPr>
          <p:cNvPr id="18" name="组合 17"/>
          <p:cNvGrpSpPr/>
          <p:nvPr/>
        </p:nvGrpSpPr>
        <p:grpSpPr>
          <a:xfrm>
            <a:off x="3678555" y="3155315"/>
            <a:ext cx="528320" cy="1024890"/>
            <a:chOff x="5793" y="4969"/>
            <a:chExt cx="832" cy="1614"/>
          </a:xfrm>
        </p:grpSpPr>
        <p:cxnSp>
          <p:nvCxnSpPr>
            <p:cNvPr id="14" name="直接连接符 13"/>
            <p:cNvCxnSpPr/>
            <p:nvPr/>
          </p:nvCxnSpPr>
          <p:spPr>
            <a:xfrm flipV="1">
              <a:off x="5793" y="4969"/>
              <a:ext cx="830" cy="0"/>
            </a:xfrm>
            <a:prstGeom prst="line">
              <a:avLst/>
            </a:prstGeom>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a:off x="6625" y="4969"/>
              <a:ext cx="0" cy="16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
        <p:nvSpPr>
          <p:cNvPr id="19" name="文本框 18"/>
          <p:cNvSpPr txBox="1"/>
          <p:nvPr/>
        </p:nvSpPr>
        <p:spPr>
          <a:xfrm>
            <a:off x="3188970" y="4652010"/>
            <a:ext cx="3401060" cy="494030"/>
          </a:xfrm>
          <a:prstGeom prst="rect">
            <a:avLst/>
          </a:prstGeom>
          <a:noFill/>
        </p:spPr>
        <p:txBody>
          <a:bodyPr wrap="square" rtlCol="0">
            <a:noAutofit/>
          </a:bodyPr>
          <a:p>
            <a:r>
              <a:rPr lang="zh-CN" altLang="en-US" sz="2400">
                <a:solidFill>
                  <a:srgbClr val="FF0000"/>
                </a:solidFill>
              </a:rPr>
              <a:t>读数：</a:t>
            </a:r>
            <a:r>
              <a:rPr lang="en-US" altLang="zh-CN" sz="2400">
                <a:solidFill>
                  <a:srgbClr val="FF0000"/>
                </a:solidFill>
              </a:rPr>
              <a:t>5.5mm</a:t>
            </a:r>
            <a:r>
              <a:rPr lang="zh-CN" altLang="en-US" sz="2400">
                <a:solidFill>
                  <a:srgbClr val="FF0000"/>
                </a:solidFill>
              </a:rPr>
              <a:t>＋</a:t>
            </a:r>
            <a:r>
              <a:rPr lang="en-US" altLang="zh-CN" sz="2400">
                <a:solidFill>
                  <a:srgbClr val="FF0000"/>
                </a:solidFill>
              </a:rPr>
              <a:t>0.33mm</a:t>
            </a:r>
            <a:endParaRPr lang="en-US" altLang="zh-CN" sz="2400">
              <a:solidFill>
                <a:srgbClr val="FF0000"/>
              </a:solidFill>
            </a:endParaRPr>
          </a:p>
          <a:p>
            <a:r>
              <a:rPr lang="en-US" altLang="zh-CN" sz="2400">
                <a:solidFill>
                  <a:srgbClr val="FF0000"/>
                </a:solidFill>
              </a:rPr>
              <a:t>              </a:t>
            </a:r>
            <a:r>
              <a:rPr lang="zh-CN" altLang="en-US" sz="2400">
                <a:solidFill>
                  <a:srgbClr val="FF0000"/>
                </a:solidFill>
              </a:rPr>
              <a:t>＝</a:t>
            </a:r>
            <a:r>
              <a:rPr lang="en-US" altLang="zh-CN" sz="2400">
                <a:solidFill>
                  <a:srgbClr val="FF0000"/>
                </a:solidFill>
              </a:rPr>
              <a:t>5.83mm</a:t>
            </a:r>
            <a:endParaRPr lang="en-US" altLang="zh-CN" sz="2400">
              <a:solidFill>
                <a:srgbClr val="FF0000"/>
              </a:solidFill>
            </a:endParaRPr>
          </a:p>
        </p:txBody>
      </p:sp>
      <p:sp>
        <p:nvSpPr>
          <p:cNvPr id="20" name="左大括号 19"/>
          <p:cNvSpPr/>
          <p:nvPr/>
        </p:nvSpPr>
        <p:spPr>
          <a:xfrm rot="16200000">
            <a:off x="6696075" y="3349625"/>
            <a:ext cx="1068705" cy="763270"/>
          </a:xfrm>
          <a:prstGeom prst="leftBrace">
            <a:avLst>
              <a:gd name="adj1" fmla="val 8333"/>
              <a:gd name="adj2" fmla="val 50004"/>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1" name="文本框 20"/>
          <p:cNvSpPr txBox="1"/>
          <p:nvPr/>
        </p:nvSpPr>
        <p:spPr>
          <a:xfrm>
            <a:off x="6812915" y="4144010"/>
            <a:ext cx="1092835" cy="460375"/>
          </a:xfrm>
          <a:prstGeom prst="rect">
            <a:avLst/>
          </a:prstGeom>
          <a:noFill/>
        </p:spPr>
        <p:txBody>
          <a:bodyPr wrap="square" rtlCol="0">
            <a:spAutoFit/>
          </a:bodyPr>
          <a:p>
            <a:r>
              <a:rPr lang="en-US" altLang="zh-CN" sz="2400"/>
              <a:t>9mm</a:t>
            </a:r>
            <a:endParaRPr lang="en-US" altLang="zh-CN" sz="2400"/>
          </a:p>
        </p:txBody>
      </p:sp>
      <p:grpSp>
        <p:nvGrpSpPr>
          <p:cNvPr id="22" name="组合 21"/>
          <p:cNvGrpSpPr/>
          <p:nvPr/>
        </p:nvGrpSpPr>
        <p:grpSpPr>
          <a:xfrm>
            <a:off x="7639050" y="3128645"/>
            <a:ext cx="528320" cy="1024890"/>
            <a:chOff x="5793" y="4969"/>
            <a:chExt cx="832" cy="1614"/>
          </a:xfrm>
        </p:grpSpPr>
        <p:cxnSp>
          <p:nvCxnSpPr>
            <p:cNvPr id="23" name="直接连接符 22"/>
            <p:cNvCxnSpPr/>
            <p:nvPr>
              <p:custDataLst>
                <p:tags r:id="rId4"/>
              </p:custDataLst>
            </p:nvPr>
          </p:nvCxnSpPr>
          <p:spPr>
            <a:xfrm flipV="1">
              <a:off x="5793" y="4969"/>
              <a:ext cx="830" cy="0"/>
            </a:xfrm>
            <a:prstGeom prst="line">
              <a:avLst/>
            </a:prstGeom>
          </p:spPr>
          <p:style>
            <a:lnRef idx="2">
              <a:schemeClr val="accent1"/>
            </a:lnRef>
            <a:fillRef idx="0">
              <a:srgbClr val="FFFFFF"/>
            </a:fillRef>
            <a:effectRef idx="0">
              <a:srgbClr val="FFFFFF"/>
            </a:effectRef>
            <a:fontRef idx="minor">
              <a:schemeClr val="tx1"/>
            </a:fontRef>
          </p:style>
        </p:cxnSp>
        <p:cxnSp>
          <p:nvCxnSpPr>
            <p:cNvPr id="24" name="直接箭头连接符 23"/>
            <p:cNvCxnSpPr/>
            <p:nvPr>
              <p:custDataLst>
                <p:tags r:id="rId5"/>
              </p:custDataLst>
            </p:nvPr>
          </p:nvCxnSpPr>
          <p:spPr>
            <a:xfrm>
              <a:off x="6625" y="4969"/>
              <a:ext cx="0" cy="161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sp>
        <p:nvSpPr>
          <p:cNvPr id="25" name="文本框 24"/>
          <p:cNvSpPr txBox="1"/>
          <p:nvPr/>
        </p:nvSpPr>
        <p:spPr>
          <a:xfrm>
            <a:off x="4576445" y="4058285"/>
            <a:ext cx="1496695" cy="460375"/>
          </a:xfrm>
          <a:prstGeom prst="rect">
            <a:avLst/>
          </a:prstGeom>
          <a:noFill/>
        </p:spPr>
        <p:txBody>
          <a:bodyPr wrap="square" rtlCol="0">
            <a:spAutoFit/>
          </a:bodyPr>
          <a:p>
            <a:r>
              <a:rPr lang="zh-CN" altLang="en-US" sz="2400"/>
              <a:t>33 tiles</a:t>
            </a:r>
            <a:endParaRPr lang="zh-CN" altLang="en-US" sz="2400"/>
          </a:p>
        </p:txBody>
      </p:sp>
      <p:sp>
        <p:nvSpPr>
          <p:cNvPr id="28" name="文本框 27"/>
          <p:cNvSpPr txBox="1"/>
          <p:nvPr/>
        </p:nvSpPr>
        <p:spPr>
          <a:xfrm>
            <a:off x="7800975" y="4180840"/>
            <a:ext cx="2085340" cy="460375"/>
          </a:xfrm>
          <a:prstGeom prst="rect">
            <a:avLst/>
          </a:prstGeom>
          <a:noFill/>
        </p:spPr>
        <p:txBody>
          <a:bodyPr wrap="square" rtlCol="0">
            <a:spAutoFit/>
          </a:bodyPr>
          <a:p>
            <a:r>
              <a:rPr lang="zh-CN" altLang="en-US" sz="2400"/>
              <a:t>估读为</a:t>
            </a:r>
            <a:r>
              <a:rPr lang="en-US" altLang="zh-CN" sz="2400"/>
              <a:t>3.2</a:t>
            </a:r>
            <a:r>
              <a:rPr lang="zh-CN" altLang="en-US" sz="2400"/>
              <a:t>格</a:t>
            </a:r>
            <a:endParaRPr lang="zh-CN" altLang="en-US" sz="2400"/>
          </a:p>
        </p:txBody>
      </p:sp>
      <p:sp>
        <p:nvSpPr>
          <p:cNvPr id="29" name="文本框 28"/>
          <p:cNvSpPr txBox="1"/>
          <p:nvPr/>
        </p:nvSpPr>
        <p:spPr>
          <a:xfrm>
            <a:off x="7439025" y="4470400"/>
            <a:ext cx="3792220" cy="297815"/>
          </a:xfrm>
          <a:prstGeom prst="rect">
            <a:avLst/>
          </a:prstGeom>
          <a:noFill/>
        </p:spPr>
        <p:txBody>
          <a:bodyPr wrap="square" rtlCol="0">
            <a:noAutofit/>
          </a:bodyPr>
          <a:p>
            <a:r>
              <a:rPr lang="zh-CN" altLang="en-US"/>
              <a:t>The estimated reading is 3.2 tiles</a:t>
            </a:r>
            <a:endParaRPr lang="zh-CN" altLang="en-US"/>
          </a:p>
          <a:p>
            <a:endParaRPr lang="zh-CN" altLang="en-US"/>
          </a:p>
        </p:txBody>
      </p:sp>
      <p:sp>
        <p:nvSpPr>
          <p:cNvPr id="30" name="文本框 29"/>
          <p:cNvSpPr txBox="1"/>
          <p:nvPr/>
        </p:nvSpPr>
        <p:spPr>
          <a:xfrm>
            <a:off x="7803515" y="4671060"/>
            <a:ext cx="4064000" cy="370840"/>
          </a:xfrm>
          <a:prstGeom prst="rect">
            <a:avLst/>
          </a:prstGeom>
          <a:noFill/>
        </p:spPr>
        <p:txBody>
          <a:bodyPr wrap="square" rtlCol="0">
            <a:noAutofit/>
          </a:bodyPr>
          <a:p>
            <a:r>
              <a:rPr lang="en-US" altLang="zh-CN">
                <a:sym typeface="+mn-ea"/>
              </a:rPr>
              <a:t>3.2</a:t>
            </a:r>
            <a:r>
              <a:rPr lang="zh-CN" altLang="en-US">
                <a:sym typeface="+mn-ea"/>
              </a:rPr>
              <a:t>×</a:t>
            </a:r>
            <a:r>
              <a:rPr lang="en-US" altLang="zh-CN">
                <a:sym typeface="+mn-ea"/>
              </a:rPr>
              <a:t>0.01mm</a:t>
            </a:r>
            <a:r>
              <a:rPr lang="zh-CN" altLang="en-US">
                <a:sym typeface="+mn-ea"/>
              </a:rPr>
              <a:t>＝</a:t>
            </a:r>
            <a:r>
              <a:rPr lang="en-US" altLang="zh-CN">
                <a:sym typeface="+mn-ea"/>
              </a:rPr>
              <a:t>0.032mm</a:t>
            </a:r>
            <a:endParaRPr lang="en-US" altLang="zh-CN"/>
          </a:p>
          <a:p>
            <a:endParaRPr lang="en-US" altLang="zh-CN"/>
          </a:p>
        </p:txBody>
      </p:sp>
      <p:sp>
        <p:nvSpPr>
          <p:cNvPr id="31" name="文本框 30"/>
          <p:cNvSpPr txBox="1"/>
          <p:nvPr/>
        </p:nvSpPr>
        <p:spPr>
          <a:xfrm>
            <a:off x="7463790" y="4975225"/>
            <a:ext cx="3401060" cy="494030"/>
          </a:xfrm>
          <a:prstGeom prst="rect">
            <a:avLst/>
          </a:prstGeom>
          <a:noFill/>
        </p:spPr>
        <p:txBody>
          <a:bodyPr wrap="square" rtlCol="0">
            <a:noAutofit/>
          </a:bodyPr>
          <a:p>
            <a:r>
              <a:rPr lang="zh-CN" altLang="en-US" sz="2400">
                <a:solidFill>
                  <a:srgbClr val="FF0000"/>
                </a:solidFill>
              </a:rPr>
              <a:t>读数：</a:t>
            </a:r>
            <a:r>
              <a:rPr lang="en-US" altLang="zh-CN" sz="2400">
                <a:solidFill>
                  <a:srgbClr val="FF0000"/>
                </a:solidFill>
              </a:rPr>
              <a:t>9</a:t>
            </a:r>
            <a:r>
              <a:rPr lang="en-US" altLang="zh-CN" sz="2400">
                <a:solidFill>
                  <a:srgbClr val="FF0000"/>
                </a:solidFill>
              </a:rPr>
              <a:t>mm</a:t>
            </a:r>
            <a:r>
              <a:rPr lang="zh-CN" altLang="en-US" sz="2400">
                <a:solidFill>
                  <a:srgbClr val="FF0000"/>
                </a:solidFill>
              </a:rPr>
              <a:t>＋</a:t>
            </a:r>
            <a:r>
              <a:rPr lang="en-US" altLang="zh-CN" sz="2400">
                <a:solidFill>
                  <a:srgbClr val="FF0000"/>
                </a:solidFill>
              </a:rPr>
              <a:t>0.032mm</a:t>
            </a:r>
            <a:endParaRPr lang="en-US" altLang="zh-CN" sz="2400">
              <a:solidFill>
                <a:srgbClr val="FF0000"/>
              </a:solidFill>
            </a:endParaRPr>
          </a:p>
          <a:p>
            <a:r>
              <a:rPr lang="en-US" altLang="zh-CN" sz="2400">
                <a:solidFill>
                  <a:srgbClr val="FF0000"/>
                </a:solidFill>
              </a:rPr>
              <a:t>              </a:t>
            </a:r>
            <a:r>
              <a:rPr lang="zh-CN" altLang="en-US" sz="2400">
                <a:solidFill>
                  <a:srgbClr val="FF0000"/>
                </a:solidFill>
              </a:rPr>
              <a:t>＝</a:t>
            </a:r>
            <a:r>
              <a:rPr lang="en-US" altLang="zh-CN" sz="2400">
                <a:solidFill>
                  <a:srgbClr val="FF0000"/>
                </a:solidFill>
              </a:rPr>
              <a:t>9.032</a:t>
            </a:r>
            <a:r>
              <a:rPr lang="en-US" altLang="zh-CN" sz="2400">
                <a:solidFill>
                  <a:srgbClr val="FF0000"/>
                </a:solidFill>
              </a:rPr>
              <a:t>mm</a:t>
            </a:r>
            <a:endParaRPr lang="en-US" altLang="zh-CN" sz="24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000"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000" fill="hold">
                                          <p:stCondLst>
                                            <p:cond delay="0"/>
                                          </p:stCondLst>
                                        </p:cTn>
                                        <p:tgtEl>
                                          <p:spTgt spid="18"/>
                                        </p:tgtEl>
                                        <p:attrNameLst>
                                          <p:attrName>style.visibility</p:attrName>
                                        </p:attrNameLst>
                                      </p:cBhvr>
                                      <p:to>
                                        <p:strVal val="visible"/>
                                      </p:to>
                                    </p:set>
                                    <p:animEffect transition="in" filter="wipe(up)">
                                      <p:cBhvr>
                                        <p:cTn id="16" dur="1000"/>
                                        <p:tgtEl>
                                          <p:spTgt spid="18"/>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000"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par>
                                <p:cTn id="21" presetID="22" presetClass="entr" presetSubtype="8" fill="hold" grpId="0" nodeType="withEffect">
                                  <p:stCondLst>
                                    <p:cond delay="0"/>
                                  </p:stCondLst>
                                  <p:childTnLst>
                                    <p:set>
                                      <p:cBhvr>
                                        <p:cTn id="22" dur="1000" fill="hold">
                                          <p:stCondLst>
                                            <p:cond delay="0"/>
                                          </p:stCondLst>
                                        </p:cTn>
                                        <p:tgtEl>
                                          <p:spTgt spid="25"/>
                                        </p:tgtEl>
                                        <p:attrNameLst>
                                          <p:attrName>style.visibility</p:attrName>
                                        </p:attrNameLst>
                                      </p:cBhvr>
                                      <p:to>
                                        <p:strVal val="visible"/>
                                      </p:to>
                                    </p:set>
                                    <p:animEffect transition="in" filter="wipe(left)">
                                      <p:cBhvr>
                                        <p:cTn id="23" dur="1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000"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000"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000" fill="hold">
                                          <p:stCondLst>
                                            <p:cond delay="0"/>
                                          </p:stCondLst>
                                        </p:cTn>
                                        <p:tgtEl>
                                          <p:spTgt spid="20"/>
                                        </p:tgtEl>
                                        <p:attrNameLst>
                                          <p:attrName>style.visibility</p:attrName>
                                        </p:attrNameLst>
                                      </p:cBhvr>
                                      <p:to>
                                        <p:strVal val="visible"/>
                                      </p:to>
                                    </p:set>
                                    <p:animEffect transition="in" filter="wipe(up)">
                                      <p:cBhvr>
                                        <p:cTn id="38" dur="1000"/>
                                        <p:tgtEl>
                                          <p:spTgt spid="2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000" fill="hold">
                                          <p:stCondLst>
                                            <p:cond delay="0"/>
                                          </p:stCondLst>
                                        </p:cTn>
                                        <p:tgtEl>
                                          <p:spTgt spid="21"/>
                                        </p:tgtEl>
                                        <p:attrNameLst>
                                          <p:attrName>style.visibility</p:attrName>
                                        </p:attrNameLst>
                                      </p:cBhvr>
                                      <p:to>
                                        <p:strVal val="visible"/>
                                      </p:to>
                                    </p:set>
                                    <p:animEffect transition="in" filter="wipe(left)">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000" fill="hold">
                                          <p:stCondLst>
                                            <p:cond delay="0"/>
                                          </p:stCondLst>
                                        </p:cTn>
                                        <p:tgtEl>
                                          <p:spTgt spid="22"/>
                                        </p:tgtEl>
                                        <p:attrNameLst>
                                          <p:attrName>style.visibility</p:attrName>
                                        </p:attrNameLst>
                                      </p:cBhvr>
                                      <p:to>
                                        <p:strVal val="visible"/>
                                      </p:to>
                                    </p:set>
                                    <p:animEffect transition="in" filter="wipe(up)">
                                      <p:cBhvr>
                                        <p:cTn id="47" dur="1000"/>
                                        <p:tgtEl>
                                          <p:spTgt spid="2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000" fill="hold">
                                          <p:stCondLst>
                                            <p:cond delay="0"/>
                                          </p:stCondLst>
                                        </p:cTn>
                                        <p:tgtEl>
                                          <p:spTgt spid="28"/>
                                        </p:tgtEl>
                                        <p:attrNameLst>
                                          <p:attrName>style.visibility</p:attrName>
                                        </p:attrNameLst>
                                      </p:cBhvr>
                                      <p:to>
                                        <p:strVal val="visible"/>
                                      </p:to>
                                    </p:set>
                                    <p:animEffect transition="in" filter="wipe(left)">
                                      <p:cBhvr>
                                        <p:cTn id="51" dur="1000"/>
                                        <p:tgtEl>
                                          <p:spTgt spid="28"/>
                                        </p:tgtEl>
                                      </p:cBhvr>
                                    </p:animEffect>
                                  </p:childTnLst>
                                </p:cTn>
                              </p:par>
                              <p:par>
                                <p:cTn id="52" presetID="22" presetClass="entr" presetSubtype="8" fill="hold" grpId="0" nodeType="withEffect">
                                  <p:stCondLst>
                                    <p:cond delay="0"/>
                                  </p:stCondLst>
                                  <p:childTnLst>
                                    <p:set>
                                      <p:cBhvr>
                                        <p:cTn id="53" dur="1000" fill="hold">
                                          <p:stCondLst>
                                            <p:cond delay="0"/>
                                          </p:stCondLst>
                                        </p:cTn>
                                        <p:tgtEl>
                                          <p:spTgt spid="29"/>
                                        </p:tgtEl>
                                        <p:attrNameLst>
                                          <p:attrName>style.visibility</p:attrName>
                                        </p:attrNameLst>
                                      </p:cBhvr>
                                      <p:to>
                                        <p:strVal val="visible"/>
                                      </p:to>
                                    </p:set>
                                    <p:animEffect transition="in" filter="wipe(left)">
                                      <p:cBhvr>
                                        <p:cTn id="54" dur="1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000" fill="hold">
                                          <p:stCondLst>
                                            <p:cond delay="0"/>
                                          </p:stCondLst>
                                        </p:cTn>
                                        <p:tgtEl>
                                          <p:spTgt spid="30"/>
                                        </p:tgtEl>
                                        <p:attrNameLst>
                                          <p:attrName>style.visibility</p:attrName>
                                        </p:attrNameLst>
                                      </p:cBhvr>
                                      <p:to>
                                        <p:strVal val="visible"/>
                                      </p:to>
                                    </p:set>
                                    <p:animEffect transition="in" filter="wipe(left)">
                                      <p:cBhvr>
                                        <p:cTn id="59" dur="10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3" presetClass="entr" presetSubtype="16" fill="hold" grpId="0" nodeType="clickEffect">
                                  <p:stCondLst>
                                    <p:cond delay="0"/>
                                  </p:stCondLst>
                                  <p:childTnLst>
                                    <p:set>
                                      <p:cBhvr>
                                        <p:cTn id="63" dur="1000" fill="hold">
                                          <p:stCondLst>
                                            <p:cond delay="0"/>
                                          </p:stCondLst>
                                        </p:cTn>
                                        <p:tgtEl>
                                          <p:spTgt spid="31"/>
                                        </p:tgtEl>
                                        <p:attrNameLst>
                                          <p:attrName>style.visibility</p:attrName>
                                        </p:attrNameLst>
                                      </p:cBhvr>
                                      <p:to>
                                        <p:strVal val="visible"/>
                                      </p:to>
                                    </p:set>
                                    <p:animEffect transition="in" filter="plus(in)">
                                      <p:cBhvr>
                                        <p:cTn id="6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2" grpId="0"/>
      <p:bldP spid="25" grpId="0"/>
      <p:bldP spid="13" grpId="0"/>
      <p:bldP spid="19" grpId="0"/>
      <p:bldP spid="20" grpId="0" bldLvl="0" animBg="1"/>
      <p:bldP spid="21"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六、维护保养：</a:t>
            </a:r>
            <a:endParaRPr lang="zh-CN" altLang="en-US" sz="4000"/>
          </a:p>
          <a:p>
            <a:r>
              <a:rPr lang="zh-CN" altLang="en-US" sz="2400"/>
              <a:t>1</a:t>
            </a:r>
            <a:r>
              <a:rPr lang="en-US" altLang="zh-CN" sz="2400"/>
              <a:t>.</a:t>
            </a:r>
            <a:r>
              <a:rPr lang="zh-CN" altLang="en-US" sz="2400"/>
              <a:t>不能手握千分尺的微分筒任意摇动，以过快磨损和损伤;使用完毕的千分尺应将其表面擦拭干净，将千分尺的两测量面互相错开一些，</a:t>
            </a:r>
            <a:endParaRPr lang="zh-CN" altLang="en-US" sz="2400"/>
          </a:p>
          <a:p>
            <a:r>
              <a:rPr lang="zh-CN" altLang="en-US" sz="2400"/>
              <a:t>然后放回盒子里，放置在阴凉、干燥处。</a:t>
            </a:r>
            <a:endParaRPr lang="zh-CN" altLang="en-US" sz="2400"/>
          </a:p>
          <a:p>
            <a:r>
              <a:rPr lang="zh-CN" altLang="en-US" sz="2400"/>
              <a:t>2</a:t>
            </a:r>
            <a:r>
              <a:rPr lang="en-US" altLang="zh-CN" sz="2400"/>
              <a:t>.</a:t>
            </a:r>
            <a:r>
              <a:rPr lang="zh-CN" altLang="en-US" sz="2400"/>
              <a:t>要防止千分尺受到撞击或脏物侵入到测量螺杆内造成不灵。</a:t>
            </a:r>
            <a:endParaRPr lang="zh-CN" altLang="en-US" sz="2400"/>
          </a:p>
          <a:p>
            <a:r>
              <a:rPr lang="zh-CN" altLang="en-US" sz="2400"/>
              <a:t>3</a:t>
            </a:r>
            <a:r>
              <a:rPr lang="en-US" altLang="zh-CN" sz="2400"/>
              <a:t>.</a:t>
            </a:r>
            <a:r>
              <a:rPr lang="zh-CN" altLang="en-US" sz="2400"/>
              <a:t>千分尺使用时绝对避免将其掉落在地上以免千分尺失效，切勿用手</a:t>
            </a:r>
            <a:endParaRPr lang="zh-CN" altLang="en-US" sz="2400"/>
          </a:p>
          <a:p>
            <a:r>
              <a:rPr lang="zh-CN" altLang="en-US" sz="2400"/>
              <a:t>直接接触测微螺杆与测头两测量面，避免留下指纹引起生锈及测量误差。</a:t>
            </a:r>
            <a:endParaRPr lang="zh-CN" altLang="en-US" sz="2400"/>
          </a:p>
          <a:p>
            <a:r>
              <a:rPr lang="zh-CN" altLang="en-US" sz="2400"/>
              <a:t>4</a:t>
            </a:r>
            <a:r>
              <a:rPr lang="en-US" altLang="zh-CN" sz="2400"/>
              <a:t>.</a:t>
            </a:r>
            <a:r>
              <a:rPr lang="zh-CN" altLang="en-US" sz="2400"/>
              <a:t>要定期清洗，涂上防锈油，将各部件装配好之后，将它放入尺盒中。</a:t>
            </a:r>
            <a:endParaRPr lang="zh-CN"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600815" cy="5477510"/>
          </a:xfrm>
          <a:prstGeom prst="rect">
            <a:avLst/>
          </a:prstGeom>
          <a:noFill/>
        </p:spPr>
        <p:txBody>
          <a:bodyPr wrap="square" rtlCol="0">
            <a:noAutofit/>
          </a:bodyPr>
          <a:p>
            <a:r>
              <a:rPr lang="zh-CN" altLang="en-US" sz="4000"/>
              <a:t>一、构造</a:t>
            </a:r>
            <a:r>
              <a:rPr lang="zh-CN" altLang="en-US" sz="3200"/>
              <a:t>：</a:t>
            </a:r>
            <a:endParaRPr lang="zh-CN" altLang="en-US" sz="3200"/>
          </a:p>
          <a:p>
            <a:r>
              <a:rPr lang="zh-CN" altLang="en-US" sz="3200"/>
              <a:t>游标卡尺，是一种测量长度、内外径、深度的量具。</a:t>
            </a:r>
            <a:r>
              <a:rPr lang="en-US" altLang="zh-CN" sz="3200"/>
              <a:t>游标卡尺由主尺</a:t>
            </a:r>
            <a:r>
              <a:rPr lang="zh-CN" altLang="en-US" sz="3200"/>
              <a:t>，游标尺（也叫副尺</a:t>
            </a:r>
            <a:r>
              <a:rPr lang="en-US" altLang="zh-CN" sz="3200"/>
              <a:t>)</a:t>
            </a:r>
            <a:r>
              <a:rPr lang="zh-CN" altLang="en-US" sz="3200"/>
              <a:t>，深度尺，</a:t>
            </a:r>
            <a:r>
              <a:rPr lang="zh-CN" altLang="en-US" sz="3200">
                <a:sym typeface="+mn-ea"/>
              </a:rPr>
              <a:t>内测量爪和外测量爪，紧固螺钉等</a:t>
            </a:r>
            <a:r>
              <a:rPr lang="zh-CN" altLang="en-US" sz="3200"/>
              <a:t>构成。</a:t>
            </a:r>
            <a:endParaRPr lang="zh-CN" altLang="en-US" sz="3200"/>
          </a:p>
          <a:p>
            <a:endParaRPr lang="zh-CN" altLang="en-US" sz="3200"/>
          </a:p>
        </p:txBody>
      </p:sp>
      <p:pic>
        <p:nvPicPr>
          <p:cNvPr id="4" name="图片 3" descr="构造1"/>
          <p:cNvPicPr>
            <a:picLocks noChangeAspect="1"/>
          </p:cNvPicPr>
          <p:nvPr/>
        </p:nvPicPr>
        <p:blipFill>
          <a:blip r:embed="rId1"/>
          <a:stretch>
            <a:fillRect/>
          </a:stretch>
        </p:blipFill>
        <p:spPr>
          <a:xfrm>
            <a:off x="2543175" y="2840355"/>
            <a:ext cx="7105650" cy="32791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76835" y="477520"/>
            <a:ext cx="12038330" cy="5775325"/>
          </a:xfrm>
          <a:prstGeom prst="rect">
            <a:avLst/>
          </a:prstGeom>
          <a:noFill/>
        </p:spPr>
        <p:txBody>
          <a:bodyPr wrap="square" rtlCol="0">
            <a:noAutofit/>
          </a:bodyPr>
          <a:p>
            <a:r>
              <a:rPr lang="zh-CN" altLang="en-US" sz="3200"/>
              <a:t>主尺是普通的刻度尺分度值为1mm</a:t>
            </a:r>
            <a:endParaRPr lang="zh-CN" altLang="en-US" sz="3200"/>
          </a:p>
          <a:p>
            <a:endParaRPr lang="zh-CN" altLang="en-US" sz="3200">
              <a:highlight>
                <a:srgbClr val="00FF00"/>
              </a:highlight>
            </a:endParaRPr>
          </a:p>
          <a:p>
            <a:endParaRPr lang="zh-CN" altLang="en-US" sz="3200">
              <a:highlight>
                <a:srgbClr val="00FF00"/>
              </a:highlight>
            </a:endParaRPr>
          </a:p>
          <a:p>
            <a:endParaRPr lang="zh-CN" altLang="en-US" sz="3200">
              <a:highlight>
                <a:srgbClr val="00FF00"/>
              </a:highlight>
            </a:endParaRPr>
          </a:p>
          <a:p>
            <a:endParaRPr lang="zh-CN" altLang="en-US" sz="3200">
              <a:highlight>
                <a:srgbClr val="00FF00"/>
              </a:highlight>
            </a:endParaRPr>
          </a:p>
          <a:p>
            <a:r>
              <a:rPr lang="zh-CN" altLang="en-US" sz="3200"/>
              <a:t>游标卡尺的精度取决于游标尺的刻度，一般分为50分度，20分度，10分度三种。</a:t>
            </a:r>
            <a:endParaRPr lang="zh-CN" altLang="en-US" sz="3200"/>
          </a:p>
        </p:txBody>
      </p:sp>
      <p:pic>
        <p:nvPicPr>
          <p:cNvPr id="6" name="图片 5" descr="主尺分度"/>
          <p:cNvPicPr>
            <a:picLocks noChangeAspect="1"/>
          </p:cNvPicPr>
          <p:nvPr/>
        </p:nvPicPr>
        <p:blipFill>
          <a:blip r:embed="rId1"/>
          <a:stretch>
            <a:fillRect/>
          </a:stretch>
        </p:blipFill>
        <p:spPr>
          <a:xfrm>
            <a:off x="7031355" y="477520"/>
            <a:ext cx="3304540" cy="2042160"/>
          </a:xfrm>
          <a:prstGeom prst="rect">
            <a:avLst/>
          </a:prstGeom>
        </p:spPr>
      </p:pic>
      <p:pic>
        <p:nvPicPr>
          <p:cNvPr id="7" name="图片 6" descr="10分度"/>
          <p:cNvPicPr>
            <a:picLocks noChangeAspect="1"/>
          </p:cNvPicPr>
          <p:nvPr/>
        </p:nvPicPr>
        <p:blipFill>
          <a:blip r:embed="rId2"/>
          <a:stretch>
            <a:fillRect/>
          </a:stretch>
        </p:blipFill>
        <p:spPr>
          <a:xfrm>
            <a:off x="9980295" y="3562350"/>
            <a:ext cx="2051685" cy="2580640"/>
          </a:xfrm>
          <a:prstGeom prst="rect">
            <a:avLst/>
          </a:prstGeom>
        </p:spPr>
      </p:pic>
      <p:pic>
        <p:nvPicPr>
          <p:cNvPr id="8" name="图片 7" descr="20分度"/>
          <p:cNvPicPr>
            <a:picLocks noChangeAspect="1"/>
          </p:cNvPicPr>
          <p:nvPr/>
        </p:nvPicPr>
        <p:blipFill>
          <a:blip r:embed="rId3"/>
          <a:stretch>
            <a:fillRect/>
          </a:stretch>
        </p:blipFill>
        <p:spPr>
          <a:xfrm>
            <a:off x="7823200" y="3562350"/>
            <a:ext cx="2051685" cy="2580640"/>
          </a:xfrm>
          <a:prstGeom prst="rect">
            <a:avLst/>
          </a:prstGeom>
        </p:spPr>
      </p:pic>
      <p:pic>
        <p:nvPicPr>
          <p:cNvPr id="9" name="图片 8" descr="50分度"/>
          <p:cNvPicPr>
            <a:picLocks noChangeAspect="1"/>
          </p:cNvPicPr>
          <p:nvPr/>
        </p:nvPicPr>
        <p:blipFill>
          <a:blip r:embed="rId4"/>
          <a:stretch>
            <a:fillRect/>
          </a:stretch>
        </p:blipFill>
        <p:spPr>
          <a:xfrm>
            <a:off x="2592070" y="3562350"/>
            <a:ext cx="5045710" cy="25806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3200"/>
              <a:t>游标卡尺的精度是由卡尺游标上的刻度与主尺上的刻度之间的刻度值的大小来确定的</a:t>
            </a:r>
            <a:endParaRPr lang="zh-CN" altLang="en-US"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二、精度：</a:t>
            </a:r>
            <a:endParaRPr lang="zh-CN" altLang="en-US" sz="4000"/>
          </a:p>
          <a:p>
            <a:endParaRPr lang="zh-CN" altLang="en-US" sz="3200"/>
          </a:p>
          <a:p>
            <a:r>
              <a:rPr lang="zh-CN" altLang="en-US" sz="3200"/>
              <a:t>50分度的游标卡尺是指将主尺上的</a:t>
            </a:r>
            <a:r>
              <a:rPr lang="en-US" altLang="zh-CN" sz="3200"/>
              <a:t>1mm</a:t>
            </a:r>
            <a:r>
              <a:rPr lang="zh-CN" altLang="en-US" sz="3200"/>
              <a:t>分为游标尺上50条刻度线。因此最小分度值为</a:t>
            </a:r>
            <a:r>
              <a:rPr lang="en-US" altLang="zh-CN" sz="3200"/>
              <a:t>50</a:t>
            </a:r>
            <a:r>
              <a:rPr lang="zh-CN" altLang="en-US" sz="3200"/>
              <a:t>分之</a:t>
            </a:r>
            <a:r>
              <a:rPr lang="en-US" altLang="zh-CN" sz="3200"/>
              <a:t>1</a:t>
            </a:r>
            <a:r>
              <a:rPr lang="zh-CN" altLang="en-US" sz="3200"/>
              <a:t>mm既0.02mm</a:t>
            </a:r>
            <a:endParaRPr lang="zh-CN" altLang="en-US" sz="3200"/>
          </a:p>
          <a:p>
            <a:r>
              <a:rPr lang="en-US" altLang="zh-CN" sz="3200">
                <a:sym typeface="+mn-ea"/>
              </a:rPr>
              <a:t>20</a:t>
            </a:r>
            <a:r>
              <a:rPr lang="zh-CN" altLang="en-US" sz="3200">
                <a:sym typeface="+mn-ea"/>
              </a:rPr>
              <a:t>分度的游标卡尺是指</a:t>
            </a:r>
            <a:r>
              <a:rPr lang="zh-CN" altLang="en-US" sz="3200">
                <a:sym typeface="+mn-ea"/>
              </a:rPr>
              <a:t>将主尺上的</a:t>
            </a:r>
            <a:r>
              <a:rPr lang="en-US" altLang="zh-CN" sz="3200">
                <a:sym typeface="+mn-ea"/>
              </a:rPr>
              <a:t>1mm</a:t>
            </a:r>
            <a:r>
              <a:rPr lang="zh-CN" altLang="en-US" sz="3200">
                <a:sym typeface="+mn-ea"/>
              </a:rPr>
              <a:t>分为游标尺上</a:t>
            </a:r>
            <a:r>
              <a:rPr lang="en-US" altLang="zh-CN" sz="3200">
                <a:sym typeface="+mn-ea"/>
              </a:rPr>
              <a:t>20</a:t>
            </a:r>
            <a:r>
              <a:rPr lang="zh-CN" altLang="en-US" sz="3200">
                <a:sym typeface="+mn-ea"/>
              </a:rPr>
              <a:t>条刻度线。因此最小分度值为</a:t>
            </a:r>
            <a:r>
              <a:rPr lang="en-US" sz="3200">
                <a:sym typeface="+mn-ea"/>
              </a:rPr>
              <a:t>20</a:t>
            </a:r>
            <a:r>
              <a:rPr lang="zh-CN" altLang="en-US" sz="3200">
                <a:sym typeface="+mn-ea"/>
              </a:rPr>
              <a:t>分之</a:t>
            </a:r>
            <a:r>
              <a:rPr lang="en-US" altLang="zh-CN" sz="3200">
                <a:sym typeface="+mn-ea"/>
              </a:rPr>
              <a:t>1</a:t>
            </a:r>
            <a:r>
              <a:rPr lang="zh-CN" altLang="en-US" sz="3200">
                <a:sym typeface="+mn-ea"/>
              </a:rPr>
              <a:t>mm既0.0</a:t>
            </a:r>
            <a:r>
              <a:rPr lang="en-US" altLang="zh-CN" sz="3200">
                <a:sym typeface="+mn-ea"/>
              </a:rPr>
              <a:t>5</a:t>
            </a:r>
            <a:r>
              <a:rPr lang="zh-CN" altLang="en-US" sz="3200">
                <a:sym typeface="+mn-ea"/>
              </a:rPr>
              <a:t>mm</a:t>
            </a:r>
            <a:endParaRPr lang="zh-CN" altLang="en-US" sz="3200"/>
          </a:p>
          <a:p>
            <a:r>
              <a:rPr lang="en-US" altLang="zh-CN" sz="3200">
                <a:sym typeface="+mn-ea"/>
              </a:rPr>
              <a:t>10</a:t>
            </a:r>
            <a:r>
              <a:rPr lang="zh-CN" altLang="en-US" sz="3200">
                <a:sym typeface="+mn-ea"/>
              </a:rPr>
              <a:t>分度的游标卡尺是指</a:t>
            </a:r>
            <a:r>
              <a:rPr lang="zh-CN" altLang="en-US" sz="3200">
                <a:sym typeface="+mn-ea"/>
              </a:rPr>
              <a:t>将主尺上的</a:t>
            </a:r>
            <a:r>
              <a:rPr lang="en-US" altLang="zh-CN" sz="3200">
                <a:sym typeface="+mn-ea"/>
              </a:rPr>
              <a:t>1mm</a:t>
            </a:r>
            <a:r>
              <a:rPr lang="zh-CN" altLang="en-US" sz="3200">
                <a:sym typeface="+mn-ea"/>
              </a:rPr>
              <a:t>分为游标尺上</a:t>
            </a:r>
            <a:r>
              <a:rPr lang="en-US" altLang="zh-CN" sz="3200">
                <a:sym typeface="+mn-ea"/>
              </a:rPr>
              <a:t>1</a:t>
            </a:r>
            <a:r>
              <a:rPr lang="zh-CN" altLang="en-US" sz="3200">
                <a:sym typeface="+mn-ea"/>
              </a:rPr>
              <a:t>0条刻度线。因此最小分度值为</a:t>
            </a:r>
            <a:r>
              <a:rPr lang="en-US" altLang="zh-CN" sz="3200">
                <a:sym typeface="+mn-ea"/>
              </a:rPr>
              <a:t>10</a:t>
            </a:r>
            <a:r>
              <a:rPr lang="zh-CN" altLang="en-US" sz="3200">
                <a:sym typeface="+mn-ea"/>
              </a:rPr>
              <a:t>分之一mm既0.</a:t>
            </a:r>
            <a:r>
              <a:rPr lang="en-US" altLang="zh-CN" sz="3200">
                <a:sym typeface="+mn-ea"/>
              </a:rPr>
              <a:t>1</a:t>
            </a:r>
            <a:r>
              <a:rPr lang="zh-CN" altLang="en-US" sz="3200">
                <a:sym typeface="+mn-ea"/>
              </a:rPr>
              <a:t>mm</a:t>
            </a:r>
            <a:endParaRPr lang="zh-CN" altLang="en-US" sz="3200"/>
          </a:p>
          <a:p>
            <a:endParaRPr lang="zh-CN" alt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 name="图片 3" descr="游标卡尺"/>
          <p:cNvPicPr>
            <a:picLocks noChangeAspect="1"/>
          </p:cNvPicPr>
          <p:nvPr/>
        </p:nvPicPr>
        <p:blipFill>
          <a:blip r:embed="rId1"/>
          <a:stretch>
            <a:fillRect/>
          </a:stretch>
        </p:blipFill>
        <p:spPr>
          <a:xfrm>
            <a:off x="2524125" y="1680210"/>
            <a:ext cx="7144385" cy="2837180"/>
          </a:xfrm>
          <a:prstGeom prst="rect">
            <a:avLst/>
          </a:prstGeom>
        </p:spPr>
      </p:pic>
      <p:sp>
        <p:nvSpPr>
          <p:cNvPr id="5" name="右大括号 4"/>
          <p:cNvSpPr/>
          <p:nvPr/>
        </p:nvSpPr>
        <p:spPr>
          <a:xfrm rot="16200000">
            <a:off x="2469635" y="2082680"/>
            <a:ext cx="1586230" cy="61200"/>
          </a:xfrm>
          <a:prstGeom prst="rightBrace">
            <a:avLst/>
          </a:prstGeom>
          <a:ln>
            <a:solidFill>
              <a:schemeClr val="accent1"/>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左大括号 5"/>
          <p:cNvSpPr/>
          <p:nvPr/>
        </p:nvSpPr>
        <p:spPr>
          <a:xfrm rot="16200000">
            <a:off x="3989705" y="2351405"/>
            <a:ext cx="1523365" cy="3039110"/>
          </a:xfrm>
          <a:prstGeom prst="leftBrace">
            <a:avLst>
              <a:gd name="adj1" fmla="val 8333"/>
              <a:gd name="adj2" fmla="val 5001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文本框 6"/>
          <p:cNvSpPr txBox="1"/>
          <p:nvPr/>
        </p:nvSpPr>
        <p:spPr>
          <a:xfrm>
            <a:off x="2845435" y="788035"/>
            <a:ext cx="834390" cy="460375"/>
          </a:xfrm>
          <a:prstGeom prst="rect">
            <a:avLst/>
          </a:prstGeom>
          <a:noFill/>
        </p:spPr>
        <p:txBody>
          <a:bodyPr wrap="square" rtlCol="0">
            <a:spAutoFit/>
          </a:bodyPr>
          <a:p>
            <a:r>
              <a:rPr lang="en-US" altLang="zh-CN" sz="2400" b="1"/>
              <a:t>1mm</a:t>
            </a:r>
            <a:endParaRPr lang="en-US" altLang="zh-CN" sz="2400" b="1"/>
          </a:p>
        </p:txBody>
      </p:sp>
      <p:sp>
        <p:nvSpPr>
          <p:cNvPr id="8" name="文本框 7"/>
          <p:cNvSpPr txBox="1"/>
          <p:nvPr/>
        </p:nvSpPr>
        <p:spPr>
          <a:xfrm>
            <a:off x="4338955" y="4756150"/>
            <a:ext cx="843915" cy="460375"/>
          </a:xfrm>
          <a:prstGeom prst="rect">
            <a:avLst/>
          </a:prstGeom>
          <a:noFill/>
        </p:spPr>
        <p:txBody>
          <a:bodyPr wrap="square" rtlCol="0">
            <a:spAutoFit/>
          </a:bodyPr>
          <a:p>
            <a:r>
              <a:rPr lang="en-US" altLang="zh-CN" sz="2400" b="1"/>
              <a:t>50</a:t>
            </a:r>
            <a:r>
              <a:rPr lang="zh-CN" altLang="en-US" sz="2400" b="1"/>
              <a:t>格</a:t>
            </a:r>
            <a:endParaRPr lang="zh-CN" altLang="en-US" sz="2400" b="1"/>
          </a:p>
        </p:txBody>
      </p:sp>
      <p:sp>
        <p:nvSpPr>
          <p:cNvPr id="10" name="文本框 9"/>
          <p:cNvSpPr txBox="1"/>
          <p:nvPr/>
        </p:nvSpPr>
        <p:spPr>
          <a:xfrm>
            <a:off x="7254875" y="4075430"/>
            <a:ext cx="3451860" cy="680720"/>
          </a:xfrm>
          <a:prstGeom prst="rect">
            <a:avLst/>
          </a:prstGeom>
          <a:noFill/>
        </p:spPr>
        <p:txBody>
          <a:bodyPr wrap="square" rtlCol="0">
            <a:noAutofit/>
          </a:bodyPr>
          <a:p>
            <a:r>
              <a:rPr lang="zh-CN" altLang="en-US" sz="3200">
                <a:solidFill>
                  <a:srgbClr val="FFC000"/>
                </a:solidFill>
                <a:sym typeface="+mn-ea"/>
              </a:rPr>
              <a:t>精确值就是</a:t>
            </a:r>
            <a:r>
              <a:rPr lang="en-US" altLang="zh-CN" sz="3200">
                <a:solidFill>
                  <a:srgbClr val="FFC000"/>
                </a:solidFill>
                <a:sym typeface="+mn-ea"/>
              </a:rPr>
              <a:t>0.02</a:t>
            </a:r>
            <a:endParaRPr lang="en-US" altLang="zh-CN" sz="3200">
              <a:solidFill>
                <a:srgbClr val="FFC000"/>
              </a:solidFill>
              <a:sym typeface="+mn-ea"/>
            </a:endParaRPr>
          </a:p>
        </p:txBody>
      </p:sp>
      <p:sp>
        <p:nvSpPr>
          <p:cNvPr id="20" name="文本框 19"/>
          <p:cNvSpPr txBox="1"/>
          <p:nvPr/>
        </p:nvSpPr>
        <p:spPr>
          <a:xfrm>
            <a:off x="4281805" y="5082540"/>
            <a:ext cx="1243965" cy="398780"/>
          </a:xfrm>
          <a:prstGeom prst="rect">
            <a:avLst/>
          </a:prstGeom>
          <a:noFill/>
        </p:spPr>
        <p:txBody>
          <a:bodyPr wrap="square" rtlCol="0">
            <a:spAutoFit/>
          </a:bodyPr>
          <a:p>
            <a:r>
              <a:rPr lang="zh-CN" altLang="en-US" sz="2000"/>
              <a:t>50 tiles</a:t>
            </a:r>
            <a:endParaRPr lang="zh-CN" altLang="en-US" sz="2000"/>
          </a:p>
        </p:txBody>
      </p:sp>
      <p:sp>
        <p:nvSpPr>
          <p:cNvPr id="21" name="文本框 20"/>
          <p:cNvSpPr txBox="1"/>
          <p:nvPr/>
        </p:nvSpPr>
        <p:spPr>
          <a:xfrm>
            <a:off x="7451090" y="4517390"/>
            <a:ext cx="3710305" cy="706755"/>
          </a:xfrm>
          <a:prstGeom prst="rect">
            <a:avLst/>
          </a:prstGeom>
          <a:noFill/>
        </p:spPr>
        <p:txBody>
          <a:bodyPr wrap="square" rtlCol="0">
            <a:spAutoFit/>
          </a:bodyPr>
          <a:p>
            <a:r>
              <a:rPr lang="zh-CN" altLang="en-US" sz="2000"/>
              <a:t>The exact value is 0.02</a:t>
            </a:r>
            <a:endParaRPr lang="zh-CN" altLang="en-US" sz="2000"/>
          </a:p>
          <a:p>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000"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2000"/>
                                        <p:tgtEl>
                                          <p:spTgt spid="10"/>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plus(in)">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ldLvl="0" animBg="1"/>
      <p:bldP spid="7" grpId="0"/>
      <p:bldP spid="6" grpId="0" bldLvl="0" animBg="1"/>
      <p:bldP spid="8" grpId="0"/>
      <p:bldP spid="10"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三、使用方法:</a:t>
            </a:r>
            <a:endParaRPr lang="zh-CN" altLang="en-US" sz="4000"/>
          </a:p>
          <a:p>
            <a:r>
              <a:rPr lang="en-US" altLang="zh-CN" sz="3200"/>
              <a:t>1</a:t>
            </a:r>
            <a:r>
              <a:rPr lang="zh-CN" altLang="en-US" sz="3200"/>
              <a:t>、检测前应将卡尺和工件上的油污、粘附清理干净，以免影响</a:t>
            </a:r>
            <a:endParaRPr lang="zh-CN" altLang="en-US" sz="3200"/>
          </a:p>
          <a:p>
            <a:r>
              <a:rPr lang="zh-CN" altLang="en-US" sz="3200"/>
              <a:t>测量准确度。</a:t>
            </a:r>
            <a:endParaRPr lang="zh-CN" altLang="en-US" sz="3200"/>
          </a:p>
          <a:p>
            <a:r>
              <a:rPr lang="en-US" altLang="zh-CN" sz="3200"/>
              <a:t>2</a:t>
            </a:r>
            <a:r>
              <a:rPr lang="zh-CN" altLang="en-US" sz="3200"/>
              <a:t>、校对零位,将卡尺两量爪紧密贴合,使主尺零线与游标尺零</a:t>
            </a:r>
            <a:endParaRPr lang="zh-CN" altLang="en-US" sz="3200"/>
          </a:p>
          <a:p>
            <a:r>
              <a:rPr lang="zh-CN" altLang="en-US" sz="3200"/>
              <a:t>线应对齐。</a:t>
            </a:r>
            <a:endParaRPr lang="zh-CN" altLang="en-US" sz="3200"/>
          </a:p>
          <a:p>
            <a:r>
              <a:rPr lang="en-US" altLang="zh-CN" sz="3200"/>
              <a:t>3</a:t>
            </a:r>
            <a:r>
              <a:rPr lang="zh-CN" altLang="en-US" sz="3200"/>
              <a:t>、测量时，应使被测尺寸的方向与尺身保持平行或垂直的方向，</a:t>
            </a:r>
            <a:endParaRPr lang="zh-CN" altLang="en-US" sz="3200"/>
          </a:p>
          <a:p>
            <a:r>
              <a:rPr lang="zh-CN" altLang="en-US" sz="3200"/>
              <a:t>这样才能测出准确的数据。</a:t>
            </a:r>
            <a:endParaRPr lang="zh-CN" altLang="en-US" sz="3200"/>
          </a:p>
          <a:p>
            <a:r>
              <a:rPr lang="en-US" altLang="zh-CN" sz="3200"/>
              <a:t>4</a:t>
            </a:r>
            <a:r>
              <a:rPr lang="zh-CN" altLang="en-US" sz="3200"/>
              <a:t>、量具的测量面应与被测面紧贴无隙。量具与被测物体之间应有一定的接触力度。</a:t>
            </a:r>
            <a:endParaRPr lang="zh-CN" altLang="en-US" sz="32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235" y="467360"/>
            <a:ext cx="11987530" cy="6038850"/>
          </a:xfrm>
          <a:prstGeom prst="rect">
            <a:avLst/>
          </a:prstGeom>
          <a:noFill/>
        </p:spPr>
        <p:txBody>
          <a:bodyPr wrap="square" rtlCol="0">
            <a:noAutofit/>
          </a:bodyPr>
          <a:p>
            <a:r>
              <a:rPr lang="zh-CN" altLang="en-US" sz="4000"/>
              <a:t>四、读数：</a:t>
            </a:r>
            <a:endParaRPr lang="zh-CN" altLang="en-US" sz="4000"/>
          </a:p>
          <a:p>
            <a:r>
              <a:rPr lang="zh-CN" altLang="en-US" sz="3200">
                <a:sym typeface="+mn-ea"/>
              </a:rPr>
              <a:t>测量时，右手拿住尺身，大拇指移动游标，左手拿待测物体，使待测物位于测量爪之间，当与量爪相贴时，再转动调节螺母</a:t>
            </a:r>
            <a:r>
              <a:rPr lang="en-US" altLang="zh-CN" sz="3200">
                <a:sym typeface="+mn-ea"/>
              </a:rPr>
              <a:t>,</a:t>
            </a:r>
            <a:r>
              <a:rPr lang="zh-CN" altLang="en-US" sz="3200">
                <a:sym typeface="+mn-ea"/>
              </a:rPr>
              <a:t>即可读数，</a:t>
            </a:r>
            <a:endParaRPr lang="zh-CN" altLang="en-US" sz="3200"/>
          </a:p>
          <a:p>
            <a:r>
              <a:rPr lang="zh-CN" altLang="en-US" sz="3200"/>
              <a:t>主尺读数查看主尺0刻度线与游标尺刻度线中间的部分，只需要读出整毫米数。</a:t>
            </a:r>
            <a:endParaRPr lang="zh-CN" altLang="en-US" sz="3200"/>
          </a:p>
          <a:p>
            <a:r>
              <a:rPr lang="zh-CN" altLang="en-US" sz="3200"/>
              <a:t>游标尺的读数先确定游标尺的分度值，再观察游标尺上的刻度线哪条与主尺对齐。</a:t>
            </a:r>
            <a:endParaRPr lang="zh-CN" altLang="en-US" sz="3200"/>
          </a:p>
          <a:p>
            <a:r>
              <a:rPr lang="zh-CN" altLang="en-US" sz="3200">
                <a:sym typeface="+mn-ea"/>
              </a:rPr>
              <a:t>读数＝主尺读数</a:t>
            </a:r>
            <a:r>
              <a:rPr lang="en-US" altLang="zh-CN" sz="3200">
                <a:sym typeface="+mn-ea"/>
              </a:rPr>
              <a:t>+</a:t>
            </a:r>
            <a:r>
              <a:rPr lang="zh-CN" altLang="en-US" sz="3200">
                <a:sym typeface="+mn-ea"/>
              </a:rPr>
              <a:t>游标尺读数</a:t>
            </a:r>
            <a:endParaRPr lang="zh-CN" altLang="en-US" sz="3200"/>
          </a:p>
          <a:p>
            <a:endParaRPr lang="zh-CN" altLang="en-US" sz="320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commondata" val="eyJoZGlkIjoiNGIzMWNjYmQ2ZGU5OGIxZDNjYmY2M2E3MWViODUyMT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WPS 演示</Application>
  <PresentationFormat>宽屏</PresentationFormat>
  <Paragraphs>174</Paragraphs>
  <Slides>21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123123</cp:lastModifiedBy>
  <cp:revision>65</cp:revision>
  <dcterms:created xsi:type="dcterms:W3CDTF">2020-10-23T05:41:00Z</dcterms:created>
  <dcterms:modified xsi:type="dcterms:W3CDTF">2023-10-20T08:19:38Z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7DF37AD5AFFD4C1A976FF810F0F6D8B4_13</vt:lpwstr>
  </property>
</Properties>
</file>