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76" r:id="rId6"/>
    <p:sldId id="277" r:id="rId7"/>
    <p:sldId id="278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821690"/>
            <a:ext cx="42640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量具的使用</a:t>
            </a:r>
            <a:r>
              <a:rPr lang="en-US" altLang="zh-CN" sz="4400"/>
              <a:t>(</a:t>
            </a:r>
            <a:r>
              <a:rPr lang="zh-CN" altLang="en-US" sz="4400"/>
              <a:t>二）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338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六、维护与保养：</a:t>
            </a:r>
            <a:endParaRPr lang="zh-CN" altLang="en-US" sz="4000">
              <a:sym typeface="+mn-ea"/>
            </a:endParaRPr>
          </a:p>
          <a:p>
            <a:endParaRPr lang="zh-CN" altLang="en-US" sz="4000"/>
          </a:p>
          <a:p>
            <a:r>
              <a:rPr lang="en-US" altLang="zh-CN" sz="2800">
                <a:sym typeface="+mn-ea"/>
              </a:rPr>
              <a:t>       </a:t>
            </a:r>
            <a:r>
              <a:rPr lang="zh-CN" altLang="en-US" sz="2800">
                <a:sym typeface="+mn-ea"/>
              </a:rPr>
              <a:t>1. 远离液体，避免冷却液、水或油与内径表接触。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       </a:t>
            </a:r>
            <a:r>
              <a:rPr lang="zh-CN" altLang="en-US" sz="2800">
                <a:sym typeface="+mn-ea"/>
              </a:rPr>
              <a:t>2. 在不使用时，要摘下百分表，使表解除其所有负荷，让测量头处于自由状态。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88945" y="1882775"/>
            <a:ext cx="1133475" cy="1832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/>
              <a:t>目录</a:t>
            </a:r>
            <a:endParaRPr lang="zh-CN" altLang="en-US" sz="6000"/>
          </a:p>
        </p:txBody>
      </p:sp>
      <p:sp>
        <p:nvSpPr>
          <p:cNvPr id="3" name="文本框 2"/>
          <p:cNvSpPr txBox="1"/>
          <p:nvPr/>
        </p:nvSpPr>
        <p:spPr>
          <a:xfrm>
            <a:off x="4815205" y="1189990"/>
            <a:ext cx="2580640" cy="3567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ym typeface="+mn-ea"/>
              </a:rPr>
              <a:t>1.</a:t>
            </a:r>
            <a:r>
              <a:rPr lang="zh-CN" altLang="en-US" sz="3600">
                <a:sym typeface="+mn-ea"/>
              </a:rPr>
              <a:t>用途</a:t>
            </a:r>
            <a:endParaRPr lang="zh-CN" altLang="en-US" sz="3600"/>
          </a:p>
          <a:p>
            <a:r>
              <a:rPr lang="en-US" altLang="zh-CN" sz="3600">
                <a:sym typeface="+mn-ea"/>
              </a:rPr>
              <a:t>2.</a:t>
            </a:r>
            <a:r>
              <a:rPr lang="zh-CN" altLang="en-US" sz="3600">
                <a:sym typeface="+mn-ea"/>
              </a:rPr>
              <a:t>构造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3.</a:t>
            </a:r>
            <a:r>
              <a:rPr lang="zh-CN" altLang="en-US" sz="3600">
                <a:sym typeface="+mn-ea"/>
              </a:rPr>
              <a:t>注意事项</a:t>
            </a:r>
            <a:endParaRPr lang="zh-CN" altLang="en-US" sz="3600"/>
          </a:p>
          <a:p>
            <a:r>
              <a:rPr lang="en-US" altLang="zh-CN" sz="3600">
                <a:sym typeface="+mn-ea"/>
              </a:rPr>
              <a:t>4.</a:t>
            </a:r>
            <a:r>
              <a:rPr lang="zh-CN" altLang="en-US" sz="3600">
                <a:sym typeface="+mn-ea"/>
              </a:rPr>
              <a:t>使用</a:t>
            </a:r>
            <a:endParaRPr lang="zh-CN" altLang="en-US" sz="3600">
              <a:sym typeface="+mn-ea"/>
            </a:endParaRPr>
          </a:p>
          <a:p>
            <a:r>
              <a:rPr lang="en-US" altLang="zh-CN" sz="3600">
                <a:sym typeface="+mn-ea"/>
              </a:rPr>
              <a:t>5.</a:t>
            </a:r>
            <a:r>
              <a:rPr lang="zh-CN" altLang="en-US" sz="3600">
                <a:sym typeface="+mn-ea"/>
              </a:rPr>
              <a:t>读数</a:t>
            </a:r>
            <a:endParaRPr lang="zh-CN" altLang="en-US" sz="3600"/>
          </a:p>
          <a:p>
            <a:r>
              <a:rPr lang="en-US" altLang="zh-CN" sz="3600">
                <a:sym typeface="+mn-ea"/>
              </a:rPr>
              <a:t>6.</a:t>
            </a:r>
            <a:r>
              <a:rPr lang="zh-CN" altLang="en-US" sz="3600">
                <a:sym typeface="+mn-ea"/>
              </a:rPr>
              <a:t>保养</a:t>
            </a:r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70686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一、用途</a:t>
            </a:r>
            <a:endParaRPr lang="zh-CN" altLang="en-US" sz="4000"/>
          </a:p>
          <a:p>
            <a:r>
              <a:rPr lang="en-US" altLang="zh-CN" sz="4000">
                <a:sym typeface="+mn-ea"/>
              </a:rPr>
              <a:t>    </a:t>
            </a:r>
            <a:r>
              <a:rPr lang="zh-CN" altLang="en-US" sz="3200">
                <a:sym typeface="+mn-ea"/>
              </a:rPr>
              <a:t>用来测量或检验零件的内孔、深孔直径及其形状精度的测量工具。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活动测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0980" y="2046605"/>
            <a:ext cx="3941445" cy="4204335"/>
          </a:xfrm>
          <a:prstGeom prst="rect">
            <a:avLst/>
          </a:prstGeom>
        </p:spPr>
      </p:pic>
      <p:pic>
        <p:nvPicPr>
          <p:cNvPr id="6" name="图片 5" descr="C:/Users/123123/Desktop/量具使用（二）课件/量具使用（二）图片/内径百分表.jpg内径百分表"/>
          <p:cNvPicPr>
            <a:picLocks noChangeAspect="1"/>
          </p:cNvPicPr>
          <p:nvPr/>
        </p:nvPicPr>
        <p:blipFill>
          <a:blip r:embed="rId2"/>
          <a:srcRect l="6" r="6"/>
          <a:stretch>
            <a:fillRect/>
          </a:stretch>
        </p:blipFill>
        <p:spPr>
          <a:xfrm>
            <a:off x="549275" y="2057400"/>
            <a:ext cx="3931285" cy="4193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7145" y="1421130"/>
            <a:ext cx="8375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由百分表、测头、测杆、手柄、锁紧手柄、活动测头组成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249285" y="5467350"/>
            <a:ext cx="1534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    </a:t>
            </a:r>
            <a:r>
              <a:rPr lang="zh-CN" altLang="en-US" sz="1400"/>
              <a:t>活动测头</a:t>
            </a:r>
            <a:endParaRPr lang="zh-CN" altLang="en-US" sz="1400"/>
          </a:p>
          <a:p>
            <a:r>
              <a:rPr lang="zh-CN" altLang="en-US" sz="1400"/>
              <a:t>Active probe</a:t>
            </a:r>
            <a:endParaRPr lang="zh-CN" altLang="en-US" sz="1400"/>
          </a:p>
        </p:txBody>
      </p:sp>
      <p:sp>
        <p:nvSpPr>
          <p:cNvPr id="2" name="文本框 1"/>
          <p:cNvSpPr txBox="1"/>
          <p:nvPr/>
        </p:nvSpPr>
        <p:spPr>
          <a:xfrm>
            <a:off x="154305" y="380365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ym typeface="+mn-ea"/>
              </a:rPr>
              <a:t>二、构造</a:t>
            </a:r>
            <a:endParaRPr lang="zh-CN" altLang="en-US" sz="4000"/>
          </a:p>
          <a:p>
            <a:endParaRPr lang="zh-CN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/Users/123123/Desktop/量具使用（二）课件/量具使用（二）图片/表头修改.jpg表头修改"/>
          <p:cNvPicPr>
            <a:picLocks noChangeAspect="1"/>
          </p:cNvPicPr>
          <p:nvPr/>
        </p:nvPicPr>
        <p:blipFill>
          <a:blip r:embed="rId1"/>
          <a:srcRect t="9" b="9"/>
          <a:stretch>
            <a:fillRect/>
          </a:stretch>
        </p:blipFill>
        <p:spPr>
          <a:xfrm>
            <a:off x="7299325" y="1388110"/>
            <a:ext cx="3649980" cy="3649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680" y="2387600"/>
            <a:ext cx="7192645" cy="629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     </a:t>
            </a:r>
            <a:r>
              <a:rPr lang="zh-CN" altLang="en-US" sz="2400"/>
              <a:t>百分表由调整螺丝、转数指针、指数指针、测量头等组成。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06680" y="68135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①百分表组成：</a:t>
            </a:r>
            <a:endParaRPr lang="zh-CN" altLang="en-US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485" y="712470"/>
            <a:ext cx="3857625" cy="102616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4000"/>
              <a:t>②表盘表示：</a:t>
            </a:r>
            <a:r>
              <a:rPr lang="en-US" altLang="zh-CN" sz="4000"/>
              <a:t>      </a:t>
            </a:r>
            <a:endParaRPr lang="en-US" altLang="zh-CN" sz="4000"/>
          </a:p>
        </p:txBody>
      </p:sp>
      <p:pic>
        <p:nvPicPr>
          <p:cNvPr id="4" name="图片 3" descr="表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5720" y="1424305"/>
            <a:ext cx="3826510" cy="38265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6955" y="2773680"/>
            <a:ext cx="6262370" cy="2477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大刻度盘最小刻度间隔:1格=0.01mm（表盘上有显示）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小刻度盘最小刻度间隔:1格=1.0mm(长指针旋转一周，短指针旋转一格，即:1mm)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6967855" cy="5661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三、注意事项：</a:t>
            </a:r>
            <a:endParaRPr lang="zh-CN" altLang="en-US" sz="4000">
              <a:sym typeface="+mn-ea"/>
            </a:endParaRPr>
          </a:p>
          <a:p>
            <a:endParaRPr lang="zh-CN" altLang="en-US" sz="4000"/>
          </a:p>
          <a:p>
            <a:r>
              <a:rPr lang="en-US" altLang="zh-CN" sz="2800">
                <a:sym typeface="+mn-ea"/>
              </a:rPr>
              <a:t>      </a:t>
            </a:r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使用前，应检查测量杆活动的灵活性。即轻轻推动测量杆时，测量杆移动要灵活，每次手松开后，指针都能回到原来的刻度位置。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2.</a:t>
            </a:r>
            <a:r>
              <a:rPr lang="zh-CN" altLang="en-US" sz="2400">
                <a:sym typeface="+mn-ea"/>
              </a:rPr>
              <a:t>测量时，不要使测量杆的行程超过它的测量范围，不要使表头突然撞到工件上，也不要用百分表测量表面粗糙度或有显著凹凸不平的工作。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 3.</a:t>
            </a:r>
            <a:r>
              <a:rPr lang="zh-CN" altLang="en-US" sz="2400">
                <a:sym typeface="+mn-ea"/>
              </a:rPr>
              <a:t>测量平面时，百分表的测量杆要与平面垂直，测量圆柱形工件时，测量杆要与工件的中心线垂直，否则，将使测量杆活动不灵或测量结果不准确。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3" name="图片 2" descr="百分表的使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4715" y="2291080"/>
            <a:ext cx="4572635" cy="227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6396355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四、使用：</a:t>
            </a:r>
            <a:endParaRPr lang="zh-CN" altLang="en-US" sz="4000">
              <a:sym typeface="+mn-ea"/>
            </a:endParaRPr>
          </a:p>
          <a:p>
            <a:endParaRPr lang="zh-CN" altLang="en-US" sz="4000">
              <a:sym typeface="+mn-ea"/>
            </a:endParaRPr>
          </a:p>
          <a:p>
            <a:r>
              <a:rPr lang="en-US" altLang="zh-CN" sz="3200">
                <a:sym typeface="+mn-ea"/>
              </a:rPr>
              <a:t>  </a:t>
            </a:r>
            <a:r>
              <a:rPr lang="en-US" altLang="zh-CN" sz="2400">
                <a:sym typeface="+mn-ea"/>
              </a:rPr>
              <a:t> 1.</a:t>
            </a:r>
            <a:r>
              <a:rPr lang="zh-CN" altLang="en-US" sz="2400">
                <a:sym typeface="+mn-ea"/>
              </a:rPr>
              <a:t>使用游标卡尺测量被测物体内径，选择合适的测量杆。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2</a:t>
            </a:r>
            <a:r>
              <a:rPr lang="zh-CN" altLang="en-US" sz="2400">
                <a:sym typeface="+mn-ea"/>
              </a:rPr>
              <a:t>.调整百分表使压表量在0.2-0.3mm左右，并锁紧表头。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3.</a:t>
            </a:r>
            <a:r>
              <a:rPr lang="zh-CN" altLang="en-US" sz="2400">
                <a:sym typeface="+mn-ea"/>
              </a:rPr>
              <a:t>测试表针转动流畅度。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4</a:t>
            </a:r>
            <a:r>
              <a:rPr lang="zh-CN" altLang="en-US" sz="2400">
                <a:sym typeface="+mn-ea"/>
              </a:rPr>
              <a:t>.把千分尺调整到被测内径大小尺寸并锁紧。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5</a:t>
            </a:r>
            <a:r>
              <a:rPr lang="zh-CN" altLang="en-US" sz="2400">
                <a:sym typeface="+mn-ea"/>
              </a:rPr>
              <a:t>.将测头放在千分尺内进行校准，</a:t>
            </a:r>
            <a:r>
              <a:rPr lang="zh-CN" altLang="en-US" sz="2400">
                <a:sym typeface="+mn-ea"/>
              </a:rPr>
              <a:t>拧紧螺母，</a:t>
            </a:r>
            <a:r>
              <a:rPr lang="zh-CN" altLang="en-US" sz="2400">
                <a:sym typeface="+mn-ea"/>
              </a:rPr>
              <a:t>注意要使百分表的测杆尽量垂直于千分尺，然后将百分表校零。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3" name="图片 2" descr="百分表装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7690" y="1832610"/>
            <a:ext cx="4713605" cy="373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五、读数：</a:t>
            </a:r>
            <a:endParaRPr lang="zh-CN" altLang="en-US" sz="4000"/>
          </a:p>
          <a:p>
            <a:r>
              <a:rPr lang="en-US" altLang="zh-CN" sz="3200">
                <a:sym typeface="+mn-ea"/>
              </a:rPr>
              <a:t>     </a:t>
            </a: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先读小指针转过的刻度线（即毫米整数），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     2.</a:t>
            </a:r>
            <a:r>
              <a:rPr lang="zh-CN" altLang="en-US" sz="2800">
                <a:sym typeface="+mn-ea"/>
              </a:rPr>
              <a:t>再读大指针转过的刻度线并估读一位（即小数部分），并乘以0.01，然后两者相加，即得到所测量的数值。</a:t>
            </a:r>
            <a:endParaRPr lang="zh-CN" altLang="en-US" sz="2800"/>
          </a:p>
          <a:p>
            <a:endParaRPr lang="zh-CN" altLang="en-US" sz="2800"/>
          </a:p>
        </p:txBody>
      </p:sp>
      <p:pic>
        <p:nvPicPr>
          <p:cNvPr id="3" name="图片 2" descr="百分表读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985" y="2933700"/>
            <a:ext cx="4812030" cy="339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GIzMWNjYmQ2ZGU5OGIxZDNjYmY2M2E3MWViODUyM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WPS 演示</Application>
  <PresentationFormat>宽屏</PresentationFormat>
  <Paragraphs>64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123123</cp:lastModifiedBy>
  <cp:revision>22</cp:revision>
  <dcterms:created xsi:type="dcterms:W3CDTF">2020-10-23T05:41:00Z</dcterms:created>
  <dcterms:modified xsi:type="dcterms:W3CDTF">2023-10-25T00:14:08Z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1A163AB798304F1AAAE41077874CD7F9_13</vt:lpwstr>
  </property>
</Properties>
</file>