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60" r:id="rId4"/>
    <p:sldId id="264" r:id="rId5"/>
    <p:sldId id="263" r:id="rId7"/>
    <p:sldId id="262" r:id="rId8"/>
    <p:sldId id="261" r:id="rId9"/>
    <p:sldId id="265" r:id="rId10"/>
    <p:sldId id="266" r:id="rId11"/>
    <p:sldId id="267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08305" y="821690"/>
            <a:ext cx="24180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400"/>
              <a:t>冷却系统</a:t>
            </a:r>
            <a:endParaRPr lang="zh-CN" altLang="en-US" sz="4400"/>
          </a:p>
        </p:txBody>
      </p:sp>
      <p:sp>
        <p:nvSpPr>
          <p:cNvPr id="3" name="文本框 2"/>
          <p:cNvSpPr txBox="1"/>
          <p:nvPr/>
        </p:nvSpPr>
        <p:spPr>
          <a:xfrm>
            <a:off x="3434080" y="3068955"/>
            <a:ext cx="309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 sz="3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2235" y="467360"/>
            <a:ext cx="11987530" cy="60388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4000"/>
          </a:p>
        </p:txBody>
      </p:sp>
      <p:sp>
        <p:nvSpPr>
          <p:cNvPr id="3" name="文本框 2"/>
          <p:cNvSpPr txBox="1"/>
          <p:nvPr/>
        </p:nvSpPr>
        <p:spPr>
          <a:xfrm>
            <a:off x="210820" y="316230"/>
            <a:ext cx="11817350" cy="62160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30000"/>
              </a:lnSpc>
            </a:pPr>
            <a:r>
              <a:rPr lang="zh-CN" altLang="en-US" sz="3200">
                <a:sym typeface="+mn-ea"/>
              </a:rPr>
              <a:t>作用：</a:t>
            </a:r>
            <a:endParaRPr lang="zh-CN" altLang="en-US" sz="3200"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400">
                <a:sym typeface="+mn-ea"/>
              </a:rPr>
              <a:t>冷却液，又称防冻液、抗冻液等。在发动机和水箱内循环，保护发动机正常工作，起到防冻、防沸的效果。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 </a:t>
            </a:r>
            <a:endParaRPr lang="en-US" altLang="zh-CN">
              <a:solidFill>
                <a:srgbClr val="FF0000"/>
              </a:solidFill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3200">
                <a:sym typeface="+mn-ea"/>
              </a:rPr>
              <a:t>组成：</a:t>
            </a:r>
            <a:endParaRPr lang="en-US" altLang="zh-CN" sz="3200">
              <a:solidFill>
                <a:schemeClr val="tx1"/>
              </a:solidFill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400">
                <a:sym typeface="+mn-ea"/>
              </a:rPr>
              <a:t>冷却液主要是由水、防冻剂、添加剂三部分组成</a:t>
            </a:r>
            <a:endParaRPr lang="zh-CN" altLang="en-US" sz="2400"/>
          </a:p>
          <a:p>
            <a:pPr>
              <a:lnSpc>
                <a:spcPct val="130000"/>
              </a:lnSpc>
            </a:pPr>
            <a:endParaRPr lang="zh-CN" altLang="en-US"/>
          </a:p>
        </p:txBody>
      </p:sp>
      <p:pic>
        <p:nvPicPr>
          <p:cNvPr id="4" name="图片 3" descr="引言防冻冷却液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28685" y="2469515"/>
            <a:ext cx="3429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12395" y="464820"/>
            <a:ext cx="12080240" cy="53479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30000"/>
              </a:lnSpc>
            </a:pPr>
            <a:r>
              <a:rPr lang="zh-CN" altLang="en-US" sz="3200">
                <a:sym typeface="+mn-ea"/>
              </a:rPr>
              <a:t>分类：</a:t>
            </a:r>
            <a:endParaRPr lang="zh-CN" altLang="en-US" sz="3200"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800">
                <a:sym typeface="+mn-ea"/>
              </a:rPr>
              <a:t>1.</a:t>
            </a:r>
            <a:r>
              <a:rPr lang="zh-CN" altLang="en-US" sz="2800">
                <a:sym typeface="+mn-ea"/>
              </a:rPr>
              <a:t>酒精型冷却液冰点随酒精含量不同而变化，当酒精蒸发后，冷却液冰点升高</a:t>
            </a:r>
            <a:endParaRPr lang="zh-CN" altLang="en-US" sz="2800"/>
          </a:p>
          <a:p>
            <a:pPr>
              <a:lnSpc>
                <a:spcPct val="130000"/>
              </a:lnSpc>
            </a:pPr>
            <a:r>
              <a:rPr lang="en-US" altLang="zh-CN" sz="2800">
                <a:sym typeface="+mn-ea"/>
              </a:rPr>
              <a:t>2.</a:t>
            </a:r>
            <a:r>
              <a:rPr lang="zh-CN" altLang="en-US" sz="2800">
                <a:sym typeface="+mn-ea"/>
              </a:rPr>
              <a:t>甘油型冷却液化学稳定性好，使用寿命长但是冰点效率低</a:t>
            </a:r>
            <a:endParaRPr lang="zh-CN" altLang="en-US" sz="2800"/>
          </a:p>
          <a:p>
            <a:pPr>
              <a:lnSpc>
                <a:spcPct val="130000"/>
              </a:lnSpc>
            </a:pPr>
            <a:r>
              <a:rPr lang="en-US" altLang="zh-CN" sz="2800">
                <a:sym typeface="+mn-ea"/>
              </a:rPr>
              <a:t>3.</a:t>
            </a:r>
            <a:r>
              <a:rPr lang="zh-CN" altLang="en-US" sz="2800">
                <a:sym typeface="+mn-ea"/>
              </a:rPr>
              <a:t>乙二醇型冷却液，它不易蒸发损失能与水以任意比例混合</a:t>
            </a:r>
            <a:endParaRPr lang="zh-CN" altLang="en-US" sz="2800">
              <a:sym typeface="+mn-ea"/>
            </a:endParaRPr>
          </a:p>
          <a:p>
            <a:pPr>
              <a:lnSpc>
                <a:spcPct val="130000"/>
              </a:lnSpc>
            </a:pPr>
            <a:endParaRPr lang="zh-CN" altLang="en-US" sz="2800">
              <a:sym typeface="+mn-ea"/>
            </a:endParaRPr>
          </a:p>
        </p:txBody>
      </p:sp>
      <p:pic>
        <p:nvPicPr>
          <p:cNvPr id="6" name="图片 5" descr="甘油型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66085" y="3552190"/>
            <a:ext cx="2875915" cy="2875915"/>
          </a:xfrm>
          <a:prstGeom prst="rect">
            <a:avLst/>
          </a:prstGeom>
        </p:spPr>
      </p:pic>
      <p:pic>
        <p:nvPicPr>
          <p:cNvPr id="7" name="图片 6" descr="酒精型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" y="3552190"/>
            <a:ext cx="2738120" cy="2854325"/>
          </a:xfrm>
          <a:prstGeom prst="rect">
            <a:avLst/>
          </a:prstGeom>
        </p:spPr>
      </p:pic>
      <p:pic>
        <p:nvPicPr>
          <p:cNvPr id="8" name="图片 7" descr="乙二醇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570" y="3573780"/>
            <a:ext cx="3049270" cy="28543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66065" y="585470"/>
            <a:ext cx="11116310" cy="54641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3200">
                <a:sym typeface="+mn-ea"/>
              </a:rPr>
              <a:t>外观选择冷却液：</a:t>
            </a:r>
            <a:endParaRPr lang="zh-CN" altLang="en-US" sz="3200">
              <a:sym typeface="+mn-ea"/>
            </a:endParaRPr>
          </a:p>
          <a:p>
            <a:endParaRPr lang="zh-CN" altLang="en-US" sz="3200">
              <a:sym typeface="+mn-ea"/>
            </a:endParaRPr>
          </a:p>
          <a:p>
            <a:r>
              <a:rPr lang="en-US" altLang="zh-CN" sz="2800">
                <a:sym typeface="+mn-ea"/>
              </a:rPr>
              <a:t>1.</a:t>
            </a:r>
            <a:r>
              <a:rPr lang="zh-CN" altLang="en-US" sz="2800">
                <a:sym typeface="+mn-ea"/>
              </a:rPr>
              <a:t>选择正规品牌</a:t>
            </a:r>
            <a:r>
              <a:rPr lang="zh-CN" altLang="en-US" sz="2800">
                <a:sym typeface="+mn-ea"/>
              </a:rPr>
              <a:t>冷却</a:t>
            </a:r>
            <a:r>
              <a:rPr lang="zh-CN" altLang="en-US" sz="2800">
                <a:sym typeface="+mn-ea"/>
              </a:rPr>
              <a:t>液</a:t>
            </a:r>
            <a:endParaRPr lang="zh-CN" altLang="en-US" sz="2800"/>
          </a:p>
          <a:p>
            <a:r>
              <a:rPr lang="en-US" altLang="zh-CN" sz="2800">
                <a:sym typeface="+mn-ea"/>
              </a:rPr>
              <a:t>2.</a:t>
            </a:r>
            <a:r>
              <a:rPr lang="zh-CN" altLang="en-US" sz="2800">
                <a:sym typeface="+mn-ea"/>
              </a:rPr>
              <a:t>选择低冰点、高沸点的冷却液。</a:t>
            </a:r>
            <a:endParaRPr lang="zh-CN" altLang="en-US" sz="2800">
              <a:sym typeface="+mn-ea"/>
            </a:endParaRPr>
          </a:p>
          <a:p>
            <a:endParaRPr lang="zh-CN" altLang="en-US" sz="2800">
              <a:sym typeface="+mn-ea"/>
            </a:endParaRPr>
          </a:p>
          <a:p>
            <a:endParaRPr lang="zh-CN" altLang="en-US" sz="2800">
              <a:sym typeface="+mn-ea"/>
            </a:endParaRPr>
          </a:p>
          <a:p>
            <a:endParaRPr lang="zh-CN" altLang="en-US" sz="2800">
              <a:sym typeface="+mn-ea"/>
            </a:endParaRPr>
          </a:p>
          <a:p>
            <a:endParaRPr lang="zh-CN" altLang="en-US" sz="2800">
              <a:sym typeface="+mn-ea"/>
            </a:endParaRPr>
          </a:p>
          <a:p>
            <a:r>
              <a:rPr lang="en-US" altLang="zh-CN" sz="2800">
                <a:sym typeface="+mn-ea"/>
              </a:rPr>
              <a:t>3.</a:t>
            </a:r>
            <a:r>
              <a:rPr lang="zh-CN" altLang="en-US" sz="2800">
                <a:sym typeface="+mn-ea"/>
              </a:rPr>
              <a:t>冷却液的颜色一般有蓝色和红色，选择相同颜色的冷却液添加。</a:t>
            </a:r>
            <a:endParaRPr lang="zh-CN" altLang="en-US" sz="2800"/>
          </a:p>
          <a:p>
            <a:endParaRPr lang="zh-CN" altLang="en-US" sz="2800"/>
          </a:p>
        </p:txBody>
      </p:sp>
      <p:pic>
        <p:nvPicPr>
          <p:cNvPr id="5" name="图片 4" descr="温度计低温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030" y="2759075"/>
            <a:ext cx="1751965" cy="1117600"/>
          </a:xfrm>
          <a:prstGeom prst="rect">
            <a:avLst/>
          </a:prstGeom>
        </p:spPr>
      </p:pic>
      <p:pic>
        <p:nvPicPr>
          <p:cNvPr id="6" name="图片 5" descr="温度计高温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759075"/>
            <a:ext cx="1752600" cy="1117600"/>
          </a:xfrm>
          <a:prstGeom prst="rect">
            <a:avLst/>
          </a:prstGeom>
        </p:spPr>
      </p:pic>
      <p:pic>
        <p:nvPicPr>
          <p:cNvPr id="7" name="图片 6" descr="蓝色冷却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65" y="4752975"/>
            <a:ext cx="1751330" cy="1220470"/>
          </a:xfrm>
          <a:prstGeom prst="rect">
            <a:avLst/>
          </a:prstGeom>
        </p:spPr>
      </p:pic>
      <p:pic>
        <p:nvPicPr>
          <p:cNvPr id="8" name="图片 7" descr="红色冷却液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4752975"/>
            <a:ext cx="175260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38125" y="420370"/>
            <a:ext cx="11716385" cy="57651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3200">
                <a:sym typeface="+mn-ea"/>
              </a:rPr>
              <a:t>打开选择冷却液：</a:t>
            </a:r>
            <a:endParaRPr lang="zh-CN" altLang="en-US" sz="3200">
              <a:sym typeface="+mn-ea"/>
            </a:endParaRPr>
          </a:p>
          <a:p>
            <a:r>
              <a:rPr lang="en-US" altLang="zh-CN" sz="2400">
                <a:sym typeface="+mn-ea"/>
              </a:rPr>
              <a:t>1.</a:t>
            </a:r>
            <a:r>
              <a:rPr lang="zh-CN" altLang="en-US" sz="2400">
                <a:sym typeface="+mn-ea"/>
              </a:rPr>
              <a:t>闻气味，有各种刺鼻难闻气味的一定是劣质冷却液。</a:t>
            </a:r>
            <a:endParaRPr lang="zh-CN" altLang="en-US" sz="2400"/>
          </a:p>
          <a:p>
            <a:r>
              <a:rPr lang="en-US" altLang="zh-CN" sz="2400">
                <a:sym typeface="+mn-ea"/>
              </a:rPr>
              <a:t>2.</a:t>
            </a:r>
            <a:r>
              <a:rPr lang="zh-CN" altLang="en-US" sz="2400">
                <a:sym typeface="+mn-ea"/>
              </a:rPr>
              <a:t>看透明度：无论哪种颜色，都要保持一定的透明度，浑浊的冷却液不是好的冷却液。</a:t>
            </a:r>
            <a:endParaRPr lang="zh-CN" altLang="en-US" sz="2400"/>
          </a:p>
          <a:p>
            <a:r>
              <a:rPr lang="en-US" altLang="zh-CN" sz="2400">
                <a:sym typeface="+mn-ea"/>
              </a:rPr>
              <a:t>3.</a:t>
            </a:r>
            <a:r>
              <a:rPr lang="zh-CN" altLang="en-US" sz="2400">
                <a:sym typeface="+mn-ea"/>
              </a:rPr>
              <a:t>看流动性，相比于纯净水，好的</a:t>
            </a:r>
            <a:r>
              <a:rPr lang="zh-CN" altLang="en-US" sz="2400">
                <a:sym typeface="+mn-ea"/>
              </a:rPr>
              <a:t>冷却</a:t>
            </a:r>
            <a:r>
              <a:rPr lang="zh-CN" altLang="en-US" sz="2400">
                <a:sym typeface="+mn-ea"/>
              </a:rPr>
              <a:t>液粘度稍高。</a:t>
            </a:r>
            <a:endParaRPr lang="zh-CN" altLang="en-US" sz="2400"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28600" y="600710"/>
            <a:ext cx="11581130" cy="55587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10000"/>
              </a:lnSpc>
            </a:pPr>
            <a:r>
              <a:rPr lang="zh-CN" sz="3200">
                <a:sym typeface="+mn-ea"/>
              </a:rPr>
              <a:t>①冷却液更换：</a:t>
            </a:r>
            <a:endParaRPr lang="zh-CN" sz="3200"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冷却液</a:t>
            </a:r>
            <a:r>
              <a:rPr 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一般</a:t>
            </a:r>
            <a:r>
              <a:rPr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更换周期是10年或20万公里；之后每5年或10万公里更换。</a:t>
            </a:r>
            <a:endParaRPr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通过冰点测试仪进行检测冰点是否低于当地最低气温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度进行选择性更换。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如发现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冷却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液内出现悬浮物，沉淀物或变质、变色应及时更换并清洗冷却系统。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5" name="图片 4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7435" y="4166235"/>
            <a:ext cx="2516505" cy="1993265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90" y="4166235"/>
            <a:ext cx="2516505" cy="19932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2550" y="370840"/>
            <a:ext cx="11988165" cy="56889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10000"/>
              </a:lnSpc>
            </a:pPr>
            <a:r>
              <a:rPr lang="zh-CN" altLang="en-US" sz="3200">
                <a:sym typeface="+mn-ea"/>
              </a:rPr>
              <a:t>②冷却液检查</a:t>
            </a:r>
            <a:endParaRPr lang="zh-CN" altLang="en-US" sz="3200"/>
          </a:p>
          <a:p>
            <a:pPr>
              <a:lnSpc>
                <a:spcPct val="110000"/>
              </a:lnSpc>
            </a:pPr>
            <a:r>
              <a:rPr lang="zh-CN" altLang="en-US" sz="2400">
                <a:sym typeface="+mn-ea"/>
              </a:rPr>
              <a:t>在更换冷却液之前，要对管道进行检查，看看管道或接口有无泄漏的痕迹</a:t>
            </a:r>
            <a:r>
              <a:rPr lang="en-US" altLang="zh-CN" sz="2400">
                <a:sym typeface="+mn-ea"/>
              </a:rPr>
              <a:t>(</a:t>
            </a:r>
            <a:r>
              <a:rPr lang="zh-CN" altLang="en-US" sz="2400">
                <a:sym typeface="+mn-ea"/>
              </a:rPr>
              <a:t>图片），是否有裂缝，如果有就应该根据情况更换水管或重新固定接口。</a:t>
            </a:r>
            <a:endParaRPr lang="zh-CN" altLang="en-US" sz="2400">
              <a:sym typeface="+mn-ea"/>
            </a:endParaRPr>
          </a:p>
        </p:txBody>
      </p:sp>
      <p:pic>
        <p:nvPicPr>
          <p:cNvPr id="3" name="图片 2" descr="冷却液泄漏痕迹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3715" y="2517775"/>
            <a:ext cx="3307715" cy="3365500"/>
          </a:xfrm>
          <a:prstGeom prst="rect">
            <a:avLst/>
          </a:prstGeom>
        </p:spPr>
      </p:pic>
      <p:pic>
        <p:nvPicPr>
          <p:cNvPr id="4" name="图片 3" descr="水管裂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335" y="2517775"/>
            <a:ext cx="3307715" cy="33661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64490" y="447040"/>
            <a:ext cx="11501755" cy="60210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3200">
                <a:sym typeface="+mn-ea"/>
              </a:rPr>
              <a:t>③放水和清洗</a:t>
            </a:r>
            <a:endParaRPr lang="zh-CN" altLang="en-US" sz="3200"/>
          </a:p>
          <a:p>
            <a:r>
              <a:rPr lang="zh-CN" altLang="en-US" sz="2400">
                <a:sym typeface="+mn-ea"/>
              </a:rPr>
              <a:t>打开膨胀水壶盖，拧下放水阀或者拔下下水管将旧的冷却液放出，水放干净以后使用压缩空气排空系统内部剩余的冷却液，之后</a:t>
            </a:r>
            <a:r>
              <a:rPr lang="zh-CN" altLang="en-US" sz="2400">
                <a:sym typeface="+mn-ea"/>
              </a:rPr>
              <a:t>拧紧放水阀或安装好水管，</a:t>
            </a:r>
            <a:r>
              <a:rPr lang="zh-CN" altLang="en-US" sz="2400">
                <a:sym typeface="+mn-ea"/>
              </a:rPr>
              <a:t>将蒸馏水或者清洁水加入膨胀水壶</a:t>
            </a:r>
            <a:r>
              <a:rPr lang="zh-CN" altLang="en-US" sz="2400">
                <a:sym typeface="+mn-ea"/>
              </a:rPr>
              <a:t>上刻线位置</a:t>
            </a:r>
            <a:r>
              <a:rPr lang="zh-CN" altLang="en-US" sz="2400">
                <a:sym typeface="+mn-ea"/>
              </a:rPr>
              <a:t>，随后着车怠速3至5分钟，让水循环起来。重复操作直至放出来的水是干净的。</a:t>
            </a:r>
            <a:endParaRPr lang="zh-CN" altLang="en-US" sz="2400"/>
          </a:p>
          <a:p>
            <a:endParaRPr lang="zh-CN" altLang="en-US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0810" y="507365"/>
            <a:ext cx="11842750" cy="57359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sz="3200">
                <a:sym typeface="+mn-ea"/>
              </a:rPr>
              <a:t>④添加冷却液</a:t>
            </a:r>
            <a:endParaRPr lang="zh-CN" sz="3200">
              <a:sym typeface="+mn-ea"/>
            </a:endParaRPr>
          </a:p>
          <a:p>
            <a:r>
              <a:rPr lang="zh-CN" altLang="en-US" sz="2400">
                <a:sym typeface="+mn-ea"/>
              </a:rPr>
              <a:t>将冷却液加入膨胀水壶，至上刻线位置，膨胀水壶盖子不用拧上打着车到发动机的工作温度后，这时冷却系统由于排除了部分空气，液面有所下降，根据情况把冷却液加注到</a:t>
            </a:r>
            <a:r>
              <a:rPr lang="en-US" altLang="zh-CN" sz="2400">
                <a:sym typeface="+mn-ea"/>
              </a:rPr>
              <a:t>上刻线</a:t>
            </a:r>
            <a:r>
              <a:rPr lang="zh-CN" altLang="en-US" sz="2400">
                <a:sym typeface="+mn-ea"/>
              </a:rPr>
              <a:t>与下刻线之间区域三分之二的位置。</a:t>
            </a:r>
            <a:endParaRPr lang="zh-CN" altLang="en-US" sz="2400">
              <a:sym typeface="+mn-ea"/>
            </a:endParaRPr>
          </a:p>
          <a:p>
            <a:endParaRPr lang="zh-CN" altLang="en-US" sz="2400"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GIzMWNjYmQ2ZGU5OGIxZDNjYmY2M2E3MWViODUyMTk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749</Words>
  <Application>WPS 演示</Application>
  <PresentationFormat>宽屏</PresentationFormat>
  <Paragraphs>47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123123</cp:lastModifiedBy>
  <cp:revision>16</cp:revision>
  <dcterms:created xsi:type="dcterms:W3CDTF">2020-10-23T05:41:00Z</dcterms:created>
  <dcterms:modified xsi:type="dcterms:W3CDTF">2023-10-14T06:22:30Z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D5834E41E73042D8A18103F37FF02703_13</vt:lpwstr>
  </property>
</Properties>
</file>