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407" r:id="rId3"/>
    <p:sldId id="372" r:id="rId4"/>
    <p:sldId id="363" r:id="rId5"/>
    <p:sldId id="385" r:id="rId6"/>
    <p:sldId id="387" r:id="rId7"/>
    <p:sldId id="380" r:id="rId8"/>
    <p:sldId id="381" r:id="rId9"/>
    <p:sldId id="382" r:id="rId10"/>
    <p:sldId id="384" r:id="rId11"/>
    <p:sldId id="383" r:id="rId12"/>
    <p:sldId id="392" r:id="rId13"/>
    <p:sldId id="366" r:id="rId14"/>
    <p:sldId id="370" r:id="rId15"/>
    <p:sldId id="362" r:id="rId16"/>
    <p:sldId id="390" r:id="rId17"/>
    <p:sldId id="391" r:id="rId19"/>
    <p:sldId id="389" r:id="rId20"/>
    <p:sldId id="371" r:id="rId21"/>
    <p:sldId id="388" r:id="rId22"/>
  </p:sldIdLst>
  <p:sldSz cx="9144000" cy="6858000" type="screen4x3"/>
  <p:notesSz cx="6858000" cy="9144000"/>
  <p:custDataLst>
    <p:tags r:id="rId26"/>
  </p:custDataLst>
  <p:defaultTextStyle>
    <a:defPPr>
      <a:defRPr lang="zh-CN"/>
    </a:defPPr>
    <a:lvl1pPr marL="0" lvl="0"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1pPr>
    <a:lvl2pPr marL="457200" lvl="1"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5pPr>
    <a:lvl6pPr marL="2286000" lvl="5"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6pPr>
    <a:lvl7pPr marL="2743200" lvl="6"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7pPr>
    <a:lvl8pPr marL="3200400" lvl="7"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8pPr>
    <a:lvl9pPr marL="3657600" lvl="8"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99"/>
    <a:srgbClr val="006600"/>
    <a:srgbClr val="333399"/>
    <a:srgbClr val="DDDDDD"/>
    <a:srgbClr val="777777"/>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679"/>
    <p:restoredTop sz="93825"/>
  </p:normalViewPr>
  <p:slideViewPr>
    <p:cSldViewPr showGuides="1">
      <p:cViewPr varScale="1">
        <p:scale>
          <a:sx n="72" d="100"/>
          <a:sy n="72" d="100"/>
        </p:scale>
        <p:origin x="-1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91842" name="页眉占位符 291841"/>
          <p:cNvSpPr>
            <a:spLocks noGrp="1"/>
          </p:cNvSpPr>
          <p:nvPr>
            <p:ph type="hdr" sz="quarter"/>
          </p:nvPr>
        </p:nvSpPr>
        <p:spPr>
          <a:xfrm>
            <a:off x="0" y="0"/>
            <a:ext cx="2971800" cy="457200"/>
          </a:xfrm>
          <a:prstGeom prst="rect">
            <a:avLst/>
          </a:prstGeom>
          <a:noFill/>
          <a:ln w="9525">
            <a:noFill/>
          </a:ln>
        </p:spPr>
        <p:txBody>
          <a:bodyPr/>
          <a:p>
            <a:pPr lvl="0">
              <a:lnSpc>
                <a:spcPct val="130000"/>
              </a:lnSpc>
              <a:spcBef>
                <a:spcPct val="50000"/>
              </a:spcBef>
            </a:pPr>
            <a:endParaRPr lang="zh-CN" altLang="en-US" sz="1200" u="none" dirty="0">
              <a:solidFill>
                <a:srgbClr val="333333"/>
              </a:solidFill>
              <a:latin typeface="黑体" panose="02010609060101010101" pitchFamily="2" charset="-122"/>
              <a:ea typeface="黑体" panose="02010609060101010101" pitchFamily="2" charset="-122"/>
            </a:endParaRPr>
          </a:p>
        </p:txBody>
      </p:sp>
      <p:sp>
        <p:nvSpPr>
          <p:cNvPr id="291843" name="日期占位符 291842"/>
          <p:cNvSpPr>
            <a:spLocks noGrp="1"/>
          </p:cNvSpPr>
          <p:nvPr>
            <p:ph type="dt" idx="1"/>
          </p:nvPr>
        </p:nvSpPr>
        <p:spPr>
          <a:xfrm>
            <a:off x="3886200" y="0"/>
            <a:ext cx="2971800" cy="457200"/>
          </a:xfrm>
          <a:prstGeom prst="rect">
            <a:avLst/>
          </a:prstGeom>
          <a:noFill/>
          <a:ln w="9525">
            <a:noFill/>
          </a:ln>
        </p:spPr>
        <p:txBody>
          <a:bodyPr/>
          <a:p>
            <a:pPr lvl="0" algn="r">
              <a:lnSpc>
                <a:spcPct val="130000"/>
              </a:lnSpc>
              <a:spcBef>
                <a:spcPct val="50000"/>
              </a:spcBef>
            </a:pPr>
            <a:endParaRPr lang="zh-CN" altLang="en-US" sz="1200" u="none" dirty="0">
              <a:solidFill>
                <a:srgbClr val="333333"/>
              </a:solidFill>
              <a:latin typeface="黑体" panose="02010609060101010101" pitchFamily="2" charset="-122"/>
              <a:ea typeface="黑体" panose="02010609060101010101" pitchFamily="2" charset="-122"/>
            </a:endParaRPr>
          </a:p>
        </p:txBody>
      </p:sp>
      <p:sp>
        <p:nvSpPr>
          <p:cNvPr id="291844" name="幻灯片图像占位符 291843"/>
          <p:cNvSpPr>
            <a:spLocks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291845" name="文本占位符 291844"/>
          <p:cNvSpPr>
            <a:spLocks noGrp="1"/>
          </p:cNvSpPr>
          <p:nvPr>
            <p:ph type="body" sz="quarter" idx="3"/>
          </p:nvPr>
        </p:nvSpPr>
        <p:spPr>
          <a:xfrm>
            <a:off x="914400" y="4343400"/>
            <a:ext cx="5029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91846" name="页脚占位符 291845"/>
          <p:cNvSpPr>
            <a:spLocks noGrp="1"/>
          </p:cNvSpPr>
          <p:nvPr>
            <p:ph type="ftr" sz="quarter" idx="4"/>
          </p:nvPr>
        </p:nvSpPr>
        <p:spPr>
          <a:xfrm>
            <a:off x="0" y="8686800"/>
            <a:ext cx="2971800" cy="457200"/>
          </a:xfrm>
          <a:prstGeom prst="rect">
            <a:avLst/>
          </a:prstGeom>
          <a:noFill/>
          <a:ln w="9525">
            <a:noFill/>
          </a:ln>
        </p:spPr>
        <p:txBody>
          <a:bodyPr anchor="b" anchorCtr="0"/>
          <a:p>
            <a:pPr lvl="0">
              <a:lnSpc>
                <a:spcPct val="130000"/>
              </a:lnSpc>
              <a:spcBef>
                <a:spcPct val="50000"/>
              </a:spcBef>
            </a:pPr>
            <a:endParaRPr lang="zh-CN" altLang="en-US" sz="1200" u="none" dirty="0">
              <a:solidFill>
                <a:srgbClr val="333333"/>
              </a:solidFill>
              <a:latin typeface="黑体" panose="02010609060101010101" pitchFamily="2" charset="-122"/>
              <a:ea typeface="黑体" panose="02010609060101010101" pitchFamily="2" charset="-122"/>
            </a:endParaRPr>
          </a:p>
        </p:txBody>
      </p:sp>
      <p:sp>
        <p:nvSpPr>
          <p:cNvPr id="291847" name="灯片编号占位符 291846"/>
          <p:cNvSpPr>
            <a:spLocks noGrp="1"/>
          </p:cNvSpPr>
          <p:nvPr>
            <p:ph type="sldNum" sz="quarter" idx="5"/>
          </p:nvPr>
        </p:nvSpPr>
        <p:spPr>
          <a:xfrm>
            <a:off x="3886200" y="8686800"/>
            <a:ext cx="2971800" cy="457200"/>
          </a:xfrm>
          <a:prstGeom prst="rect">
            <a:avLst/>
          </a:prstGeom>
          <a:noFill/>
          <a:ln w="9525">
            <a:noFill/>
          </a:ln>
        </p:spPr>
        <p:txBody>
          <a:bodyPr anchor="b" anchorCtr="0"/>
          <a:p>
            <a:pPr lvl="0" algn="r">
              <a:lnSpc>
                <a:spcPct val="130000"/>
              </a:lnSpc>
              <a:spcBef>
                <a:spcPct val="50000"/>
              </a:spcBef>
            </a:pPr>
            <a:fld id="{9A0DB2DC-4C9A-4742-B13C-FB6460FD3503}" type="slidenum">
              <a:rPr lang="zh-CN" altLang="en-US" sz="1200" u="none" dirty="0">
                <a:solidFill>
                  <a:srgbClr val="333333"/>
                </a:solidFill>
                <a:latin typeface="黑体" panose="02010609060101010101" pitchFamily="2" charset="-122"/>
                <a:ea typeface="黑体" panose="02010609060101010101" pitchFamily="2" charset="-122"/>
              </a:rPr>
            </a:fld>
            <a:endParaRPr lang="zh-CN" altLang="en-US" sz="1200" u="none" dirty="0">
              <a:solidFill>
                <a:srgbClr val="333333"/>
              </a:solidFill>
              <a:latin typeface="黑体" panose="02010609060101010101" pitchFamily="2" charset="-122"/>
              <a:ea typeface="黑体" panose="02010609060101010101" pitchFamily="2" charset="-122"/>
            </a:endParaRPr>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lnSpc>
                <a:spcPct val="130000"/>
              </a:lnSpc>
              <a:spcBef>
                <a:spcPct val="50000"/>
              </a:spcBef>
            </a:pPr>
            <a:fld id="{9A0DB2DC-4C9A-4742-B13C-FB6460FD3503}" type="slidenum">
              <a:rPr lang="zh-CN" altLang="en-US" sz="1200" u="none" dirty="0">
                <a:solidFill>
                  <a:srgbClr val="333333"/>
                </a:solidFill>
                <a:latin typeface="黑体" panose="02010609060101010101" pitchFamily="2" charset="-122"/>
                <a:ea typeface="黑体" panose="02010609060101010101" pitchFamily="2" charset="-122"/>
              </a:rPr>
            </a:fld>
            <a:endParaRPr lang="zh-CN" altLang="en-US" sz="1200" u="none" dirty="0">
              <a:solidFill>
                <a:srgbClr val="333333"/>
              </a:solidFill>
              <a:latin typeface="黑体" panose="02010609060101010101" pitchFamily="2" charset="-122"/>
              <a:ea typeface="黑体" panose="02010609060101010101" pitchFamily="2" charset="-122"/>
            </a:endParaRPr>
          </a:p>
        </p:txBody>
      </p:sp>
      <p:sp>
        <p:nvSpPr>
          <p:cNvPr id="432130" name="幻灯片图像占位符 432129"/>
          <p:cNvSpPr>
            <a:spLocks noTextEdit="1"/>
          </p:cNvSpPr>
          <p:nvPr>
            <p:ph type="sldImg"/>
          </p:nvPr>
        </p:nvSpPr>
        <p:spPr>
          <a:ln/>
        </p:spPr>
      </p:sp>
      <p:sp>
        <p:nvSpPr>
          <p:cNvPr id="432131" name="文本占位符 432130"/>
          <p:cNvSpPr>
            <a:spLocks noGrp="1"/>
          </p:cNvSpPr>
          <p:nvPr>
            <p:ph type="body" idx="1"/>
          </p:nvPr>
        </p:nvSpPr>
        <p:spPr>
          <a:ln/>
        </p:spPr>
        <p:txBody>
          <a:bodyPr/>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duotone>
              <a:schemeClr val="bg1"/>
              <a:srgbClr val="FFFFFF"/>
            </a:duotone>
          </a:blip>
          <a:stretch>
            <a:fillRect/>
          </a:stretch>
        </a:blipFill>
        <a:effectLst/>
      </p:bgPr>
    </p:bg>
    <p:spTree>
      <p:nvGrpSpPr>
        <p:cNvPr id="1" name=""/>
        <p:cNvGrpSpPr/>
        <p:nvPr/>
      </p:nvGrpSpPr>
      <p:grpSpPr/>
      <p:sp>
        <p:nvSpPr>
          <p:cNvPr id="351234" name="标题 351233"/>
          <p:cNvSpPr>
            <a:spLocks noGrp="1"/>
          </p:cNvSpPr>
          <p:nvPr>
            <p:ph type="ctrTitle" sz="quarter"/>
          </p:nvPr>
        </p:nvSpPr>
        <p:spPr>
          <a:xfrm>
            <a:off x="685800" y="1676400"/>
            <a:ext cx="7772400" cy="1828800"/>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351235" name="副标题 351234"/>
          <p:cNvSpPr>
            <a:spLocks noGrp="1"/>
          </p:cNvSpPr>
          <p:nvPr>
            <p:ph type="subTitle" sz="quarter" idx="1"/>
          </p:nvPr>
        </p:nvSpPr>
        <p:spPr>
          <a:xfrm>
            <a:off x="1371600" y="3886200"/>
            <a:ext cx="6400800" cy="1752600"/>
          </a:xfrm>
          <a:prstGeom prst="rect">
            <a:avLst/>
          </a:prstGeom>
          <a:noFill/>
          <a:ln w="9525">
            <a:noFill/>
          </a:ln>
        </p:spPr>
        <p:txBody>
          <a:bodyPr anchor="t" anchorCtr="0"/>
          <a:lstStyle>
            <a:lvl1pPr marL="0" lvl="0" indent="0" algn="ctr">
              <a:buClr>
                <a:schemeClr val="hlink"/>
              </a:buClr>
              <a:buSzPct val="65000"/>
              <a:buFont typeface="Wingdings" panose="05000000000000000000" pitchFamily="2" charset="2"/>
              <a:buNone/>
              <a:defRPr/>
            </a:lvl1pPr>
            <a:lvl2pPr marL="457200" lvl="1" indent="0" algn="ctr">
              <a:buClr>
                <a:schemeClr val="folHlink"/>
              </a:buClr>
              <a:buSzPct val="65000"/>
              <a:buFont typeface="Wingdings" panose="05000000000000000000" pitchFamily="2" charset="2"/>
              <a:buNone/>
              <a:defRPr/>
            </a:lvl2pPr>
            <a:lvl3pPr marL="914400" lvl="2" indent="0" algn="ctr">
              <a:buClr>
                <a:schemeClr val="hlink"/>
              </a:buClr>
              <a:buSzPct val="65000"/>
              <a:buFont typeface="Wingdings" panose="05000000000000000000" pitchFamily="2" charset="2"/>
              <a:buNone/>
              <a:defRPr/>
            </a:lvl3pPr>
            <a:lvl4pPr marL="1371600" lvl="3" indent="0" algn="ctr">
              <a:buClr>
                <a:schemeClr val="folHlink"/>
              </a:buClr>
              <a:buSzPct val="65000"/>
              <a:buFont typeface="Wingdings" panose="05000000000000000000" pitchFamily="2" charset="2"/>
              <a:buNone/>
              <a:defRPr/>
            </a:lvl4pPr>
            <a:lvl5pPr marL="1828800" lvl="4" indent="0" algn="ctr">
              <a:buClr>
                <a:schemeClr val="hlink"/>
              </a:buClr>
              <a:buSzPct val="65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351236" name="日期占位符 351235"/>
          <p:cNvSpPr>
            <a:spLocks noGrp="1"/>
          </p:cNvSpPr>
          <p:nvPr>
            <p:ph type="dt" sz="quarter" idx="2"/>
          </p:nvPr>
        </p:nvSpPr>
        <p:spPr>
          <a:xfrm>
            <a:off x="457200" y="6245225"/>
            <a:ext cx="2133600" cy="476250"/>
          </a:xfrm>
          <a:prstGeom prst="rect">
            <a:avLst/>
          </a:prstGeom>
          <a:noFill/>
          <a:ln w="9525">
            <a:noFill/>
          </a:ln>
        </p:spPr>
        <p:txBody>
          <a:bodyPr anchor="b" anchorCtr="0"/>
          <a:lstStyle>
            <a:lvl1pPr>
              <a:defRPr sz="1400"/>
            </a:lvl1pPr>
          </a:lstStyle>
          <a:p>
            <a:pPr>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351237" name="页脚占位符 351236"/>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a:lvl1pPr>
          </a:lstStyle>
          <a:p>
            <a:pPr>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351238" name="灯片编号占位符 351237"/>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a:lvl1pPr>
          </a:lstStyle>
          <a:p>
            <a:pPr>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81000"/>
            <a:ext cx="2057400"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81000"/>
            <a:ext cx="6052930"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29150" y="4076700"/>
            <a:ext cx="38862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lnSpc>
                <a:spcPct val="100000"/>
              </a:lnSpc>
              <a:spcBef>
                <a:spcPct val="0"/>
              </a:spcBef>
            </a:pPr>
            <a:fld id="{BB962C8B-B14F-4D97-AF65-F5344CB8AC3E}" type="datetime1">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lnSpc>
                <a:spcPct val="100000"/>
              </a:lnSpc>
              <a:spcBef>
                <a:spcPct val="0"/>
              </a:spcBef>
            </a:pPr>
            <a:fld id="{BB962C8B-B14F-4D97-AF65-F5344CB8AC3E}" type="datetime1">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2504"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981200"/>
            <a:ext cx="4032504"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p:sp>
        <p:nvSpPr>
          <p:cNvPr id="350210" name="标题 350209"/>
          <p:cNvSpPr>
            <a:spLocks noGrp="1"/>
          </p:cNvSpPr>
          <p:nvPr>
            <p:ph type="title"/>
          </p:nvPr>
        </p:nvSpPr>
        <p:spPr>
          <a:xfrm>
            <a:off x="457200" y="381000"/>
            <a:ext cx="8229600" cy="1371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50211" name="文本占位符 350210"/>
          <p:cNvSpPr>
            <a:spLocks noGrp="1"/>
          </p:cNvSpPr>
          <p:nvPr>
            <p:ph type="body" idx="1"/>
          </p:nvPr>
        </p:nvSpPr>
        <p:spPr>
          <a:xfrm>
            <a:off x="457200" y="1981200"/>
            <a:ext cx="82296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50212" name="日期占位符 350211"/>
          <p:cNvSpPr>
            <a:spLocks noGrp="1"/>
          </p:cNvSpPr>
          <p:nvPr>
            <p:ph type="dt" sz="half" idx="2"/>
          </p:nvPr>
        </p:nvSpPr>
        <p:spPr>
          <a:xfrm>
            <a:off x="457200" y="6245225"/>
            <a:ext cx="2133600" cy="476250"/>
          </a:xfrm>
          <a:prstGeom prst="rect">
            <a:avLst/>
          </a:prstGeom>
          <a:noFill/>
          <a:ln w="9525">
            <a:noFill/>
          </a:ln>
        </p:spPr>
        <p:txBody>
          <a:bodyPr anchor="b" anchorCtr="0"/>
          <a:lstStyle>
            <a:lvl1pPr>
              <a:defRPr sz="1400"/>
            </a:lvl1pPr>
          </a:lstStyle>
          <a:p>
            <a:pPr lvl="0">
              <a:lnSpc>
                <a:spcPct val="100000"/>
              </a:lnSpc>
              <a:spcBef>
                <a:spcPct val="0"/>
              </a:spcBef>
            </a:pPr>
            <a:fld id="{BB962C8B-B14F-4D97-AF65-F5344CB8AC3E}" type="datetime1">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350213" name="页脚占位符 350212"/>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a:lvl1pPr>
          </a:lstStyle>
          <a:p>
            <a:pPr lvl="0">
              <a:lnSpc>
                <a:spcPct val="100000"/>
              </a:lnSpc>
              <a:spcBef>
                <a:spcPct val="0"/>
              </a:spcBef>
            </a:pPr>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350214" name="灯片编号占位符 350213"/>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a:lvl1pPr>
          </a:lstStyle>
          <a:p>
            <a:pPr lvl="0">
              <a:lnSpc>
                <a:spcPct val="100000"/>
              </a:lnSpc>
              <a:spcBef>
                <a:spcPct val="0"/>
              </a:spcBef>
            </a:pPr>
            <a:fld id="{9A0DB2DC-4C9A-4742-B13C-FB6460FD3503}" type="slidenum">
              <a:rPr lang="zh-CN" altLang="en-US" dirty="0">
                <a:effectLst>
                  <a:outerShdw blurRad="38100" dist="38100" dir="2700000">
                    <a:srgbClr val="000000"/>
                  </a:outerShdw>
                </a:effectLst>
                <a:latin typeface="Arial" panose="020B0604020202020204" pitchFamily="34" charset="0"/>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b="0" i="0" u="none" kern="1200" baseline="0">
          <a:solidFill>
            <a:schemeClr val="tx1"/>
          </a:solidFill>
          <a:effectLst>
            <a:outerShdw blurRad="38100" dist="38100" dir="2700000">
              <a:srgbClr val="00000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2pPr>
      <a:lvl3pPr marL="914400" lvl="2"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3pPr>
      <a:lvl4pPr marL="1371600" lvl="3"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4pPr>
      <a:lvl5pPr marL="1828800" lvl="4"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5pPr>
      <a:lvl6pPr marL="2286000" lvl="5"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6pPr>
      <a:lvl7pPr marL="2743200" lvl="6"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7pPr>
      <a:lvl8pPr marL="3200400" lvl="7"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8pPr>
      <a:lvl9pPr marL="3657600" lvl="8" indent="0" algn="l" defTabSz="914400" rtl="0" eaLnBrk="1" fontAlgn="base" latinLnBrk="0" hangingPunct="1">
        <a:lnSpc>
          <a:spcPct val="80000"/>
        </a:lnSpc>
        <a:spcBef>
          <a:spcPct val="20000"/>
        </a:spcBef>
        <a:spcAft>
          <a:spcPct val="0"/>
        </a:spcAft>
        <a:buNone/>
        <a:defRPr sz="1400" b="0" i="0" u="sng" kern="1200" baseline="0">
          <a:solidFill>
            <a:srgbClr val="000000"/>
          </a:solidFill>
          <a:latin typeface="黑体" panose="02010609060101010101" pitchFamily="2" charset="-122"/>
          <a:ea typeface="黑体" panose="0201060906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0" Type="http://schemas.openxmlformats.org/officeDocument/2006/relationships/slideLayout" Target="../slideLayouts/slideLayout2.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sz="quarter"/>
          </p:nvPr>
        </p:nvSpPr>
        <p:spPr>
          <a:xfrm>
            <a:off x="685800" y="1676400"/>
            <a:ext cx="3300095" cy="1239520"/>
          </a:xfrm>
        </p:spPr>
        <p:txBody>
          <a:bodyPr/>
          <a:p>
            <a:r>
              <a:rPr lang="zh-CN" altLang="en-US"/>
              <a:t>电控</a:t>
            </a:r>
            <a:r>
              <a:rPr lang="zh-CN" altLang="en-US"/>
              <a:t>发动机</a:t>
            </a:r>
            <a:endParaRPr lang="zh-CN" altLang="en-US"/>
          </a:p>
        </p:txBody>
      </p:sp>
      <p:sp>
        <p:nvSpPr>
          <p:cNvPr id="3" name="副标题 2"/>
          <p:cNvSpPr>
            <a:spLocks noGrp="1"/>
          </p:cNvSpPr>
          <p:nvPr>
            <p:ph type="subTitle" sz="quarter" idx="1"/>
          </p:nvPr>
        </p:nvSpPr>
        <p:spPr>
          <a:xfrm>
            <a:off x="899795" y="3284855"/>
            <a:ext cx="2561590" cy="624840"/>
          </a:xfrm>
        </p:spPr>
        <p:txBody>
          <a:bodyPr/>
          <a:p>
            <a:r>
              <a:rPr lang="zh-CN" altLang="en-US"/>
              <a:t>氧传感器</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3939" name="文本占位符 423938"/>
          <p:cNvSpPr>
            <a:spLocks noGrp="1"/>
          </p:cNvSpPr>
          <p:nvPr>
            <p:ph type="body" idx="1"/>
          </p:nvPr>
        </p:nvSpPr>
        <p:spPr>
          <a:xfrm>
            <a:off x="468313" y="260350"/>
            <a:ext cx="8208962" cy="2232025"/>
          </a:xfrm>
          <a:ln/>
        </p:spPr>
        <p:txBody>
          <a:bodyPr vert="horz" wrap="square" lIns="91440" tIns="45720" rIns="91440" bIns="45720" anchor="t" anchorCtr="0"/>
          <a:p>
            <a:pPr>
              <a:lnSpc>
                <a:spcPct val="125000"/>
              </a:lnSpc>
              <a:buNone/>
            </a:pPr>
            <a:r>
              <a:rPr lang="zh-CN" altLang="en-US" sz="1600" b="1" dirty="0">
                <a:effectLst/>
                <a:latin typeface="黑体" panose="02010609060101010101" pitchFamily="2" charset="-122"/>
                <a:ea typeface="黑体" panose="02010609060101010101" pitchFamily="2" charset="-122"/>
              </a:rPr>
              <a:t>二、根据结构分类</a:t>
            </a:r>
            <a:endParaRPr lang="zh-CN" altLang="en-US" sz="1600" dirty="0">
              <a:effectLst/>
              <a:latin typeface="黑体" panose="02010609060101010101" pitchFamily="2" charset="-122"/>
              <a:ea typeface="黑体" panose="02010609060101010101" pitchFamily="2" charset="-122"/>
            </a:endParaRPr>
          </a:p>
          <a:p>
            <a:pPr>
              <a:lnSpc>
                <a:spcPct val="125000"/>
              </a:lnSpc>
              <a:buNone/>
            </a:pPr>
            <a:r>
              <a:rPr lang="en-US" altLang="zh-CN" sz="1600">
                <a:effectLst/>
                <a:latin typeface="黑体" panose="02010609060101010101" pitchFamily="2" charset="-122"/>
                <a:ea typeface="黑体" panose="02010609060101010101" pitchFamily="2" charset="-122"/>
              </a:rPr>
              <a:t>1.</a:t>
            </a:r>
            <a:r>
              <a:rPr lang="zh-CN" altLang="en-US" sz="1600" dirty="0">
                <a:effectLst/>
                <a:latin typeface="黑体" panose="02010609060101010101" pitchFamily="2" charset="-122"/>
                <a:ea typeface="黑体" panose="02010609060101010101" pitchFamily="2" charset="-122"/>
              </a:rPr>
              <a:t>非加热型氧传感器（</a:t>
            </a:r>
            <a:r>
              <a:rPr lang="en-US" altLang="zh-CN" sz="1600">
                <a:effectLst/>
                <a:latin typeface="黑体" panose="02010609060101010101" pitchFamily="2" charset="-122"/>
                <a:ea typeface="黑体" panose="02010609060101010101" pitchFamily="2" charset="-122"/>
              </a:rPr>
              <a:t>1</a:t>
            </a:r>
            <a:r>
              <a:rPr lang="zh-CN" altLang="en-US" sz="1600" dirty="0">
                <a:effectLst/>
                <a:latin typeface="黑体" panose="02010609060101010101" pitchFamily="2" charset="-122"/>
                <a:ea typeface="黑体" panose="02010609060101010101" pitchFamily="2" charset="-122"/>
              </a:rPr>
              <a:t>线</a:t>
            </a:r>
            <a:r>
              <a:rPr lang="en-US" altLang="zh-CN" sz="1600">
                <a:effectLst/>
                <a:latin typeface="黑体" panose="02010609060101010101" pitchFamily="2" charset="-122"/>
                <a:ea typeface="黑体" panose="02010609060101010101" pitchFamily="2" charset="-122"/>
              </a:rPr>
              <a:t>/2</a:t>
            </a:r>
            <a:r>
              <a:rPr lang="zh-CN" altLang="en-US" sz="1600" dirty="0">
                <a:effectLst/>
                <a:latin typeface="黑体" panose="02010609060101010101" pitchFamily="2" charset="-122"/>
                <a:ea typeface="黑体" panose="02010609060101010101" pitchFamily="2" charset="-122"/>
              </a:rPr>
              <a:t>线）：</a:t>
            </a:r>
            <a:endParaRPr lang="zh-CN" altLang="en-US" sz="1600" dirty="0">
              <a:effectLst/>
              <a:latin typeface="黑体" panose="02010609060101010101" pitchFamily="2" charset="-122"/>
              <a:ea typeface="黑体" panose="02010609060101010101" pitchFamily="2" charset="-122"/>
            </a:endParaRPr>
          </a:p>
          <a:p>
            <a:pPr>
              <a:lnSpc>
                <a:spcPct val="125000"/>
              </a:lnSpc>
              <a:buNone/>
            </a:pPr>
            <a:r>
              <a:rPr lang="zh-CN" altLang="en-US" sz="1600" dirty="0">
                <a:effectLst/>
                <a:latin typeface="黑体" panose="02010609060101010101" pitchFamily="2" charset="-122"/>
                <a:ea typeface="黑体" panose="02010609060101010101" pitchFamily="2" charset="-122"/>
              </a:rPr>
              <a:t>利用发动机燃烧废气的余热进行加热，一般装配在离发动机排气口较近的排气管上。</a:t>
            </a:r>
            <a:endParaRPr lang="zh-CN" altLang="en-US" sz="1600" dirty="0">
              <a:effectLst/>
              <a:latin typeface="黑体" panose="02010609060101010101" pitchFamily="2" charset="-122"/>
              <a:ea typeface="黑体" panose="02010609060101010101" pitchFamily="2" charset="-122"/>
            </a:endParaRPr>
          </a:p>
          <a:p>
            <a:pPr>
              <a:lnSpc>
                <a:spcPct val="125000"/>
              </a:lnSpc>
              <a:buNone/>
            </a:pPr>
            <a:r>
              <a:rPr lang="en-US" altLang="zh-CN" sz="1600">
                <a:effectLst/>
                <a:latin typeface="黑体" panose="02010609060101010101" pitchFamily="2" charset="-122"/>
                <a:ea typeface="黑体" panose="02010609060101010101" pitchFamily="2" charset="-122"/>
              </a:rPr>
              <a:t>2.</a:t>
            </a:r>
            <a:r>
              <a:rPr lang="zh-CN" altLang="en-US" sz="1600" dirty="0">
                <a:effectLst/>
                <a:latin typeface="黑体" panose="02010609060101010101" pitchFamily="2" charset="-122"/>
                <a:ea typeface="黑体" panose="02010609060101010101" pitchFamily="2" charset="-122"/>
              </a:rPr>
              <a:t>加热型氧传感器（</a:t>
            </a:r>
            <a:r>
              <a:rPr lang="en-US" altLang="zh-CN" sz="1600">
                <a:effectLst/>
                <a:latin typeface="黑体" panose="02010609060101010101" pitchFamily="2" charset="-122"/>
                <a:ea typeface="黑体" panose="02010609060101010101" pitchFamily="2" charset="-122"/>
              </a:rPr>
              <a:t>3</a:t>
            </a:r>
            <a:r>
              <a:rPr lang="zh-CN" altLang="en-US" sz="1600" dirty="0">
                <a:effectLst/>
                <a:latin typeface="黑体" panose="02010609060101010101" pitchFamily="2" charset="-122"/>
                <a:ea typeface="黑体" panose="02010609060101010101" pitchFamily="2" charset="-122"/>
              </a:rPr>
              <a:t>线</a:t>
            </a:r>
            <a:r>
              <a:rPr lang="en-US" altLang="zh-CN" sz="1600">
                <a:effectLst/>
                <a:latin typeface="黑体" panose="02010609060101010101" pitchFamily="2" charset="-122"/>
                <a:ea typeface="黑体" panose="02010609060101010101" pitchFamily="2" charset="-122"/>
              </a:rPr>
              <a:t>/4</a:t>
            </a:r>
            <a:r>
              <a:rPr lang="zh-CN" altLang="en-US" sz="1600" dirty="0">
                <a:effectLst/>
                <a:latin typeface="黑体" panose="02010609060101010101" pitchFamily="2" charset="-122"/>
                <a:ea typeface="黑体" panose="02010609060101010101" pitchFamily="2" charset="-122"/>
              </a:rPr>
              <a:t>线）： </a:t>
            </a:r>
            <a:endParaRPr lang="zh-CN" altLang="en-US" sz="1600" dirty="0">
              <a:effectLst/>
              <a:latin typeface="黑体" panose="02010609060101010101" pitchFamily="2" charset="-122"/>
              <a:ea typeface="黑体" panose="02010609060101010101" pitchFamily="2" charset="-122"/>
            </a:endParaRPr>
          </a:p>
          <a:p>
            <a:pPr>
              <a:lnSpc>
                <a:spcPct val="125000"/>
              </a:lnSpc>
              <a:buNone/>
            </a:pPr>
            <a:r>
              <a:rPr lang="zh-CN" altLang="en-US" sz="1600" dirty="0">
                <a:effectLst/>
                <a:latin typeface="黑体" panose="02010609060101010101" pitchFamily="2" charset="-122"/>
                <a:ea typeface="黑体" panose="02010609060101010101" pitchFamily="2" charset="-122"/>
              </a:rPr>
              <a:t>内部设计有加热器，可利用系统供电电压强制使氧传感器加速预热， 促使其快速反映，</a:t>
            </a:r>
            <a:endParaRPr lang="zh-CN" altLang="en-US" sz="1600" dirty="0">
              <a:effectLst/>
              <a:latin typeface="黑体" panose="02010609060101010101" pitchFamily="2" charset="-122"/>
              <a:ea typeface="黑体" panose="02010609060101010101" pitchFamily="2" charset="-122"/>
            </a:endParaRPr>
          </a:p>
          <a:p>
            <a:pPr>
              <a:lnSpc>
                <a:spcPct val="125000"/>
              </a:lnSpc>
              <a:buNone/>
            </a:pPr>
            <a:r>
              <a:rPr lang="zh-CN" altLang="en-US" sz="1600" dirty="0">
                <a:effectLst/>
                <a:latin typeface="黑体" panose="02010609060101010101" pitchFamily="2" charset="-122"/>
                <a:ea typeface="黑体" panose="02010609060101010101" pitchFamily="2" charset="-122"/>
              </a:rPr>
              <a:t>及早实现系统的闭环控制。可以装配在距离发动机排气管远端。</a:t>
            </a:r>
            <a:endParaRPr lang="zh-CN" altLang="en-US" sz="1600" dirty="0">
              <a:effectLst/>
              <a:latin typeface="黑体" panose="02010609060101010101" pitchFamily="2" charset="-122"/>
              <a:ea typeface="黑体" panose="02010609060101010101" pitchFamily="2" charset="-122"/>
            </a:endParaRPr>
          </a:p>
          <a:p>
            <a:pPr>
              <a:lnSpc>
                <a:spcPct val="150000"/>
              </a:lnSpc>
              <a:buNone/>
            </a:pPr>
            <a:endParaRPr lang="zh-CN" altLang="en-US" sz="1600" dirty="0">
              <a:latin typeface="黑体" panose="02010609060101010101" pitchFamily="2" charset="-122"/>
              <a:ea typeface="黑体" panose="02010609060101010101" pitchFamily="2" charset="-122"/>
            </a:endParaRPr>
          </a:p>
        </p:txBody>
      </p:sp>
      <p:sp>
        <p:nvSpPr>
          <p:cNvPr id="423941" name="矩形 423940"/>
          <p:cNvSpPr/>
          <p:nvPr/>
        </p:nvSpPr>
        <p:spPr>
          <a:xfrm>
            <a:off x="6732588" y="6308725"/>
            <a:ext cx="2152650" cy="381000"/>
          </a:xfrm>
          <a:prstGeom prst="rect">
            <a:avLst/>
          </a:prstGeom>
          <a:noFill/>
          <a:ln w="12700" cap="flat" cmpd="sng">
            <a:solidFill>
              <a:srgbClr val="333333"/>
            </a:solidFill>
            <a:prstDash val="dashDot"/>
            <a:miter/>
            <a:headEnd type="none" w="med" len="med"/>
            <a:tailEnd type="none" w="med" len="med"/>
          </a:ln>
        </p:spPr>
        <p:txBody>
          <a:bodyPr wrap="none" anchor="t" anchorCtr="0">
            <a:spAutoFit/>
          </a:bodyPr>
          <a:p>
            <a:pPr>
              <a:lnSpc>
                <a:spcPct val="130000"/>
              </a:lnSpc>
              <a:spcBef>
                <a:spcPct val="50000"/>
              </a:spcBef>
            </a:pPr>
            <a:r>
              <a:rPr lang="zh-CN" altLang="en-US" b="1" u="none" dirty="0">
                <a:latin typeface="Arial" panose="020B0604020202020204" pitchFamily="34" charset="0"/>
                <a:ea typeface="楷体_GB2312" pitchFamily="49" charset="-122"/>
              </a:rPr>
              <a:t>汉工汽车传感器有限公司</a:t>
            </a:r>
            <a:endParaRPr lang="zh-CN" altLang="en-US" u="none">
              <a:latin typeface="黑体" panose="02010609060101010101" pitchFamily="2" charset="-122"/>
              <a:ea typeface="楷体_GB2312" pitchFamily="49" charset="-122"/>
            </a:endParaRPr>
          </a:p>
        </p:txBody>
      </p:sp>
      <p:sp>
        <p:nvSpPr>
          <p:cNvPr id="423942" name="矩形 423941"/>
          <p:cNvSpPr/>
          <p:nvPr/>
        </p:nvSpPr>
        <p:spPr>
          <a:xfrm>
            <a:off x="323850" y="2565400"/>
            <a:ext cx="4681538" cy="39878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nSpc>
                <a:spcPct val="125000"/>
              </a:lnSpc>
              <a:buNone/>
            </a:pPr>
            <a:r>
              <a:rPr lang="zh-CN" altLang="en-US" sz="1600" b="1" dirty="0">
                <a:effectLst/>
                <a:latin typeface="黑体" panose="02010609060101010101" pitchFamily="2" charset="-122"/>
                <a:ea typeface="黑体" panose="02010609060101010101" pitchFamily="2" charset="-122"/>
              </a:rPr>
              <a:t>三、根据功能或安装位置分类</a:t>
            </a:r>
            <a:endParaRPr lang="zh-CN" altLang="en-US" sz="1600" b="1" dirty="0">
              <a:effectLst/>
              <a:latin typeface="黑体" panose="02010609060101010101" pitchFamily="2" charset="-122"/>
              <a:ea typeface="黑体" panose="02010609060101010101" pitchFamily="2" charset="-122"/>
            </a:endParaRPr>
          </a:p>
          <a:p>
            <a:pPr lvl="0">
              <a:lnSpc>
                <a:spcPct val="125000"/>
              </a:lnSpc>
            </a:pPr>
            <a:r>
              <a:rPr lang="zh-CN" altLang="en-US" sz="1600" dirty="0">
                <a:effectLst/>
                <a:latin typeface="黑体" panose="02010609060101010101" pitchFamily="2" charset="-122"/>
                <a:ea typeface="黑体" panose="02010609060101010101" pitchFamily="2" charset="-122"/>
              </a:rPr>
              <a:t>控制用氧传感器： </a:t>
            </a:r>
            <a:r>
              <a:rPr lang="zh-CN" altLang="en-US" sz="1600" u="sng" dirty="0">
                <a:effectLst/>
                <a:latin typeface="黑体" panose="02010609060101010101" pitchFamily="2" charset="-122"/>
                <a:ea typeface="黑体" panose="02010609060101010101" pitchFamily="2" charset="-122"/>
              </a:rPr>
              <a:t>俗称前氧</a:t>
            </a:r>
            <a:r>
              <a:rPr lang="zh-CN" altLang="en-US" sz="1600" dirty="0">
                <a:effectLst/>
                <a:latin typeface="黑体" panose="02010609060101010101" pitchFamily="2" charset="-122"/>
                <a:ea typeface="黑体" panose="02010609060101010101" pitchFamily="2" charset="-122"/>
              </a:rPr>
              <a:t>，可单独测量发动机燃烧废气中氧的浓度，生成电压信号反馈给</a:t>
            </a:r>
            <a:r>
              <a:rPr lang="en-US" altLang="zh-CN" sz="1600">
                <a:effectLst/>
                <a:latin typeface="黑体" panose="02010609060101010101" pitchFamily="2" charset="-122"/>
                <a:ea typeface="黑体" panose="02010609060101010101" pitchFamily="2" charset="-122"/>
              </a:rPr>
              <a:t>ECU</a:t>
            </a:r>
            <a:r>
              <a:rPr lang="zh-CN" altLang="en-US" sz="1600" dirty="0">
                <a:effectLst/>
                <a:latin typeface="黑体" panose="02010609060101010101" pitchFamily="2" charset="-122"/>
                <a:ea typeface="黑体" panose="02010609060101010101" pitchFamily="2" charset="-122"/>
              </a:rPr>
              <a:t>以达到理想空燃比状态，安装在三元催化器的上游位置。 （图中</a:t>
            </a:r>
            <a:r>
              <a:rPr lang="en-US" altLang="zh-CN" sz="1600">
                <a:effectLst/>
                <a:latin typeface="黑体" panose="02010609060101010101" pitchFamily="2" charset="-122"/>
                <a:ea typeface="黑体" panose="02010609060101010101" pitchFamily="2" charset="-122"/>
              </a:rPr>
              <a:t>1</a:t>
            </a:r>
            <a:r>
              <a:rPr lang="zh-CN" altLang="en-US" sz="1600" dirty="0">
                <a:effectLst/>
                <a:latin typeface="黑体" panose="02010609060101010101" pitchFamily="2" charset="-122"/>
                <a:ea typeface="黑体" panose="02010609060101010101" pitchFamily="2" charset="-122"/>
              </a:rPr>
              <a:t>，</a:t>
            </a:r>
            <a:r>
              <a:rPr lang="en-US" altLang="zh-CN" sz="1600">
                <a:effectLst/>
                <a:latin typeface="黑体" panose="02010609060101010101" pitchFamily="2" charset="-122"/>
                <a:ea typeface="黑体" panose="02010609060101010101" pitchFamily="2" charset="-122"/>
              </a:rPr>
              <a:t>2</a:t>
            </a:r>
            <a:r>
              <a:rPr lang="zh-CN" altLang="en-US" sz="1600" dirty="0">
                <a:effectLst/>
                <a:latin typeface="黑体" panose="02010609060101010101" pitchFamily="2" charset="-122"/>
                <a:ea typeface="黑体" panose="02010609060101010101" pitchFamily="2" charset="-122"/>
              </a:rPr>
              <a:t>为控制用氧传感器）</a:t>
            </a:r>
            <a:endParaRPr lang="zh-CN" altLang="en-US" sz="1600" dirty="0">
              <a:effectLst/>
              <a:latin typeface="黑体" panose="02010609060101010101" pitchFamily="2" charset="-122"/>
              <a:ea typeface="黑体" panose="02010609060101010101" pitchFamily="2" charset="-122"/>
            </a:endParaRPr>
          </a:p>
          <a:p>
            <a:pPr lvl="0">
              <a:lnSpc>
                <a:spcPct val="125000"/>
              </a:lnSpc>
            </a:pPr>
            <a:r>
              <a:rPr lang="zh-CN" altLang="en-US" sz="1600" dirty="0">
                <a:effectLst/>
                <a:latin typeface="黑体" panose="02010609060101010101" pitchFamily="2" charset="-122"/>
                <a:ea typeface="黑体" panose="02010609060101010101" pitchFamily="2" charset="-122"/>
              </a:rPr>
              <a:t>诊</a:t>
            </a:r>
            <a:r>
              <a:rPr lang="zh-CN" altLang="en-US" sz="1600" dirty="0">
                <a:effectLst/>
                <a:latin typeface="黑体" panose="02010609060101010101" pitchFamily="2" charset="-122"/>
                <a:ea typeface="黑体" panose="02010609060101010101" pitchFamily="2" charset="-122"/>
              </a:rPr>
              <a:t>断用氧传感器：</a:t>
            </a:r>
            <a:r>
              <a:rPr lang="zh-CN" altLang="en-US" sz="1600" u="sng" dirty="0">
                <a:effectLst/>
                <a:latin typeface="黑体" panose="02010609060101010101" pitchFamily="2" charset="-122"/>
                <a:ea typeface="黑体" panose="02010609060101010101" pitchFamily="2" charset="-122"/>
              </a:rPr>
              <a:t>俗称后氧</a:t>
            </a:r>
            <a:r>
              <a:rPr lang="zh-CN" altLang="en-US" sz="1600" dirty="0">
                <a:effectLst/>
                <a:latin typeface="黑体" panose="02010609060101010101" pitchFamily="2" charset="-122"/>
                <a:ea typeface="黑体" panose="02010609060101010101" pitchFamily="2" charset="-122"/>
              </a:rPr>
              <a:t>，安装在三元催化器下游端。控制氧传感器（前氧）因老化，其向</a:t>
            </a:r>
            <a:r>
              <a:rPr lang="en-US" altLang="zh-CN" sz="1600">
                <a:effectLst/>
                <a:latin typeface="黑体" panose="02010609060101010101" pitchFamily="2" charset="-122"/>
                <a:ea typeface="黑体" panose="02010609060101010101" pitchFamily="2" charset="-122"/>
              </a:rPr>
              <a:t>ECU</a:t>
            </a:r>
            <a:r>
              <a:rPr lang="zh-CN" altLang="en-US" sz="1600" dirty="0">
                <a:effectLst/>
                <a:latin typeface="黑体" panose="02010609060101010101" pitchFamily="2" charset="-122"/>
                <a:ea typeface="黑体" panose="02010609060101010101" pitchFamily="2" charset="-122"/>
              </a:rPr>
              <a:t>输送的电压信号曲线会发生偏移。诊断用氧传感器（后氧）会检测前氧，三元催化器是否仍然处于最佳工作状态。然后</a:t>
            </a:r>
            <a:r>
              <a:rPr lang="en-US" altLang="zh-CN" sz="1600">
                <a:effectLst/>
                <a:latin typeface="黑体" panose="02010609060101010101" pitchFamily="2" charset="-122"/>
                <a:ea typeface="黑体" panose="02010609060101010101" pitchFamily="2" charset="-122"/>
              </a:rPr>
              <a:t>ECU</a:t>
            </a:r>
            <a:r>
              <a:rPr lang="zh-CN" altLang="en-US" sz="1600" dirty="0">
                <a:effectLst/>
                <a:latin typeface="黑体" panose="02010609060101010101" pitchFamily="2" charset="-122"/>
                <a:ea typeface="黑体" panose="02010609060101010101" pitchFamily="2" charset="-122"/>
              </a:rPr>
              <a:t>就可计算出矫正偏移所需的补偿量。 （图中</a:t>
            </a:r>
            <a:r>
              <a:rPr lang="en-US" altLang="zh-CN" sz="1600">
                <a:effectLst/>
                <a:latin typeface="黑体" panose="02010609060101010101" pitchFamily="2" charset="-122"/>
                <a:ea typeface="黑体" panose="02010609060101010101" pitchFamily="2" charset="-122"/>
              </a:rPr>
              <a:t>3</a:t>
            </a:r>
            <a:r>
              <a:rPr lang="zh-CN" altLang="en-US" sz="1600" dirty="0">
                <a:effectLst/>
                <a:latin typeface="黑体" panose="02010609060101010101" pitchFamily="2" charset="-122"/>
                <a:ea typeface="黑体" panose="02010609060101010101" pitchFamily="2" charset="-122"/>
              </a:rPr>
              <a:t>，</a:t>
            </a:r>
            <a:r>
              <a:rPr lang="en-US" altLang="zh-CN" sz="1600">
                <a:effectLst/>
                <a:latin typeface="黑体" panose="02010609060101010101" pitchFamily="2" charset="-122"/>
                <a:ea typeface="黑体" panose="02010609060101010101" pitchFamily="2" charset="-122"/>
              </a:rPr>
              <a:t>4</a:t>
            </a:r>
            <a:r>
              <a:rPr lang="zh-CN" altLang="en-US" sz="1600" dirty="0">
                <a:effectLst/>
                <a:latin typeface="黑体" panose="02010609060101010101" pitchFamily="2" charset="-122"/>
                <a:ea typeface="黑体" panose="02010609060101010101" pitchFamily="2" charset="-122"/>
              </a:rPr>
              <a:t>为诊断用氧传感器）</a:t>
            </a:r>
            <a:endParaRPr lang="zh-CN" altLang="en-US" sz="1600" dirty="0">
              <a:effectLst/>
              <a:latin typeface="黑体" panose="02010609060101010101" pitchFamily="2" charset="-122"/>
              <a:ea typeface="黑体" panose="02010609060101010101" pitchFamily="2" charset="-122"/>
            </a:endParaRPr>
          </a:p>
          <a:p>
            <a:pPr lvl="0">
              <a:lnSpc>
                <a:spcPct val="125000"/>
              </a:lnSpc>
            </a:pPr>
            <a:endParaRPr lang="zh-CN" altLang="en-US" sz="1600" dirty="0">
              <a:effectLst/>
              <a:latin typeface="黑体" panose="02010609060101010101" pitchFamily="2" charset="-122"/>
              <a:ea typeface="黑体" panose="02010609060101010101" pitchFamily="2" charset="-122"/>
            </a:endParaRPr>
          </a:p>
        </p:txBody>
      </p:sp>
      <p:grpSp>
        <p:nvGrpSpPr>
          <p:cNvPr id="423943" name="组合 423942"/>
          <p:cNvGrpSpPr/>
          <p:nvPr/>
        </p:nvGrpSpPr>
        <p:grpSpPr>
          <a:xfrm>
            <a:off x="5508625" y="3284538"/>
            <a:ext cx="3097213" cy="2808287"/>
            <a:chOff x="2880" y="890"/>
            <a:chExt cx="2767" cy="2494"/>
          </a:xfrm>
        </p:grpSpPr>
        <p:pic>
          <p:nvPicPr>
            <p:cNvPr id="423944" name="图片 423943" descr="1960379"/>
            <p:cNvPicPr>
              <a:picLocks noChangeAspect="1"/>
            </p:cNvPicPr>
            <p:nvPr/>
          </p:nvPicPr>
          <p:blipFill>
            <a:blip r:embed="rId1"/>
            <a:stretch>
              <a:fillRect/>
            </a:stretch>
          </p:blipFill>
          <p:spPr>
            <a:xfrm>
              <a:off x="2880" y="890"/>
              <a:ext cx="2767" cy="2494"/>
            </a:xfrm>
            <a:prstGeom prst="rect">
              <a:avLst/>
            </a:prstGeom>
            <a:noFill/>
            <a:ln w="9525">
              <a:noFill/>
            </a:ln>
          </p:spPr>
        </p:pic>
        <p:sp>
          <p:nvSpPr>
            <p:cNvPr id="423945" name="直接连接符 423944"/>
            <p:cNvSpPr/>
            <p:nvPr/>
          </p:nvSpPr>
          <p:spPr>
            <a:xfrm>
              <a:off x="3560" y="1979"/>
              <a:ext cx="454" cy="90"/>
            </a:xfrm>
            <a:prstGeom prst="line">
              <a:avLst/>
            </a:prstGeom>
            <a:ln w="12700" cap="sq" cmpd="sng">
              <a:solidFill>
                <a:srgbClr val="000000"/>
              </a:solidFill>
              <a:prstDash val="solid"/>
              <a:headEnd type="none" w="med" len="med"/>
              <a:tailEnd type="triangle" w="med" len="med"/>
            </a:ln>
          </p:spPr>
        </p:sp>
        <p:sp>
          <p:nvSpPr>
            <p:cNvPr id="423946" name="直接连接符 423945"/>
            <p:cNvSpPr/>
            <p:nvPr/>
          </p:nvSpPr>
          <p:spPr>
            <a:xfrm flipH="1">
              <a:off x="4286" y="1888"/>
              <a:ext cx="363" cy="181"/>
            </a:xfrm>
            <a:prstGeom prst="line">
              <a:avLst/>
            </a:prstGeom>
            <a:ln w="12700" cap="sq" cmpd="sng">
              <a:solidFill>
                <a:srgbClr val="000000"/>
              </a:solidFill>
              <a:prstDash val="solid"/>
              <a:headEnd type="none" w="med" len="med"/>
              <a:tailEnd type="triangle" w="med" len="med"/>
            </a:ln>
          </p:spPr>
        </p:sp>
        <p:sp>
          <p:nvSpPr>
            <p:cNvPr id="423947" name="文本框 423946"/>
            <p:cNvSpPr txBox="1"/>
            <p:nvPr/>
          </p:nvSpPr>
          <p:spPr>
            <a:xfrm>
              <a:off x="3742" y="2115"/>
              <a:ext cx="861" cy="244"/>
            </a:xfrm>
            <a:prstGeom prst="rect">
              <a:avLst/>
            </a:prstGeom>
            <a:noFill/>
            <a:ln w="12700">
              <a:noFill/>
            </a:ln>
          </p:spPr>
          <p:txBody>
            <a:bodyPr>
              <a:spAutoFit/>
            </a:bodyPr>
            <a:p>
              <a:pPr>
                <a:lnSpc>
                  <a:spcPct val="100000"/>
                </a:lnSpc>
                <a:spcBef>
                  <a:spcPct val="0"/>
                </a:spcBef>
              </a:pPr>
              <a:r>
                <a:rPr lang="zh-CN" altLang="en-US" sz="1200" u="none" dirty="0">
                  <a:latin typeface="Tahoma" panose="020B0604030504040204" pitchFamily="34" charset="0"/>
                  <a:ea typeface="宋体" panose="02010600030101010101" pitchFamily="2" charset="-122"/>
                </a:rPr>
                <a:t>三元催化器</a:t>
              </a:r>
              <a:endParaRPr lang="zh-CN" altLang="en-US" sz="1200" u="none" dirty="0">
                <a:latin typeface="Tahoma" panose="020B0604030504040204" pitchFamily="34" charset="0"/>
                <a:ea typeface="宋体" panose="02010600030101010101" pitchFamily="2"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4179" name="文本占位符 434178"/>
          <p:cNvPicPr>
            <a:picLocks noGrp="1" noChangeAspect="1"/>
          </p:cNvPicPr>
          <p:nvPr>
            <p:ph type="body" idx="1"/>
          </p:nvPr>
        </p:nvPicPr>
        <p:blipFill>
          <a:blip r:embed="rId1"/>
          <a:stretch>
            <a:fillRect/>
          </a:stretch>
        </p:blipFill>
        <p:spPr>
          <a:xfrm>
            <a:off x="395288" y="1196975"/>
            <a:ext cx="3898900" cy="2879725"/>
          </a:xfrm>
          <a:ln/>
        </p:spPr>
      </p:pic>
      <p:pic>
        <p:nvPicPr>
          <p:cNvPr id="434180" name="图片 434179"/>
          <p:cNvPicPr>
            <a:picLocks noChangeAspect="1"/>
          </p:cNvPicPr>
          <p:nvPr/>
        </p:nvPicPr>
        <p:blipFill>
          <a:blip r:embed="rId2"/>
          <a:stretch>
            <a:fillRect/>
          </a:stretch>
        </p:blipFill>
        <p:spPr>
          <a:xfrm>
            <a:off x="4500563" y="1125538"/>
            <a:ext cx="4305300" cy="28829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0389" name="矩形 400388"/>
          <p:cNvSpPr/>
          <p:nvPr/>
        </p:nvSpPr>
        <p:spPr>
          <a:xfrm>
            <a:off x="6732588" y="6308725"/>
            <a:ext cx="2152650" cy="381000"/>
          </a:xfrm>
          <a:prstGeom prst="rect">
            <a:avLst/>
          </a:prstGeom>
          <a:noFill/>
          <a:ln w="12700" cap="flat" cmpd="sng">
            <a:solidFill>
              <a:srgbClr val="333333"/>
            </a:solidFill>
            <a:prstDash val="dashDot"/>
            <a:miter/>
            <a:headEnd type="none" w="med" len="med"/>
            <a:tailEnd type="none" w="med" len="med"/>
          </a:ln>
        </p:spPr>
        <p:txBody>
          <a:bodyPr wrap="none" anchor="t" anchorCtr="0">
            <a:spAutoFit/>
          </a:bodyPr>
          <a:p>
            <a:pPr>
              <a:lnSpc>
                <a:spcPct val="130000"/>
              </a:lnSpc>
              <a:spcBef>
                <a:spcPct val="50000"/>
              </a:spcBef>
            </a:pPr>
            <a:r>
              <a:rPr lang="zh-CN" altLang="en-US" b="1" u="none" dirty="0">
                <a:latin typeface="Arial" panose="020B0604020202020204" pitchFamily="34" charset="0"/>
                <a:ea typeface="楷体_GB2312" pitchFamily="49" charset="-122"/>
              </a:rPr>
              <a:t>汉工汽车传感器有限公司</a:t>
            </a:r>
            <a:endParaRPr lang="zh-CN" altLang="en-US" u="none">
              <a:latin typeface="黑体" panose="02010609060101010101" pitchFamily="2" charset="-122"/>
              <a:ea typeface="楷体_GB2312" pitchFamily="49" charset="-122"/>
            </a:endParaRPr>
          </a:p>
        </p:txBody>
      </p:sp>
      <p:sp>
        <p:nvSpPr>
          <p:cNvPr id="400399" name="矩形 400398"/>
          <p:cNvSpPr/>
          <p:nvPr/>
        </p:nvSpPr>
        <p:spPr>
          <a:xfrm>
            <a:off x="539750" y="1700213"/>
            <a:ext cx="1511300" cy="360362"/>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nSpc>
                <a:spcPct val="80000"/>
              </a:lnSpc>
              <a:buNone/>
            </a:pPr>
            <a:r>
              <a:rPr lang="en-US" altLang="zh-CN" sz="1400" u="sng">
                <a:effectLst/>
                <a:latin typeface="黑体" panose="02010609060101010101" pitchFamily="2" charset="-122"/>
                <a:ea typeface="黑体" panose="02010609060101010101" pitchFamily="2" charset="-122"/>
              </a:rPr>
              <a:t>NTK</a:t>
            </a:r>
            <a:r>
              <a:rPr lang="zh-CN" altLang="en-US" sz="1400" u="sng" dirty="0">
                <a:effectLst/>
                <a:latin typeface="黑体" panose="02010609060101010101" pitchFamily="2" charset="-122"/>
                <a:ea typeface="黑体" panose="02010609060101010101" pitchFamily="2" charset="-122"/>
              </a:rPr>
              <a:t>常见外形：</a:t>
            </a:r>
            <a:endParaRPr lang="zh-CN" altLang="en-US" sz="1400" u="sng" dirty="0">
              <a:effectLst/>
              <a:latin typeface="黑体" panose="02010609060101010101" pitchFamily="2" charset="-122"/>
              <a:ea typeface="黑体" panose="02010609060101010101" pitchFamily="2" charset="-122"/>
            </a:endParaRPr>
          </a:p>
          <a:p>
            <a:pPr lvl="0">
              <a:lnSpc>
                <a:spcPct val="80000"/>
              </a:lnSpc>
              <a:buNone/>
            </a:pPr>
            <a:endParaRPr lang="zh-CN" altLang="en-US" sz="1400" u="sng" dirty="0">
              <a:solidFill>
                <a:srgbClr val="000000"/>
              </a:solidFill>
              <a:effectLst/>
              <a:latin typeface="黑体" panose="02010609060101010101" pitchFamily="2" charset="-122"/>
              <a:ea typeface="黑体" panose="02010609060101010101" pitchFamily="2" charset="-122"/>
            </a:endParaRPr>
          </a:p>
        </p:txBody>
      </p:sp>
      <p:pic>
        <p:nvPicPr>
          <p:cNvPr id="400402" name="图片 400401"/>
          <p:cNvPicPr>
            <a:picLocks noChangeAspect="1"/>
          </p:cNvPicPr>
          <p:nvPr/>
        </p:nvPicPr>
        <p:blipFill>
          <a:blip r:embed="rId1"/>
          <a:stretch>
            <a:fillRect/>
          </a:stretch>
        </p:blipFill>
        <p:spPr>
          <a:xfrm>
            <a:off x="539750" y="2203450"/>
            <a:ext cx="1754188" cy="1079500"/>
          </a:xfrm>
          <a:prstGeom prst="rect">
            <a:avLst/>
          </a:prstGeom>
          <a:noFill/>
          <a:ln w="9525">
            <a:noFill/>
          </a:ln>
        </p:spPr>
      </p:pic>
      <p:pic>
        <p:nvPicPr>
          <p:cNvPr id="400403" name="图片 400402"/>
          <p:cNvPicPr>
            <a:picLocks noChangeAspect="1"/>
          </p:cNvPicPr>
          <p:nvPr/>
        </p:nvPicPr>
        <p:blipFill>
          <a:blip r:embed="rId2"/>
          <a:stretch>
            <a:fillRect/>
          </a:stretch>
        </p:blipFill>
        <p:spPr>
          <a:xfrm>
            <a:off x="2411413" y="2203450"/>
            <a:ext cx="1709737" cy="1079500"/>
          </a:xfrm>
          <a:prstGeom prst="rect">
            <a:avLst/>
          </a:prstGeom>
          <a:noFill/>
          <a:ln w="9525">
            <a:noFill/>
          </a:ln>
        </p:spPr>
      </p:pic>
      <p:pic>
        <p:nvPicPr>
          <p:cNvPr id="400404" name="图片 400403"/>
          <p:cNvPicPr>
            <a:picLocks noChangeAspect="1"/>
          </p:cNvPicPr>
          <p:nvPr/>
        </p:nvPicPr>
        <p:blipFill>
          <a:blip r:embed="rId3"/>
          <a:stretch>
            <a:fillRect/>
          </a:stretch>
        </p:blipFill>
        <p:spPr>
          <a:xfrm>
            <a:off x="539750" y="3357563"/>
            <a:ext cx="1693863" cy="1079500"/>
          </a:xfrm>
          <a:prstGeom prst="rect">
            <a:avLst/>
          </a:prstGeom>
          <a:noFill/>
          <a:ln w="9525">
            <a:noFill/>
          </a:ln>
        </p:spPr>
      </p:pic>
      <p:pic>
        <p:nvPicPr>
          <p:cNvPr id="400405" name="图片 400404"/>
          <p:cNvPicPr>
            <a:picLocks noChangeAspect="1"/>
          </p:cNvPicPr>
          <p:nvPr/>
        </p:nvPicPr>
        <p:blipFill>
          <a:blip r:embed="rId4"/>
          <a:stretch>
            <a:fillRect/>
          </a:stretch>
        </p:blipFill>
        <p:spPr>
          <a:xfrm>
            <a:off x="2411413" y="3357563"/>
            <a:ext cx="1724025" cy="1079500"/>
          </a:xfrm>
          <a:prstGeom prst="rect">
            <a:avLst/>
          </a:prstGeom>
          <a:noFill/>
          <a:ln w="9525">
            <a:noFill/>
          </a:ln>
        </p:spPr>
      </p:pic>
      <p:sp>
        <p:nvSpPr>
          <p:cNvPr id="400406" name="矩形 400405"/>
          <p:cNvSpPr/>
          <p:nvPr/>
        </p:nvSpPr>
        <p:spPr>
          <a:xfrm>
            <a:off x="4787900" y="3429000"/>
            <a:ext cx="2879725" cy="35877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nSpc>
                <a:spcPct val="80000"/>
              </a:lnSpc>
              <a:buNone/>
            </a:pPr>
            <a:r>
              <a:rPr lang="zh-CN" altLang="en-US" sz="1400" u="sng" dirty="0">
                <a:effectLst/>
                <a:latin typeface="黑体" panose="02010609060101010101" pitchFamily="2" charset="-122"/>
                <a:ea typeface="黑体" panose="02010609060101010101" pitchFamily="2" charset="-122"/>
              </a:rPr>
              <a:t>德尔福（</a:t>
            </a:r>
            <a:r>
              <a:rPr lang="en-US" altLang="zh-CN" sz="1400" u="sng">
                <a:effectLst/>
                <a:latin typeface="黑体" panose="02010609060101010101" pitchFamily="2" charset="-122"/>
                <a:ea typeface="黑体" panose="02010609060101010101" pitchFamily="2" charset="-122"/>
              </a:rPr>
              <a:t>DELPHI</a:t>
            </a:r>
            <a:r>
              <a:rPr lang="zh-CN" altLang="en-US" sz="1400" u="sng" dirty="0">
                <a:effectLst/>
                <a:latin typeface="黑体" panose="02010609060101010101" pitchFamily="2" charset="-122"/>
                <a:ea typeface="黑体" panose="02010609060101010101" pitchFamily="2" charset="-122"/>
              </a:rPr>
              <a:t>）常见外形：</a:t>
            </a:r>
            <a:endParaRPr lang="zh-CN" altLang="en-US" sz="1400" u="sng" dirty="0">
              <a:effectLst/>
              <a:latin typeface="黑体" panose="02010609060101010101" pitchFamily="2" charset="-122"/>
              <a:ea typeface="黑体" panose="02010609060101010101" pitchFamily="2" charset="-122"/>
            </a:endParaRPr>
          </a:p>
          <a:p>
            <a:pPr lvl="0">
              <a:lnSpc>
                <a:spcPct val="80000"/>
              </a:lnSpc>
              <a:buNone/>
            </a:pPr>
            <a:endParaRPr lang="zh-CN" altLang="en-US" sz="1400" u="sng" dirty="0">
              <a:solidFill>
                <a:srgbClr val="000000"/>
              </a:solidFill>
              <a:effectLst/>
              <a:latin typeface="黑体" panose="02010609060101010101" pitchFamily="2" charset="-122"/>
              <a:ea typeface="黑体" panose="02010609060101010101" pitchFamily="2" charset="-122"/>
            </a:endParaRPr>
          </a:p>
        </p:txBody>
      </p:sp>
      <p:pic>
        <p:nvPicPr>
          <p:cNvPr id="400407" name="图片 400406"/>
          <p:cNvPicPr>
            <a:picLocks noChangeAspect="1"/>
          </p:cNvPicPr>
          <p:nvPr/>
        </p:nvPicPr>
        <p:blipFill>
          <a:blip r:embed="rId5"/>
          <a:stretch>
            <a:fillRect/>
          </a:stretch>
        </p:blipFill>
        <p:spPr>
          <a:xfrm>
            <a:off x="4787900" y="3860800"/>
            <a:ext cx="2447925" cy="2371725"/>
          </a:xfrm>
          <a:prstGeom prst="rect">
            <a:avLst/>
          </a:prstGeom>
          <a:noFill/>
          <a:ln w="12700">
            <a:noFill/>
          </a:ln>
        </p:spPr>
      </p:pic>
      <p:pic>
        <p:nvPicPr>
          <p:cNvPr id="400408" name="图片 400407"/>
          <p:cNvPicPr>
            <a:picLocks noChangeAspect="1"/>
          </p:cNvPicPr>
          <p:nvPr/>
        </p:nvPicPr>
        <p:blipFill>
          <a:blip r:embed="rId6"/>
          <a:stretch>
            <a:fillRect/>
          </a:stretch>
        </p:blipFill>
        <p:spPr>
          <a:xfrm>
            <a:off x="611188" y="4868863"/>
            <a:ext cx="2879725" cy="665162"/>
          </a:xfrm>
          <a:prstGeom prst="rect">
            <a:avLst/>
          </a:prstGeom>
          <a:noFill/>
          <a:ln w="12700">
            <a:noFill/>
          </a:ln>
        </p:spPr>
      </p:pic>
      <p:sp>
        <p:nvSpPr>
          <p:cNvPr id="400409" name="矩形 400408"/>
          <p:cNvSpPr/>
          <p:nvPr/>
        </p:nvSpPr>
        <p:spPr>
          <a:xfrm>
            <a:off x="395288" y="4508500"/>
            <a:ext cx="2447925" cy="287338"/>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nSpc>
                <a:spcPct val="80000"/>
              </a:lnSpc>
              <a:buNone/>
            </a:pPr>
            <a:r>
              <a:rPr lang="zh-CN" altLang="en-US" sz="1400" u="sng" dirty="0">
                <a:effectLst/>
                <a:latin typeface="黑体" panose="02010609060101010101" pitchFamily="2" charset="-122"/>
                <a:ea typeface="黑体" panose="02010609060101010101" pitchFamily="2" charset="-122"/>
              </a:rPr>
              <a:t>电装（</a:t>
            </a:r>
            <a:r>
              <a:rPr lang="en-US" altLang="zh-CN" sz="1400" u="sng">
                <a:effectLst/>
                <a:latin typeface="黑体" panose="02010609060101010101" pitchFamily="2" charset="-122"/>
                <a:ea typeface="黑体" panose="02010609060101010101" pitchFamily="2" charset="-122"/>
              </a:rPr>
              <a:t>DENSO</a:t>
            </a:r>
            <a:r>
              <a:rPr lang="zh-CN" altLang="en-US" sz="1400" u="sng" dirty="0">
                <a:effectLst/>
                <a:latin typeface="黑体" panose="02010609060101010101" pitchFamily="2" charset="-122"/>
                <a:ea typeface="黑体" panose="02010609060101010101" pitchFamily="2" charset="-122"/>
              </a:rPr>
              <a:t>）常见外形：</a:t>
            </a:r>
            <a:endParaRPr lang="zh-CN" altLang="en-US" sz="1400" u="sng" dirty="0">
              <a:effectLst/>
              <a:latin typeface="黑体" panose="02010609060101010101" pitchFamily="2" charset="-122"/>
              <a:ea typeface="黑体" panose="02010609060101010101" pitchFamily="2" charset="-122"/>
            </a:endParaRPr>
          </a:p>
          <a:p>
            <a:pPr lvl="0">
              <a:lnSpc>
                <a:spcPct val="80000"/>
              </a:lnSpc>
              <a:buNone/>
            </a:pPr>
            <a:endParaRPr lang="zh-CN" altLang="en-US" sz="1400" u="sng" dirty="0">
              <a:effectLst/>
              <a:latin typeface="黑体" panose="02010609060101010101" pitchFamily="2" charset="-122"/>
              <a:ea typeface="黑体" panose="02010609060101010101" pitchFamily="2" charset="-122"/>
            </a:endParaRPr>
          </a:p>
        </p:txBody>
      </p:sp>
      <p:pic>
        <p:nvPicPr>
          <p:cNvPr id="400410" name="图片 400409"/>
          <p:cNvPicPr>
            <a:picLocks noChangeAspect="1"/>
          </p:cNvPicPr>
          <p:nvPr/>
        </p:nvPicPr>
        <p:blipFill>
          <a:blip r:embed="rId7"/>
          <a:stretch>
            <a:fillRect/>
          </a:stretch>
        </p:blipFill>
        <p:spPr>
          <a:xfrm>
            <a:off x="611188" y="5589588"/>
            <a:ext cx="2879725" cy="723900"/>
          </a:xfrm>
          <a:prstGeom prst="rect">
            <a:avLst/>
          </a:prstGeom>
          <a:noFill/>
          <a:ln w="12700">
            <a:noFill/>
          </a:ln>
        </p:spPr>
      </p:pic>
      <p:sp>
        <p:nvSpPr>
          <p:cNvPr id="400411" name="矩形 400410"/>
          <p:cNvSpPr/>
          <p:nvPr/>
        </p:nvSpPr>
        <p:spPr>
          <a:xfrm>
            <a:off x="4859338" y="1700213"/>
            <a:ext cx="1512887" cy="2889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nSpc>
                <a:spcPct val="80000"/>
              </a:lnSpc>
              <a:buNone/>
            </a:pPr>
            <a:r>
              <a:rPr lang="zh-CN" altLang="en-US" sz="1400" u="sng" dirty="0">
                <a:effectLst/>
                <a:latin typeface="黑体" panose="02010609060101010101" pitchFamily="2" charset="-122"/>
                <a:ea typeface="黑体" panose="02010609060101010101" pitchFamily="2" charset="-122"/>
              </a:rPr>
              <a:t>博世常见外形：</a:t>
            </a:r>
            <a:endParaRPr lang="zh-CN" altLang="en-US" sz="1400" u="sng" dirty="0">
              <a:effectLst/>
              <a:latin typeface="黑体" panose="02010609060101010101" pitchFamily="2" charset="-122"/>
              <a:ea typeface="黑体" panose="02010609060101010101" pitchFamily="2" charset="-122"/>
            </a:endParaRPr>
          </a:p>
          <a:p>
            <a:pPr lvl="0">
              <a:lnSpc>
                <a:spcPct val="80000"/>
              </a:lnSpc>
              <a:buNone/>
            </a:pPr>
            <a:endParaRPr lang="zh-CN" altLang="en-US" sz="1400" u="sng" dirty="0">
              <a:effectLst/>
              <a:latin typeface="黑体" panose="02010609060101010101" pitchFamily="2" charset="-122"/>
              <a:ea typeface="黑体" panose="02010609060101010101" pitchFamily="2" charset="-122"/>
            </a:endParaRPr>
          </a:p>
        </p:txBody>
      </p:sp>
      <p:pic>
        <p:nvPicPr>
          <p:cNvPr id="400412" name="图片 400411"/>
          <p:cNvPicPr>
            <a:picLocks noChangeAspect="1"/>
          </p:cNvPicPr>
          <p:nvPr/>
        </p:nvPicPr>
        <p:blipFill>
          <a:blip r:embed="rId8"/>
          <a:stretch>
            <a:fillRect/>
          </a:stretch>
        </p:blipFill>
        <p:spPr>
          <a:xfrm>
            <a:off x="4859338" y="2205038"/>
            <a:ext cx="1741487" cy="1079500"/>
          </a:xfrm>
          <a:prstGeom prst="rect">
            <a:avLst/>
          </a:prstGeom>
          <a:noFill/>
          <a:ln w="12700">
            <a:noFill/>
          </a:ln>
        </p:spPr>
      </p:pic>
      <p:pic>
        <p:nvPicPr>
          <p:cNvPr id="400413" name="图片 400412"/>
          <p:cNvPicPr>
            <a:picLocks noChangeAspect="1"/>
          </p:cNvPicPr>
          <p:nvPr/>
        </p:nvPicPr>
        <p:blipFill>
          <a:blip r:embed="rId9"/>
          <a:stretch>
            <a:fillRect/>
          </a:stretch>
        </p:blipFill>
        <p:spPr>
          <a:xfrm>
            <a:off x="6804025" y="2205038"/>
            <a:ext cx="2001838" cy="1079500"/>
          </a:xfrm>
          <a:prstGeom prst="rect">
            <a:avLst/>
          </a:prstGeom>
          <a:noFill/>
          <a:ln w="12700">
            <a:noFill/>
          </a:ln>
        </p:spPr>
      </p:pic>
      <p:sp>
        <p:nvSpPr>
          <p:cNvPr id="400414" name="矩形 400413"/>
          <p:cNvSpPr/>
          <p:nvPr/>
        </p:nvSpPr>
        <p:spPr>
          <a:xfrm>
            <a:off x="611188" y="0"/>
            <a:ext cx="7127875" cy="72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nSpc>
                <a:spcPct val="80000"/>
              </a:lnSpc>
            </a:pPr>
            <a:endParaRPr lang="en-US" altLang="zh-CN" sz="1200" dirty="0">
              <a:effectLst/>
              <a:latin typeface="黑体" panose="02010609060101010101" pitchFamily="2" charset="-122"/>
              <a:ea typeface="黑体" panose="02010609060101010101" pitchFamily="2" charset="-122"/>
            </a:endParaRPr>
          </a:p>
          <a:p>
            <a:pPr lvl="0">
              <a:lnSpc>
                <a:spcPct val="80000"/>
              </a:lnSpc>
              <a:buNone/>
            </a:pPr>
            <a:r>
              <a:rPr lang="zh-CN" altLang="en-US" sz="1600" dirty="0">
                <a:effectLst/>
                <a:latin typeface="黑体" panose="02010609060101010101" pitchFamily="2" charset="-122"/>
                <a:ea typeface="黑体" panose="02010609060101010101" pitchFamily="2" charset="-122"/>
              </a:rPr>
              <a:t>全球几大主要知名氧传感器产家： </a:t>
            </a:r>
            <a:endParaRPr lang="zh-CN" altLang="en-US" sz="1600" dirty="0">
              <a:effectLst/>
              <a:latin typeface="黑体" panose="02010609060101010101" pitchFamily="2" charset="-122"/>
              <a:ea typeface="黑体" panose="02010609060101010101" pitchFamily="2" charset="-122"/>
            </a:endParaRPr>
          </a:p>
          <a:p>
            <a:pPr lvl="0">
              <a:lnSpc>
                <a:spcPct val="80000"/>
              </a:lnSpc>
              <a:buNone/>
            </a:pPr>
            <a:r>
              <a:rPr lang="en-US" altLang="zh-CN" sz="1600" dirty="0">
                <a:effectLst/>
                <a:latin typeface="黑体" panose="02010609060101010101" pitchFamily="2" charset="-122"/>
                <a:ea typeface="黑体" panose="02010609060101010101" pitchFamily="2" charset="-122"/>
              </a:rPr>
              <a:t>1</a:t>
            </a:r>
            <a:r>
              <a:rPr lang="zh-CN" altLang="en-US" sz="1600" dirty="0">
                <a:effectLst/>
                <a:latin typeface="黑体" panose="02010609060101010101" pitchFamily="2" charset="-122"/>
                <a:ea typeface="黑体" panose="02010609060101010101" pitchFamily="2" charset="-122"/>
              </a:rPr>
              <a:t>、德国：博世（</a:t>
            </a:r>
            <a:r>
              <a:rPr lang="en-US" altLang="zh-CN" sz="1600">
                <a:effectLst/>
                <a:latin typeface="黑体" panose="02010609060101010101" pitchFamily="2" charset="-122"/>
                <a:ea typeface="黑体" panose="02010609060101010101" pitchFamily="2" charset="-122"/>
              </a:rPr>
              <a:t>BOSCH</a:t>
            </a:r>
            <a:r>
              <a:rPr lang="zh-CN" altLang="en-US" sz="1600" dirty="0">
                <a:effectLst/>
                <a:latin typeface="黑体" panose="02010609060101010101" pitchFamily="2" charset="-122"/>
                <a:ea typeface="黑体" panose="02010609060101010101" pitchFamily="2" charset="-122"/>
              </a:rPr>
              <a:t>）</a:t>
            </a:r>
            <a:endParaRPr lang="zh-CN" altLang="en-US" sz="1600" dirty="0">
              <a:effectLst/>
              <a:latin typeface="黑体" panose="02010609060101010101" pitchFamily="2" charset="-122"/>
              <a:ea typeface="黑体" panose="02010609060101010101" pitchFamily="2" charset="-122"/>
            </a:endParaRPr>
          </a:p>
          <a:p>
            <a:pPr lvl="0">
              <a:lnSpc>
                <a:spcPct val="80000"/>
              </a:lnSpc>
              <a:buNone/>
            </a:pPr>
            <a:r>
              <a:rPr lang="en-US" altLang="zh-CN" sz="1600">
                <a:effectLst/>
                <a:latin typeface="黑体" panose="02010609060101010101" pitchFamily="2" charset="-122"/>
                <a:ea typeface="黑体" panose="02010609060101010101" pitchFamily="2" charset="-122"/>
              </a:rPr>
              <a:t>2</a:t>
            </a:r>
            <a:r>
              <a:rPr lang="zh-CN" altLang="en-US" sz="1600" dirty="0">
                <a:effectLst/>
                <a:latin typeface="黑体" panose="02010609060101010101" pitchFamily="2" charset="-122"/>
                <a:ea typeface="黑体" panose="02010609060101010101" pitchFamily="2" charset="-122"/>
              </a:rPr>
              <a:t>、日本：</a:t>
            </a:r>
            <a:r>
              <a:rPr lang="en-US" altLang="zh-CN" sz="1600">
                <a:effectLst/>
                <a:latin typeface="黑体" panose="02010609060101010101" pitchFamily="2" charset="-122"/>
                <a:ea typeface="黑体" panose="02010609060101010101" pitchFamily="2" charset="-122"/>
              </a:rPr>
              <a:t>NGK-NTK</a:t>
            </a:r>
            <a:endParaRPr lang="en-US" altLang="zh-CN" sz="1600" dirty="0">
              <a:effectLst/>
              <a:latin typeface="黑体" panose="02010609060101010101" pitchFamily="2" charset="-122"/>
              <a:ea typeface="黑体" panose="02010609060101010101" pitchFamily="2" charset="-122"/>
            </a:endParaRPr>
          </a:p>
          <a:p>
            <a:pPr lvl="0">
              <a:lnSpc>
                <a:spcPct val="80000"/>
              </a:lnSpc>
              <a:buNone/>
            </a:pPr>
            <a:r>
              <a:rPr lang="en-US" altLang="zh-CN" sz="1600">
                <a:effectLst/>
                <a:latin typeface="黑体" panose="02010609060101010101" pitchFamily="2" charset="-122"/>
                <a:ea typeface="黑体" panose="02010609060101010101" pitchFamily="2" charset="-122"/>
              </a:rPr>
              <a:t>3</a:t>
            </a:r>
            <a:r>
              <a:rPr lang="zh-CN" altLang="en-US" sz="1600" dirty="0">
                <a:effectLst/>
                <a:latin typeface="黑体" panose="02010609060101010101" pitchFamily="2" charset="-122"/>
                <a:ea typeface="黑体" panose="02010609060101010101" pitchFamily="2" charset="-122"/>
              </a:rPr>
              <a:t>、美国：德尔福（</a:t>
            </a:r>
            <a:r>
              <a:rPr lang="en-US" altLang="zh-CN" sz="1600">
                <a:effectLst/>
                <a:latin typeface="黑体" panose="02010609060101010101" pitchFamily="2" charset="-122"/>
                <a:ea typeface="黑体" panose="02010609060101010101" pitchFamily="2" charset="-122"/>
              </a:rPr>
              <a:t>Delphi</a:t>
            </a:r>
            <a:r>
              <a:rPr lang="zh-CN" altLang="en-US" sz="1600" dirty="0">
                <a:effectLst/>
                <a:latin typeface="黑体" panose="02010609060101010101" pitchFamily="2" charset="-122"/>
                <a:ea typeface="黑体" panose="02010609060101010101" pitchFamily="2" charset="-122"/>
              </a:rPr>
              <a:t>）</a:t>
            </a:r>
            <a:endParaRPr lang="zh-CN" altLang="en-US" sz="1600" dirty="0">
              <a:effectLst/>
              <a:latin typeface="黑体" panose="02010609060101010101" pitchFamily="2" charset="-122"/>
              <a:ea typeface="黑体" panose="02010609060101010101" pitchFamily="2" charset="-122"/>
            </a:endParaRPr>
          </a:p>
          <a:p>
            <a:pPr lvl="0">
              <a:lnSpc>
                <a:spcPct val="80000"/>
              </a:lnSpc>
              <a:buNone/>
            </a:pPr>
            <a:r>
              <a:rPr lang="en-US" altLang="zh-CN" sz="1600">
                <a:effectLst/>
                <a:latin typeface="黑体" panose="02010609060101010101" pitchFamily="2" charset="-122"/>
                <a:ea typeface="黑体" panose="02010609060101010101" pitchFamily="2" charset="-122"/>
              </a:rPr>
              <a:t>4</a:t>
            </a:r>
            <a:r>
              <a:rPr lang="zh-CN" altLang="en-US" sz="1600" dirty="0">
                <a:effectLst/>
                <a:latin typeface="黑体" panose="02010609060101010101" pitchFamily="2" charset="-122"/>
                <a:ea typeface="黑体" panose="02010609060101010101" pitchFamily="2" charset="-122"/>
              </a:rPr>
              <a:t>、日本：电装（</a:t>
            </a:r>
            <a:r>
              <a:rPr lang="en-US" altLang="zh-CN" sz="1600">
                <a:effectLst/>
                <a:latin typeface="黑体" panose="02010609060101010101" pitchFamily="2" charset="-122"/>
                <a:ea typeface="黑体" panose="02010609060101010101" pitchFamily="2" charset="-122"/>
              </a:rPr>
              <a:t>Denso</a:t>
            </a:r>
            <a:r>
              <a:rPr lang="zh-CN" altLang="en-US" sz="1600" dirty="0">
                <a:effectLst/>
                <a:latin typeface="黑体" panose="02010609060101010101" pitchFamily="2" charset="-122"/>
                <a:ea typeface="黑体" panose="02010609060101010101" pitchFamily="2" charset="-122"/>
              </a:rPr>
              <a:t>）</a:t>
            </a:r>
            <a:endParaRPr lang="zh-CN" altLang="en-US" sz="1600" dirty="0">
              <a:effectLst/>
              <a:latin typeface="黑体" panose="02010609060101010101" pitchFamily="2" charset="-122"/>
              <a:ea typeface="黑体" panose="02010609060101010101" pitchFamily="2" charset="-122"/>
            </a:endParaRPr>
          </a:p>
          <a:p>
            <a:pPr lvl="0">
              <a:lnSpc>
                <a:spcPct val="80000"/>
              </a:lnSpc>
              <a:buNone/>
            </a:pPr>
            <a:r>
              <a:rPr lang="zh-CN" altLang="en-US" sz="1200" dirty="0">
                <a:solidFill>
                  <a:srgbClr val="000000"/>
                </a:solidFill>
                <a:effectLst/>
                <a:latin typeface="黑体" panose="02010609060101010101" pitchFamily="2" charset="-122"/>
                <a:ea typeface="黑体" panose="02010609060101010101" pitchFamily="2" charset="-122"/>
              </a:rPr>
              <a:t> </a:t>
            </a:r>
            <a:endParaRPr lang="zh-CN" altLang="en-US" sz="1200" dirty="0">
              <a:solidFill>
                <a:srgbClr val="000000"/>
              </a:solidFill>
              <a:effectLst/>
              <a:latin typeface="黑体" panose="02010609060101010101" pitchFamily="2" charset="-122"/>
              <a:ea typeface="黑体" panose="02010609060101010101" pitchFamily="2" charset="-122"/>
            </a:endParaRPr>
          </a:p>
          <a:p>
            <a:pPr lvl="0">
              <a:lnSpc>
                <a:spcPct val="80000"/>
              </a:lnSpc>
              <a:buNone/>
            </a:pPr>
            <a:endParaRPr lang="zh-CN" altLang="en-US" sz="1200" dirty="0">
              <a:solidFill>
                <a:srgbClr val="000000"/>
              </a:solidFill>
              <a:effectLst/>
              <a:latin typeface="黑体" panose="02010609060101010101" pitchFamily="2" charset="-122"/>
              <a:ea typeface="黑体" panose="0201060906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4482" name="标题 404481"/>
          <p:cNvSpPr>
            <a:spLocks noGrp="1"/>
          </p:cNvSpPr>
          <p:nvPr>
            <p:ph type="title"/>
          </p:nvPr>
        </p:nvSpPr>
        <p:spPr>
          <a:xfrm>
            <a:off x="2268538" y="0"/>
            <a:ext cx="4537075" cy="914400"/>
          </a:xfrm>
          <a:ln/>
        </p:spPr>
        <p:txBody>
          <a:bodyPr anchor="ctr" anchorCtr="0"/>
          <a:p>
            <a:r>
              <a:rPr lang="zh-CN" altLang="en-US" sz="2800" dirty="0">
                <a:solidFill>
                  <a:schemeClr val="tx1"/>
                </a:solidFill>
                <a:effectLst/>
                <a:ea typeface="黑体" panose="02010609060101010101" pitchFamily="2" charset="-122"/>
              </a:rPr>
              <a:t>八、氧传感器简介</a:t>
            </a:r>
            <a:endParaRPr lang="zh-CN" altLang="en-US" sz="2800" dirty="0">
              <a:solidFill>
                <a:schemeClr val="tx1"/>
              </a:solidFill>
              <a:effectLst/>
              <a:ea typeface="黑体" panose="02010609060101010101" pitchFamily="2" charset="-122"/>
            </a:endParaRPr>
          </a:p>
        </p:txBody>
      </p:sp>
      <p:sp>
        <p:nvSpPr>
          <p:cNvPr id="404483" name="文本占位符 404482"/>
          <p:cNvSpPr>
            <a:spLocks noGrp="1"/>
          </p:cNvSpPr>
          <p:nvPr>
            <p:ph type="body" idx="1"/>
          </p:nvPr>
        </p:nvSpPr>
        <p:spPr>
          <a:xfrm>
            <a:off x="539750" y="908050"/>
            <a:ext cx="7543800" cy="2087563"/>
          </a:xfrm>
          <a:ln/>
        </p:spPr>
        <p:txBody>
          <a:bodyPr/>
          <a:p>
            <a:pPr>
              <a:lnSpc>
                <a:spcPct val="130000"/>
              </a:lnSpc>
            </a:pPr>
            <a:r>
              <a:rPr lang="zh-CN" altLang="en-US" sz="1600" dirty="0">
                <a:effectLst/>
                <a:latin typeface="黑体" panose="02010609060101010101" pitchFamily="2" charset="-122"/>
                <a:ea typeface="黑体" panose="02010609060101010101" pitchFamily="2" charset="-122"/>
              </a:rPr>
              <a:t>氧传感器由氧化锆管、加热棒、密封件、装置件、耐高温电缆及电接头等组成。其基体材料采用纳米级钇稳定化氧化锆固体电解质材料。锆管空腔内可装有加热器，加热器受发动机控制单元</a:t>
            </a:r>
            <a:r>
              <a:rPr lang="en-US" altLang="zh-CN" sz="1600">
                <a:effectLst/>
                <a:latin typeface="黑体" panose="02010609060101010101" pitchFamily="2" charset="-122"/>
                <a:ea typeface="黑体" panose="02010609060101010101" pitchFamily="2" charset="-122"/>
              </a:rPr>
              <a:t>ECU</a:t>
            </a:r>
            <a:r>
              <a:rPr lang="zh-CN" altLang="en-US" sz="1600" dirty="0">
                <a:effectLst/>
                <a:latin typeface="黑体" panose="02010609060101010101" pitchFamily="2" charset="-122"/>
                <a:ea typeface="黑体" panose="02010609060101010101" pitchFamily="2" charset="-122"/>
              </a:rPr>
              <a:t>控制，其作用是当排气温度低的时候加热氧传感器。</a:t>
            </a:r>
            <a:endParaRPr lang="zh-CN" altLang="en-US" sz="1600" dirty="0">
              <a:effectLst/>
              <a:latin typeface="黑体" panose="02010609060101010101" pitchFamily="2" charset="-122"/>
              <a:ea typeface="黑体" panose="02010609060101010101" pitchFamily="2" charset="-122"/>
            </a:endParaRPr>
          </a:p>
        </p:txBody>
      </p:sp>
      <p:sp>
        <p:nvSpPr>
          <p:cNvPr id="404484" name="直接连接符 404483"/>
          <p:cNvSpPr/>
          <p:nvPr/>
        </p:nvSpPr>
        <p:spPr>
          <a:xfrm>
            <a:off x="1476375" y="836613"/>
            <a:ext cx="6096000" cy="0"/>
          </a:xfrm>
          <a:prstGeom prst="line">
            <a:avLst/>
          </a:prstGeom>
          <a:ln w="38100" cap="sq" cmpd="sng">
            <a:solidFill>
              <a:srgbClr val="336600"/>
            </a:solidFill>
            <a:prstDash val="solid"/>
            <a:headEnd type="none" w="med" len="med"/>
            <a:tailEnd type="none" w="med" len="med"/>
          </a:ln>
        </p:spPr>
      </p:sp>
      <p:sp>
        <p:nvSpPr>
          <p:cNvPr id="404485" name="矩形 404484"/>
          <p:cNvSpPr/>
          <p:nvPr/>
        </p:nvSpPr>
        <p:spPr>
          <a:xfrm>
            <a:off x="6732588" y="6308725"/>
            <a:ext cx="2152650" cy="381000"/>
          </a:xfrm>
          <a:prstGeom prst="rect">
            <a:avLst/>
          </a:prstGeom>
          <a:noFill/>
          <a:ln w="12700" cap="flat" cmpd="sng">
            <a:solidFill>
              <a:srgbClr val="333333"/>
            </a:solidFill>
            <a:prstDash val="dashDot"/>
            <a:miter/>
            <a:headEnd type="none" w="med" len="med"/>
            <a:tailEnd type="none" w="med" len="med"/>
          </a:ln>
        </p:spPr>
        <p:txBody>
          <a:bodyPr wrap="none" anchor="t" anchorCtr="0">
            <a:spAutoFit/>
          </a:bodyPr>
          <a:p>
            <a:pPr>
              <a:lnSpc>
                <a:spcPct val="130000"/>
              </a:lnSpc>
              <a:spcBef>
                <a:spcPct val="50000"/>
              </a:spcBef>
            </a:pPr>
            <a:r>
              <a:rPr lang="zh-CN" altLang="en-US" b="1" u="none" dirty="0">
                <a:latin typeface="Arial" panose="020B0604020202020204" pitchFamily="34" charset="0"/>
                <a:ea typeface="楷体_GB2312" pitchFamily="49" charset="-122"/>
              </a:rPr>
              <a:t>汉工汽车传感器有限公司</a:t>
            </a:r>
            <a:endParaRPr lang="zh-CN" altLang="en-US" u="none">
              <a:latin typeface="黑体" panose="02010609060101010101" pitchFamily="2" charset="-122"/>
              <a:ea typeface="楷体_GB2312" pitchFamily="49" charset="-122"/>
            </a:endParaRPr>
          </a:p>
        </p:txBody>
      </p:sp>
      <p:pic>
        <p:nvPicPr>
          <p:cNvPr id="404486" name="图片 404485" descr="Euro type configuration副本副本"/>
          <p:cNvPicPr>
            <a:picLocks noChangeAspect="1"/>
          </p:cNvPicPr>
          <p:nvPr/>
        </p:nvPicPr>
        <p:blipFill>
          <a:blip r:embed="rId1"/>
          <a:stretch>
            <a:fillRect/>
          </a:stretch>
        </p:blipFill>
        <p:spPr>
          <a:xfrm>
            <a:off x="611188" y="2565400"/>
            <a:ext cx="7343775" cy="266858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2194" name="标题 392193"/>
          <p:cNvSpPr>
            <a:spLocks noGrp="1"/>
          </p:cNvSpPr>
          <p:nvPr>
            <p:ph type="title"/>
          </p:nvPr>
        </p:nvSpPr>
        <p:spPr>
          <a:xfrm>
            <a:off x="468313" y="188913"/>
            <a:ext cx="8229600" cy="527050"/>
          </a:xfrm>
          <a:ln/>
        </p:spPr>
        <p:txBody>
          <a:bodyPr anchor="ctr" anchorCtr="0"/>
          <a:p>
            <a:r>
              <a:rPr lang="zh-CN" altLang="en-US" sz="2800" b="1" dirty="0">
                <a:solidFill>
                  <a:schemeClr val="tx1"/>
                </a:solidFill>
                <a:effectLst/>
              </a:rPr>
              <a:t>九、性能参数和技术规格</a:t>
            </a:r>
            <a:endParaRPr lang="zh-CN" altLang="en-US" sz="2800" b="1" dirty="0">
              <a:solidFill>
                <a:schemeClr val="tx1"/>
              </a:solidFill>
              <a:effectLst/>
            </a:endParaRPr>
          </a:p>
        </p:txBody>
      </p:sp>
      <p:sp>
        <p:nvSpPr>
          <p:cNvPr id="392195" name="文本占位符 392194"/>
          <p:cNvSpPr>
            <a:spLocks noGrp="1"/>
          </p:cNvSpPr>
          <p:nvPr>
            <p:ph type="body" sz="half" idx="1"/>
          </p:nvPr>
        </p:nvSpPr>
        <p:spPr>
          <a:xfrm>
            <a:off x="468313" y="908050"/>
            <a:ext cx="7416800" cy="4608513"/>
          </a:xfrm>
          <a:ln/>
        </p:spPr>
        <p:txBody>
          <a:bodyPr/>
          <a:p>
            <a:pPr>
              <a:buClr>
                <a:schemeClr val="hlink"/>
              </a:buClr>
              <a:buSzPct val="65000"/>
              <a:buFont typeface="Wingdings" panose="05000000000000000000" pitchFamily="2" charset="2"/>
              <a:buNone/>
            </a:pPr>
            <a:r>
              <a:rPr lang="zh-CN" altLang="en-US" sz="1600" b="1" dirty="0">
                <a:effectLst/>
                <a:latin typeface="黑体" panose="02010609060101010101" pitchFamily="2" charset="-122"/>
                <a:ea typeface="黑体" panose="02010609060101010101" pitchFamily="2" charset="-122"/>
              </a:rPr>
              <a:t>加热型氧传感器</a:t>
            </a:r>
            <a:endParaRPr lang="zh-CN" altLang="en-US" sz="1600" b="1"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buNone/>
            </a:pPr>
            <a:endParaRPr lang="zh-CN" altLang="en-US" sz="1600"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pPr>
            <a:r>
              <a:rPr lang="zh-CN" altLang="en-US" sz="1600" dirty="0">
                <a:effectLst/>
                <a:latin typeface="黑体" panose="02010609060101010101" pitchFamily="2" charset="-122"/>
                <a:ea typeface="黑体" panose="02010609060101010101" pitchFamily="2" charset="-122"/>
              </a:rPr>
              <a:t>工作电压范围：</a:t>
            </a:r>
            <a:r>
              <a:rPr lang="en-US" altLang="zh-CN" sz="1600">
                <a:effectLst/>
                <a:latin typeface="黑体" panose="02010609060101010101" pitchFamily="2" charset="-122"/>
                <a:ea typeface="黑体" panose="02010609060101010101" pitchFamily="2" charset="-122"/>
              </a:rPr>
              <a:t>12~14V</a:t>
            </a:r>
            <a:endParaRPr lang="en-US" altLang="zh-CN" sz="160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pPr>
            <a:r>
              <a:rPr lang="zh-CN" altLang="en-US" sz="1600" dirty="0">
                <a:effectLst/>
                <a:latin typeface="黑体" panose="02010609060101010101" pitchFamily="2" charset="-122"/>
                <a:ea typeface="黑体" panose="02010609060101010101" pitchFamily="2" charset="-122"/>
              </a:rPr>
              <a:t>温度范围：</a:t>
            </a:r>
            <a:endParaRPr lang="zh-CN" altLang="en-US" sz="1600"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buNone/>
            </a:pPr>
            <a:endParaRPr lang="zh-CN" altLang="en-US" sz="1600"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buNone/>
            </a:pPr>
            <a:endParaRPr lang="zh-CN" altLang="en-US" sz="1600"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buNone/>
            </a:pPr>
            <a:endParaRPr lang="zh-CN" altLang="en-US" sz="1600"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buNone/>
            </a:pPr>
            <a:endParaRPr lang="zh-CN" altLang="en-US" sz="1600"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buNone/>
            </a:pPr>
            <a:endParaRPr lang="zh-CN" altLang="en-US" sz="1600"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pPr>
            <a:r>
              <a:rPr lang="zh-CN" altLang="en-US" sz="1600" u="sng" dirty="0">
                <a:effectLst/>
                <a:latin typeface="黑体" panose="02010609060101010101" pitchFamily="2" charset="-122"/>
                <a:ea typeface="黑体" panose="02010609060101010101" pitchFamily="2" charset="-122"/>
              </a:rPr>
              <a:t>允许燃料：无铅汽油（</a:t>
            </a:r>
            <a:r>
              <a:rPr lang="en-US" altLang="zh-CN" sz="1600" u="sng">
                <a:effectLst/>
                <a:latin typeface="黑体" panose="02010609060101010101" pitchFamily="2" charset="-122"/>
                <a:ea typeface="黑体" panose="02010609060101010101" pitchFamily="2" charset="-122"/>
              </a:rPr>
              <a:t>93#</a:t>
            </a:r>
            <a:r>
              <a:rPr lang="zh-CN" altLang="en-US" sz="1600" u="sng" dirty="0">
                <a:effectLst/>
                <a:latin typeface="黑体" panose="02010609060101010101" pitchFamily="2" charset="-122"/>
                <a:ea typeface="黑体" panose="02010609060101010101" pitchFamily="2" charset="-122"/>
              </a:rPr>
              <a:t>或以上）。适用于汽油机，不适用天然气和柴油。</a:t>
            </a:r>
            <a:endParaRPr lang="zh-CN" altLang="en-US" sz="1600" u="sng"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pPr>
            <a:r>
              <a:rPr lang="zh-CN" altLang="en-US" sz="1600" dirty="0">
                <a:effectLst/>
                <a:latin typeface="黑体" panose="02010609060101010101" pitchFamily="2" charset="-122"/>
                <a:ea typeface="黑体" panose="02010609060101010101" pitchFamily="2" charset="-122"/>
              </a:rPr>
              <a:t>性能：</a:t>
            </a:r>
            <a:endParaRPr lang="zh-CN" altLang="en-US" sz="1600" dirty="0">
              <a:effectLst/>
              <a:latin typeface="黑体" panose="02010609060101010101" pitchFamily="2" charset="-122"/>
              <a:ea typeface="黑体" panose="02010609060101010101" pitchFamily="2" charset="-122"/>
            </a:endParaRPr>
          </a:p>
        </p:txBody>
      </p:sp>
      <p:graphicFrame>
        <p:nvGraphicFramePr>
          <p:cNvPr id="392352" name="内容占位符 392351"/>
          <p:cNvGraphicFramePr/>
          <p:nvPr>
            <p:ph sz="quarter" idx="2"/>
          </p:nvPr>
        </p:nvGraphicFramePr>
        <p:xfrm>
          <a:off x="684213" y="2205038"/>
          <a:ext cx="6707187" cy="1368425"/>
        </p:xfrm>
        <a:graphic>
          <a:graphicData uri="http://schemas.openxmlformats.org/drawingml/2006/table">
            <a:tbl>
              <a:tblPr/>
              <a:tblGrid>
                <a:gridCol w="2235200"/>
                <a:gridCol w="2236788"/>
                <a:gridCol w="2235200"/>
              </a:tblGrid>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just">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氧传感器的部位</a:t>
                      </a:r>
                      <a:endParaRPr lang="zh-CN" altLang="en-US" sz="12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just">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下限工作温度</a:t>
                      </a:r>
                      <a:r>
                        <a:rPr lang="en-US" altLang="zh-CN" sz="1200" dirty="0">
                          <a:effectLst/>
                          <a:latin typeface="宋体" panose="02010600030101010101" pitchFamily="2" charset="-122"/>
                          <a:cs typeface="Times New Roman" panose="02020603050405020304" pitchFamily="18" charset="0"/>
                        </a:rPr>
                        <a:t>℃</a:t>
                      </a:r>
                      <a:endParaRPr lang="zh-CN" altLang="en-US" sz="12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just">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上限工作温度</a:t>
                      </a:r>
                      <a:r>
                        <a:rPr lang="en-US" altLang="zh-CN" sz="1200" dirty="0">
                          <a:effectLst/>
                          <a:latin typeface="宋体" panose="02010600030101010101" pitchFamily="2" charset="-122"/>
                          <a:cs typeface="Times New Roman" panose="02020603050405020304" pitchFamily="18" charset="0"/>
                        </a:rPr>
                        <a:t>℃</a:t>
                      </a:r>
                      <a:endParaRPr lang="zh-CN" altLang="en-US" sz="12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just">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陶瓷探针顶部</a:t>
                      </a:r>
                      <a:endParaRPr lang="zh-CN" altLang="en-US" sz="12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宋体" panose="02010600030101010101" pitchFamily="2" charset="-122"/>
                          <a:cs typeface="Times New Roman" panose="02020603050405020304" pitchFamily="18" charset="0"/>
                        </a:rPr>
                        <a:t>350</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宋体" panose="02010600030101010101" pitchFamily="2" charset="-122"/>
                          <a:cs typeface="Times New Roman" panose="02020603050405020304" pitchFamily="18" charset="0"/>
                        </a:rPr>
                        <a:t>850</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just">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外壳六角螺母</a:t>
                      </a:r>
                      <a:endParaRPr lang="zh-CN" altLang="en-US" sz="12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Arial" panose="020B0604020202020204" pitchFamily="34" charset="0"/>
                          <a:ea typeface="Times New Roman" panose="02020603050405020304" pitchFamily="18" charset="0"/>
                        </a:rPr>
                        <a:t>—</a:t>
                      </a:r>
                      <a:r>
                        <a:rPr lang="en-US" altLang="zh-CN" sz="1200">
                          <a:effectLst/>
                          <a:latin typeface="Arial" panose="020B0604020202020204" pitchFamily="34" charset="0"/>
                          <a:ea typeface="Times New Roman" panose="02020603050405020304" pitchFamily="18" charset="0"/>
                        </a:rPr>
                        <a:t>—</a:t>
                      </a:r>
                      <a:r>
                        <a:rPr lang="en-US" altLang="zh-CN" sz="1200">
                          <a:effectLst/>
                          <a:latin typeface="Arial" panose="020B0604020202020204" pitchFamily="34" charset="0"/>
                          <a:ea typeface="Times New Roman" panose="02020603050405020304" pitchFamily="18" charset="0"/>
                        </a:rPr>
                        <a:t>—</a:t>
                      </a:r>
                      <a:r>
                        <a:rPr lang="en-US" altLang="zh-CN" sz="1200">
                          <a:effectLst/>
                          <a:latin typeface="Arial" panose="020B0604020202020204" pitchFamily="34" charset="0"/>
                          <a:ea typeface="Times New Roman" panose="02020603050405020304" pitchFamily="18" charset="0"/>
                        </a:rPr>
                        <a:t>—</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宋体" panose="02010600030101010101" pitchFamily="2" charset="-122"/>
                          <a:cs typeface="Times New Roman" panose="02020603050405020304" pitchFamily="18" charset="0"/>
                        </a:rPr>
                        <a:t>570</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just">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电缆线和绝缘接头</a:t>
                      </a:r>
                      <a:endParaRPr lang="zh-CN" altLang="en-US" sz="12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Arial" panose="020B0604020202020204" pitchFamily="34" charset="0"/>
                          <a:ea typeface="Times New Roman" panose="02020603050405020304" pitchFamily="18" charset="0"/>
                        </a:rPr>
                        <a:t>—</a:t>
                      </a:r>
                      <a:r>
                        <a:rPr lang="en-US" altLang="zh-CN" sz="1200">
                          <a:effectLst/>
                          <a:latin typeface="Arial" panose="020B0604020202020204" pitchFamily="34" charset="0"/>
                          <a:ea typeface="Times New Roman" panose="02020603050405020304" pitchFamily="18" charset="0"/>
                        </a:rPr>
                        <a:t>—</a:t>
                      </a:r>
                      <a:r>
                        <a:rPr lang="en-US" altLang="zh-CN" sz="1200">
                          <a:effectLst/>
                          <a:latin typeface="Arial" panose="020B0604020202020204" pitchFamily="34" charset="0"/>
                          <a:ea typeface="Times New Roman" panose="02020603050405020304" pitchFamily="18" charset="0"/>
                        </a:rPr>
                        <a:t>—</a:t>
                      </a:r>
                      <a:r>
                        <a:rPr lang="en-US" altLang="zh-CN" sz="1200">
                          <a:effectLst/>
                          <a:latin typeface="Arial" panose="020B0604020202020204" pitchFamily="34" charset="0"/>
                          <a:ea typeface="Times New Roman" panose="02020603050405020304" pitchFamily="18" charset="0"/>
                        </a:rPr>
                        <a:t>—</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宋体" panose="02010600030101010101" pitchFamily="2" charset="-122"/>
                          <a:cs typeface="Times New Roman" panose="02020603050405020304" pitchFamily="18" charset="0"/>
                        </a:rPr>
                        <a:t>250</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62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just">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连接插头</a:t>
                      </a:r>
                      <a:endParaRPr lang="zh-CN" altLang="en-US" sz="12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Arial" panose="020B0604020202020204" pitchFamily="34" charset="0"/>
                          <a:ea typeface="Times New Roman" panose="02020603050405020304" pitchFamily="18" charset="0"/>
                        </a:rPr>
                        <a:t>—</a:t>
                      </a:r>
                      <a:r>
                        <a:rPr lang="en-US" altLang="zh-CN" sz="1200">
                          <a:effectLst/>
                          <a:latin typeface="Arial" panose="020B0604020202020204" pitchFamily="34" charset="0"/>
                          <a:ea typeface="Times New Roman" panose="02020603050405020304" pitchFamily="18" charset="0"/>
                        </a:rPr>
                        <a:t>—</a:t>
                      </a:r>
                      <a:r>
                        <a:rPr lang="en-US" altLang="zh-CN" sz="1200">
                          <a:effectLst/>
                          <a:latin typeface="Arial" panose="020B0604020202020204" pitchFamily="34" charset="0"/>
                          <a:ea typeface="Times New Roman" panose="02020603050405020304" pitchFamily="18" charset="0"/>
                        </a:rPr>
                        <a:t>—</a:t>
                      </a:r>
                      <a:r>
                        <a:rPr lang="en-US" altLang="zh-CN" sz="1200">
                          <a:effectLst/>
                          <a:latin typeface="Arial" panose="020B0604020202020204" pitchFamily="34" charset="0"/>
                          <a:ea typeface="Times New Roman" panose="02020603050405020304" pitchFamily="18" charset="0"/>
                        </a:rPr>
                        <a:t>—</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宋体" panose="02010600030101010101" pitchFamily="2" charset="-122"/>
                          <a:cs typeface="Times New Roman" panose="02020603050405020304" pitchFamily="18" charset="0"/>
                        </a:rPr>
                        <a:t>120</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92196" name="直接连接符 392195"/>
          <p:cNvSpPr/>
          <p:nvPr/>
        </p:nvSpPr>
        <p:spPr>
          <a:xfrm>
            <a:off x="1763713" y="908050"/>
            <a:ext cx="5715000" cy="0"/>
          </a:xfrm>
          <a:prstGeom prst="line">
            <a:avLst/>
          </a:prstGeom>
          <a:ln w="38100" cap="sq" cmpd="sng">
            <a:solidFill>
              <a:srgbClr val="336600"/>
            </a:solidFill>
            <a:prstDash val="solid"/>
            <a:headEnd type="none" w="med" len="med"/>
            <a:tailEnd type="none" w="med" len="med"/>
          </a:ln>
        </p:spPr>
      </p:sp>
      <p:graphicFrame>
        <p:nvGraphicFramePr>
          <p:cNvPr id="392351" name="内容占位符 392350"/>
          <p:cNvGraphicFramePr/>
          <p:nvPr>
            <p:ph sz="quarter" idx="3"/>
          </p:nvPr>
        </p:nvGraphicFramePr>
        <p:xfrm>
          <a:off x="611188" y="4365625"/>
          <a:ext cx="7859712" cy="2184400"/>
        </p:xfrm>
        <a:graphic>
          <a:graphicData uri="http://schemas.openxmlformats.org/drawingml/2006/table">
            <a:tbl>
              <a:tblPr/>
              <a:tblGrid>
                <a:gridCol w="3930650"/>
                <a:gridCol w="3929063"/>
              </a:tblGrid>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项目（</a:t>
                      </a:r>
                      <a:r>
                        <a:rPr lang="en-US" altLang="zh-CN" sz="1200">
                          <a:effectLst/>
                          <a:latin typeface="Times New Roman" panose="02020603050405020304" pitchFamily="18" charset="0"/>
                          <a:cs typeface="Times New Roman" panose="02020603050405020304" pitchFamily="18" charset="0"/>
                        </a:rPr>
                        <a:t>350</a:t>
                      </a:r>
                      <a:r>
                        <a:rPr lang="en-US" altLang="zh-CN" sz="1200">
                          <a:effectLst/>
                          <a:latin typeface="宋体" panose="02010600030101010101" pitchFamily="2" charset="-122"/>
                          <a:cs typeface="Times New Roman" panose="02020603050405020304" pitchFamily="18" charset="0"/>
                        </a:rPr>
                        <a:t>℃</a:t>
                      </a:r>
                      <a:r>
                        <a:rPr lang="zh-CN" altLang="en-US" sz="1200" dirty="0">
                          <a:effectLst/>
                          <a:latin typeface="宋体" panose="02010600030101010101" pitchFamily="2" charset="-122"/>
                          <a:cs typeface="Times New Roman" panose="02020603050405020304" pitchFamily="18" charset="0"/>
                        </a:rPr>
                        <a:t>）</a:t>
                      </a:r>
                      <a:endParaRPr lang="zh-CN" altLang="en-US" sz="12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参数</a:t>
                      </a:r>
                      <a:endParaRPr lang="zh-CN" altLang="en-US" sz="12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氧传感器电压</a:t>
                      </a:r>
                      <a:r>
                        <a:rPr lang="en-US" altLang="zh-CN" sz="1200">
                          <a:effectLst/>
                          <a:latin typeface="Times New Roman" panose="02020603050405020304" pitchFamily="18" charset="0"/>
                          <a:cs typeface="Times New Roman" panose="02020603050405020304" pitchFamily="18" charset="0"/>
                        </a:rPr>
                        <a:t>(</a:t>
                      </a:r>
                      <a:r>
                        <a:rPr lang="en-US" altLang="zh-CN" sz="1200" dirty="0" err="1">
                          <a:effectLst/>
                          <a:latin typeface="Times New Roman" panose="02020603050405020304" pitchFamily="18" charset="0"/>
                          <a:cs typeface="Times New Roman" panose="02020603050405020304" pitchFamily="18" charset="0"/>
                        </a:rPr>
                        <a:t>mv</a:t>
                      </a:r>
                      <a:r>
                        <a:rPr lang="en-US" altLang="zh-CN" sz="1200">
                          <a:effectLst/>
                          <a:latin typeface="Times New Roman" panose="02020603050405020304" pitchFamily="18" charset="0"/>
                          <a:cs typeface="Times New Roman" panose="02020603050405020304" pitchFamily="18" charset="0"/>
                        </a:rPr>
                        <a:t>)  </a:t>
                      </a:r>
                      <a:r>
                        <a:rPr lang="en-US" altLang="zh-CN" sz="1200">
                          <a:effectLst/>
                          <a:latin typeface="宋体" panose="02010600030101010101" pitchFamily="2" charset="-122"/>
                          <a:cs typeface="Times New Roman" panose="02020603050405020304" pitchFamily="18" charset="0"/>
                        </a:rPr>
                        <a:t>λ</a:t>
                      </a:r>
                      <a:r>
                        <a:rPr lang="en-US" altLang="zh-CN" sz="1200">
                          <a:effectLst/>
                          <a:latin typeface="Times New Roman" panose="02020603050405020304" pitchFamily="18" charset="0"/>
                          <a:cs typeface="Times New Roman" panose="02020603050405020304" pitchFamily="18" charset="0"/>
                        </a:rPr>
                        <a:t>=0.93~0.97</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宋体" panose="02010600030101010101" pitchFamily="2" charset="-122"/>
                          <a:cs typeface="Times New Roman" panose="02020603050405020304" pitchFamily="18" charset="0"/>
                        </a:rPr>
                        <a:t>750~910</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氧传感器电压</a:t>
                      </a:r>
                      <a:r>
                        <a:rPr lang="en-US" altLang="zh-CN" sz="1200">
                          <a:effectLst/>
                          <a:latin typeface="Times New Roman" panose="02020603050405020304" pitchFamily="18" charset="0"/>
                          <a:cs typeface="Times New Roman" panose="02020603050405020304" pitchFamily="18" charset="0"/>
                        </a:rPr>
                        <a:t>(</a:t>
                      </a:r>
                      <a:r>
                        <a:rPr lang="en-US" altLang="zh-CN" sz="1200" dirty="0" err="1">
                          <a:effectLst/>
                          <a:latin typeface="Times New Roman" panose="02020603050405020304" pitchFamily="18" charset="0"/>
                          <a:cs typeface="Times New Roman" panose="02020603050405020304" pitchFamily="18" charset="0"/>
                        </a:rPr>
                        <a:t>mv</a:t>
                      </a:r>
                      <a:r>
                        <a:rPr lang="en-US" altLang="zh-CN" sz="1200">
                          <a:effectLst/>
                          <a:latin typeface="Times New Roman" panose="02020603050405020304" pitchFamily="18" charset="0"/>
                          <a:cs typeface="Times New Roman" panose="02020603050405020304" pitchFamily="18" charset="0"/>
                        </a:rPr>
                        <a:t>)  </a:t>
                      </a:r>
                      <a:r>
                        <a:rPr lang="en-US" altLang="zh-CN" sz="1200">
                          <a:effectLst/>
                          <a:latin typeface="宋体" panose="02010600030101010101" pitchFamily="2" charset="-122"/>
                          <a:cs typeface="Times New Roman" panose="02020603050405020304" pitchFamily="18" charset="0"/>
                        </a:rPr>
                        <a:t>λ=1.05~1.10</a:t>
                      </a:r>
                      <a:endParaRPr lang="zh-CN" altLang="en-US" sz="1200">
                        <a:effectLst/>
                        <a:latin typeface="宋体" panose="02010600030101010101" pitchFamily="2" charset="-122"/>
                        <a:ea typeface="Times New Roman" panose="02020603050405020304" pitchFamily="18"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宋体" panose="02010600030101010101" pitchFamily="2" charset="-122"/>
                          <a:cs typeface="Times New Roman" panose="02020603050405020304" pitchFamily="18" charset="0"/>
                        </a:rPr>
                        <a:t>-30~70</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响应时间</a:t>
                      </a:r>
                      <a:r>
                        <a:rPr lang="en-US" altLang="zh-CN" sz="1200">
                          <a:effectLst/>
                          <a:latin typeface="Times New Roman" panose="02020603050405020304" pitchFamily="18" charset="0"/>
                          <a:cs typeface="Times New Roman" panose="02020603050405020304" pitchFamily="18" charset="0"/>
                        </a:rPr>
                        <a:t>(600mv~300mv)</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a:t>
                      </a:r>
                      <a:r>
                        <a:rPr lang="en-US" altLang="zh-CN" sz="1200">
                          <a:effectLst/>
                          <a:latin typeface="Times New Roman" panose="02020603050405020304" pitchFamily="18" charset="0"/>
                          <a:cs typeface="Times New Roman" panose="02020603050405020304" pitchFamily="18" charset="0"/>
                        </a:rPr>
                        <a:t>2</a:t>
                      </a:r>
                      <a:r>
                        <a:rPr lang="en-US" altLang="zh-CN" sz="1200">
                          <a:effectLst/>
                          <a:latin typeface="宋体" panose="02010600030101010101" pitchFamily="2" charset="-122"/>
                          <a:cs typeface="Times New Roman" panose="02020603050405020304" pitchFamily="18" charset="0"/>
                        </a:rPr>
                        <a:t>50ms</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响应时间</a:t>
                      </a:r>
                      <a:r>
                        <a:rPr lang="en-US" altLang="zh-CN" sz="1200">
                          <a:effectLst/>
                          <a:latin typeface="Times New Roman" panose="02020603050405020304" pitchFamily="18" charset="0"/>
                          <a:cs typeface="Times New Roman" panose="02020603050405020304" pitchFamily="18" charset="0"/>
                        </a:rPr>
                        <a:t>(300mv~600mv)</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a:t>
                      </a:r>
                      <a:r>
                        <a:rPr lang="en-US" altLang="zh-CN" sz="1200">
                          <a:effectLst/>
                          <a:latin typeface="Times New Roman" panose="02020603050405020304" pitchFamily="18" charset="0"/>
                          <a:cs typeface="Times New Roman" panose="02020603050405020304" pitchFamily="18" charset="0"/>
                        </a:rPr>
                        <a:t>2</a:t>
                      </a:r>
                      <a:r>
                        <a:rPr lang="en-US" altLang="zh-CN" sz="1200">
                          <a:effectLst/>
                          <a:latin typeface="宋体" panose="02010600030101010101" pitchFamily="2" charset="-122"/>
                          <a:cs typeface="Times New Roman" panose="02020603050405020304" pitchFamily="18" charset="0"/>
                        </a:rPr>
                        <a:t>50ms</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加热功率（</a:t>
                      </a:r>
                      <a:r>
                        <a:rPr lang="en-US" altLang="zh-CN" sz="1200">
                          <a:effectLst/>
                          <a:latin typeface="Times New Roman" panose="02020603050405020304" pitchFamily="18" charset="0"/>
                          <a:cs typeface="Times New Roman" panose="02020603050405020304" pitchFamily="18" charset="0"/>
                        </a:rPr>
                        <a:t>12V</a:t>
                      </a:r>
                      <a:r>
                        <a:rPr lang="zh-CN" altLang="en-US" sz="1200" dirty="0">
                          <a:effectLst/>
                          <a:latin typeface="宋体" panose="02010600030101010101" pitchFamily="2" charset="-122"/>
                          <a:cs typeface="Times New Roman" panose="02020603050405020304" pitchFamily="18" charset="0"/>
                        </a:rPr>
                        <a:t>）</a:t>
                      </a:r>
                      <a:endParaRPr lang="zh-CN" altLang="en-US" sz="12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宋体" panose="02010600030101010101" pitchFamily="2" charset="-122"/>
                          <a:cs typeface="Times New Roman" panose="02020603050405020304" pitchFamily="18" charset="0"/>
                        </a:rPr>
                        <a:t>12w/18w(</a:t>
                      </a:r>
                      <a:r>
                        <a:rPr lang="zh-CN" altLang="en-US" sz="1200" dirty="0">
                          <a:effectLst/>
                          <a:latin typeface="宋体" panose="02010600030101010101" pitchFamily="2" charset="-122"/>
                          <a:cs typeface="Times New Roman" panose="02020603050405020304" pitchFamily="18" charset="0"/>
                        </a:rPr>
                        <a:t>可根据系统定制</a:t>
                      </a:r>
                      <a:r>
                        <a:rPr lang="en-US" altLang="zh-CN" sz="1200">
                          <a:effectLst/>
                          <a:latin typeface="Times New Roman" panose="02020603050405020304" pitchFamily="18" charset="0"/>
                          <a:cs typeface="Times New Roman" panose="02020603050405020304" pitchFamily="18" charset="0"/>
                        </a:rPr>
                        <a:t>)</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安装螺纹尺寸</a:t>
                      </a:r>
                      <a:endParaRPr lang="zh-CN" altLang="en-US" sz="12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宋体" panose="02010600030101010101" pitchFamily="2" charset="-122"/>
                          <a:cs typeface="Times New Roman" panose="02020603050405020304" pitchFamily="18" charset="0"/>
                        </a:rPr>
                        <a:t>M18×</a:t>
                      </a:r>
                      <a:r>
                        <a:rPr lang="en-US" altLang="zh-CN" sz="1200">
                          <a:effectLst/>
                          <a:latin typeface="Times New Roman" panose="02020603050405020304" pitchFamily="18" charset="0"/>
                          <a:cs typeface="Times New Roman" panose="02020603050405020304" pitchFamily="18" charset="0"/>
                        </a:rPr>
                        <a:t>1</a:t>
                      </a:r>
                      <a:r>
                        <a:rPr lang="en-US" altLang="zh-CN" sz="1200">
                          <a:effectLst/>
                          <a:latin typeface="宋体" panose="02010600030101010101" pitchFamily="2" charset="-122"/>
                          <a:cs typeface="Times New Roman" panose="02020603050405020304" pitchFamily="18" charset="0"/>
                        </a:rPr>
                        <a:t>.5-6e</a:t>
                      </a:r>
                      <a:endParaRPr lang="zh-CN" altLang="en-US" sz="120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200" dirty="0">
                          <a:effectLst/>
                          <a:latin typeface="宋体" panose="02010600030101010101" pitchFamily="2" charset="-122"/>
                          <a:cs typeface="Times New Roman" panose="02020603050405020304" pitchFamily="18" charset="0"/>
                        </a:rPr>
                        <a:t>线数</a:t>
                      </a:r>
                      <a:endParaRPr lang="zh-CN" altLang="en-US" sz="12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a:effectLst/>
                          <a:latin typeface="宋体" panose="02010600030101010101" pitchFamily="2" charset="-122"/>
                          <a:cs typeface="Times New Roman" panose="02020603050405020304" pitchFamily="18" charset="0"/>
                        </a:rPr>
                        <a:t>3</a:t>
                      </a:r>
                      <a:r>
                        <a:rPr lang="zh-CN" altLang="en-US" sz="1200" dirty="0">
                          <a:effectLst/>
                          <a:latin typeface="宋体" panose="02010600030101010101" pitchFamily="2" charset="-122"/>
                          <a:cs typeface="Times New Roman" panose="02020603050405020304" pitchFamily="18" charset="0"/>
                        </a:rPr>
                        <a:t>线</a:t>
                      </a:r>
                      <a:r>
                        <a:rPr lang="en-US" altLang="zh-CN" sz="1200">
                          <a:effectLst/>
                          <a:latin typeface="Times New Roman" panose="02020603050405020304" pitchFamily="18" charset="0"/>
                          <a:cs typeface="Times New Roman" panose="02020603050405020304" pitchFamily="18" charset="0"/>
                        </a:rPr>
                        <a:t>/4</a:t>
                      </a:r>
                      <a:r>
                        <a:rPr lang="zh-CN" altLang="en-US" sz="1200" dirty="0">
                          <a:effectLst/>
                          <a:latin typeface="宋体" panose="02010600030101010101" pitchFamily="2" charset="-122"/>
                          <a:cs typeface="Times New Roman" panose="02020603050405020304" pitchFamily="18" charset="0"/>
                        </a:rPr>
                        <a:t>线</a:t>
                      </a:r>
                      <a:endParaRPr lang="zh-CN" altLang="en-US" sz="12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1106" name="文本占位符 431105"/>
          <p:cNvSpPr>
            <a:spLocks noGrp="1"/>
          </p:cNvSpPr>
          <p:nvPr>
            <p:ph type="body" sz="half" idx="4294967295"/>
          </p:nvPr>
        </p:nvSpPr>
        <p:spPr>
          <a:xfrm>
            <a:off x="755650" y="692150"/>
            <a:ext cx="5616575" cy="5481955"/>
          </a:xfrm>
          <a:ln/>
        </p:spPr>
        <p:txBody>
          <a:bodyPr/>
          <a:lstStyle>
            <a:lvl1pPr lvl="0">
              <a:buClr>
                <a:schemeClr val="hlink"/>
              </a:buClr>
              <a:buSzPct val="65000"/>
              <a:buFont typeface="Wingdings" panose="05000000000000000000" pitchFamily="2" charset="2"/>
              <a:defRPr sz="2800"/>
            </a:lvl1pPr>
            <a:lvl2pPr lvl="1">
              <a:buClr>
                <a:schemeClr val="folHlink"/>
              </a:buClr>
              <a:buSzPct val="65000"/>
              <a:buFont typeface="Wingdings" panose="05000000000000000000" pitchFamily="2" charset="2"/>
              <a:defRPr sz="2400"/>
            </a:lvl2pPr>
            <a:lvl3pPr lvl="2">
              <a:buClr>
                <a:schemeClr val="hlink"/>
              </a:buClr>
              <a:buSzPct val="65000"/>
              <a:buFont typeface="Wingdings" panose="05000000000000000000" pitchFamily="2" charset="2"/>
              <a:defRPr sz="2000"/>
            </a:lvl3pPr>
            <a:lvl4pPr lvl="3">
              <a:buClr>
                <a:schemeClr val="folHlink"/>
              </a:buClr>
              <a:buSzPct val="65000"/>
              <a:buFont typeface="Wingdings" panose="05000000000000000000" pitchFamily="2" charset="2"/>
              <a:defRPr sz="1800"/>
            </a:lvl4pPr>
            <a:lvl5pPr lvl="4">
              <a:buClr>
                <a:schemeClr val="hlink"/>
              </a:buClr>
              <a:buSzPct val="65000"/>
              <a:buFont typeface="Wingdings" panose="05000000000000000000" pitchFamily="2" charset="2"/>
              <a:defRPr sz="1800"/>
            </a:lvl5pPr>
          </a:lstStyle>
          <a:p>
            <a:pPr lvl="0">
              <a:lnSpc>
                <a:spcPct val="150000"/>
              </a:lnSpc>
              <a:buNone/>
            </a:pPr>
            <a:r>
              <a:rPr lang="en-US" altLang="zh-CN" sz="2000" dirty="0">
                <a:effectLst/>
                <a:latin typeface="黑体" panose="02010609060101010101" pitchFamily="2" charset="-122"/>
                <a:ea typeface="黑体" panose="02010609060101010101" pitchFamily="2" charset="-122"/>
              </a:rPr>
              <a:t>1.</a:t>
            </a:r>
            <a:r>
              <a:rPr lang="zh-CN" altLang="en-US" sz="2000" dirty="0">
                <a:effectLst/>
                <a:latin typeface="黑体" panose="02010609060101010101" pitchFamily="2" charset="-122"/>
                <a:ea typeface="黑体" panose="02010609060101010101" pitchFamily="2" charset="-122"/>
              </a:rPr>
              <a:t>锆管传感元件</a:t>
            </a:r>
            <a:endParaRPr lang="zh-CN" altLang="en-US" sz="2000" dirty="0">
              <a:effectLst/>
              <a:latin typeface="黑体" panose="02010609060101010101" pitchFamily="2" charset="-122"/>
              <a:ea typeface="黑体" panose="02010609060101010101" pitchFamily="2" charset="-122"/>
            </a:endParaRPr>
          </a:p>
          <a:p>
            <a:pPr lvl="0">
              <a:lnSpc>
                <a:spcPct val="150000"/>
              </a:lnSpc>
              <a:buNone/>
            </a:pPr>
            <a:r>
              <a:rPr lang="en-US" altLang="zh-CN" sz="2000" dirty="0">
                <a:effectLst/>
                <a:latin typeface="黑体" panose="02010609060101010101" pitchFamily="2" charset="-122"/>
                <a:ea typeface="黑体" panose="02010609060101010101" pitchFamily="2" charset="-122"/>
              </a:rPr>
              <a:t>① </a:t>
            </a:r>
            <a:r>
              <a:rPr lang="zh-CN" altLang="en-US" sz="2000" dirty="0">
                <a:effectLst/>
                <a:latin typeface="黑体" panose="02010609060101010101" pitchFamily="2" charset="-122"/>
                <a:ea typeface="黑体" panose="02010609060101010101" pitchFamily="2" charset="-122"/>
              </a:rPr>
              <a:t>氧传感器氧化锆管粉体的设计研发</a:t>
            </a:r>
            <a:endParaRPr lang="zh-CN" altLang="en-US" sz="2000" dirty="0">
              <a:effectLst/>
              <a:latin typeface="黑体" panose="02010609060101010101" pitchFamily="2" charset="-122"/>
              <a:ea typeface="黑体" panose="02010609060101010101" pitchFamily="2" charset="-122"/>
            </a:endParaRPr>
          </a:p>
          <a:p>
            <a:pPr lvl="0">
              <a:lnSpc>
                <a:spcPct val="80000"/>
              </a:lnSpc>
            </a:pPr>
            <a:r>
              <a:rPr lang="zh-CN" altLang="en-US" sz="2000" dirty="0">
                <a:effectLst/>
                <a:latin typeface="黑体" panose="02010609060101010101" pitchFamily="2" charset="-122"/>
                <a:ea typeface="黑体" panose="02010609060101010101" pitchFamily="2" charset="-122"/>
              </a:rPr>
              <a:t>针对传统的氧化锆粉体配方烧结温度高，在实际使用过程中氧化锆管容易开裂等问题，通过在氧化锆粉体传统配方当中适当添加其他微量元素，获得了氧化锆粉体的一种新配方。实验研究和实际测试结果表明，采用氧化锆粉体新配方，在保持与传统配方氧化锆烧结体密度及高温导电性能基本相当的情况下，氧化锆管的开裂倾向明显下降，抗热震性能显著提高，同时有效降低了烧结温度，改善了烧结性能，大大提高了氧化锆管的成品率。</a:t>
            </a:r>
            <a:endParaRPr lang="zh-CN" altLang="en-US" sz="2000" dirty="0">
              <a:effectLst/>
              <a:latin typeface="黑体" panose="02010609060101010101" pitchFamily="2" charset="-122"/>
              <a:ea typeface="黑体" panose="02010609060101010101" pitchFamily="2" charset="-122"/>
            </a:endParaRPr>
          </a:p>
          <a:p>
            <a:pPr lvl="0">
              <a:lnSpc>
                <a:spcPct val="80000"/>
              </a:lnSpc>
              <a:buNone/>
            </a:pPr>
            <a:r>
              <a:rPr lang="en-US" altLang="zh-CN" sz="2000" dirty="0">
                <a:effectLst/>
                <a:latin typeface="黑体" panose="02010609060101010101" pitchFamily="2" charset="-122"/>
                <a:ea typeface="黑体" panose="02010609060101010101" pitchFamily="2" charset="-122"/>
              </a:rPr>
              <a:t>② </a:t>
            </a:r>
            <a:r>
              <a:rPr lang="zh-CN" altLang="en-US" sz="2000" dirty="0">
                <a:effectLst/>
                <a:latin typeface="黑体" panose="02010609060101010101" pitchFamily="2" charset="-122"/>
                <a:ea typeface="黑体" panose="02010609060101010101" pitchFamily="2" charset="-122"/>
              </a:rPr>
              <a:t>氧化锆管的成形工艺</a:t>
            </a:r>
            <a:endParaRPr lang="zh-CN" altLang="en-US" sz="2000" dirty="0">
              <a:effectLst/>
              <a:latin typeface="黑体" panose="02010609060101010101" pitchFamily="2" charset="-122"/>
              <a:ea typeface="黑体" panose="02010609060101010101" pitchFamily="2" charset="-122"/>
            </a:endParaRPr>
          </a:p>
          <a:p>
            <a:pPr lvl="0">
              <a:lnSpc>
                <a:spcPct val="80000"/>
              </a:lnSpc>
            </a:pPr>
            <a:r>
              <a:rPr lang="zh-CN" altLang="en-US" sz="2000" dirty="0">
                <a:effectLst/>
                <a:latin typeface="黑体" panose="02010609060101010101" pitchFamily="2" charset="-122"/>
                <a:ea typeface="黑体" panose="02010609060101010101" pitchFamily="2" charset="-122"/>
              </a:rPr>
              <a:t>传统的氧化锆管一般采用注塑成型工艺，采用这种工艺制造的氧化锆管存在强度低、密度不均匀和精度差等问题，直接影响了氧传感器的寿命及可靠性，难以保证氧传感器的高性能。</a:t>
            </a:r>
            <a:endParaRPr lang="zh-CN" altLang="en-US" sz="2000" dirty="0">
              <a:effectLst/>
              <a:latin typeface="黑体" panose="02010609060101010101" pitchFamily="2" charset="-122"/>
              <a:ea typeface="黑体" panose="02010609060101010101" pitchFamily="2" charset="-122"/>
            </a:endParaRPr>
          </a:p>
          <a:p>
            <a:pPr marL="0" lvl="0" indent="0">
              <a:lnSpc>
                <a:spcPct val="80000"/>
              </a:lnSpc>
              <a:buNone/>
            </a:pPr>
            <a:endParaRPr lang="zh-CN" altLang="en-US" sz="2000" dirty="0">
              <a:effectLst/>
              <a:latin typeface="黑体" panose="02010609060101010101" pitchFamily="2" charset="-122"/>
              <a:ea typeface="黑体" panose="02010609060101010101" pitchFamily="2" charset="-122"/>
            </a:endParaRPr>
          </a:p>
        </p:txBody>
      </p:sp>
      <p:pic>
        <p:nvPicPr>
          <p:cNvPr id="431107" name="内容占位符 431106"/>
          <p:cNvPicPr>
            <a:picLocks noChangeAspect="1"/>
          </p:cNvPicPr>
          <p:nvPr>
            <p:ph sz="half" idx="1"/>
          </p:nvPr>
        </p:nvPicPr>
        <p:blipFill>
          <a:blip r:embed="rId1"/>
          <a:stretch>
            <a:fillRect/>
          </a:stretch>
        </p:blipFill>
        <p:spPr>
          <a:xfrm>
            <a:off x="6732588" y="1916113"/>
            <a:ext cx="1584325" cy="1179512"/>
          </a:xfrm>
          <a:ln/>
        </p:spPr>
      </p:pic>
      <p:sp>
        <p:nvSpPr>
          <p:cNvPr id="431108" name="文本框 431107"/>
          <p:cNvSpPr txBox="1"/>
          <p:nvPr/>
        </p:nvSpPr>
        <p:spPr>
          <a:xfrm>
            <a:off x="2771775" y="0"/>
            <a:ext cx="4114800" cy="647700"/>
          </a:xfrm>
          <a:prstGeom prst="rect">
            <a:avLst/>
          </a:prstGeom>
          <a:noFill/>
          <a:ln w="12700">
            <a:noFill/>
          </a:ln>
        </p:spPr>
        <p:txBody>
          <a:bodyPr>
            <a:spAutoFit/>
          </a:bodyPr>
          <a:p>
            <a:pPr>
              <a:lnSpc>
                <a:spcPct val="130000"/>
              </a:lnSpc>
              <a:spcBef>
                <a:spcPct val="50000"/>
              </a:spcBef>
            </a:pPr>
            <a:r>
              <a:rPr lang="en-US" altLang="zh-CN" sz="2800" u="none" dirty="0">
                <a:solidFill>
                  <a:schemeClr val="tx1"/>
                </a:solidFill>
                <a:latin typeface="黑体" panose="02010609060101010101" pitchFamily="2" charset="-122"/>
                <a:ea typeface="黑体" panose="02010609060101010101" pitchFamily="2" charset="-122"/>
              </a:rPr>
              <a:t> </a:t>
            </a:r>
            <a:r>
              <a:rPr lang="zh-CN" altLang="en-US" sz="2800" u="none" dirty="0">
                <a:solidFill>
                  <a:schemeClr val="tx1"/>
                </a:solidFill>
                <a:latin typeface="黑体" panose="02010609060101010101" pitchFamily="2" charset="-122"/>
                <a:ea typeface="黑体" panose="02010609060101010101" pitchFamily="2" charset="-122"/>
              </a:rPr>
              <a:t>十、产品优势</a:t>
            </a:r>
            <a:endParaRPr lang="zh-CN" altLang="en-US" sz="2800" u="none">
              <a:solidFill>
                <a:schemeClr val="tx1"/>
              </a:solidFill>
              <a:latin typeface="黑体" panose="02010609060101010101" pitchFamily="2" charset="-122"/>
              <a:ea typeface="黑体" panose="02010609060101010101" pitchFamily="2" charset="-122"/>
            </a:endParaRPr>
          </a:p>
        </p:txBody>
      </p:sp>
      <p:sp>
        <p:nvSpPr>
          <p:cNvPr id="431109" name="直接连接符 431108"/>
          <p:cNvSpPr/>
          <p:nvPr/>
        </p:nvSpPr>
        <p:spPr>
          <a:xfrm>
            <a:off x="1835150" y="692150"/>
            <a:ext cx="5715000" cy="0"/>
          </a:xfrm>
          <a:prstGeom prst="line">
            <a:avLst/>
          </a:prstGeom>
          <a:ln w="38100" cap="sq" cmpd="sng">
            <a:solidFill>
              <a:srgbClr val="336600"/>
            </a:solidFill>
            <a:prstDash val="solid"/>
            <a:headEnd type="none" w="med" len="med"/>
            <a:tailEnd type="none" w="med" len="med"/>
          </a:ln>
        </p:spPr>
      </p:sp>
      <p:sp>
        <p:nvSpPr>
          <p:cNvPr id="431110" name="矩形 431109"/>
          <p:cNvSpPr/>
          <p:nvPr/>
        </p:nvSpPr>
        <p:spPr>
          <a:xfrm>
            <a:off x="6732588" y="6308725"/>
            <a:ext cx="2152650" cy="381000"/>
          </a:xfrm>
          <a:prstGeom prst="rect">
            <a:avLst/>
          </a:prstGeom>
          <a:noFill/>
          <a:ln w="12700" cap="flat" cmpd="sng">
            <a:solidFill>
              <a:srgbClr val="333333"/>
            </a:solidFill>
            <a:prstDash val="dashDot"/>
            <a:miter/>
            <a:headEnd type="none" w="med" len="med"/>
            <a:tailEnd type="none" w="med" len="med"/>
          </a:ln>
        </p:spPr>
        <p:txBody>
          <a:bodyPr wrap="none" anchor="t" anchorCtr="0">
            <a:spAutoFit/>
          </a:bodyPr>
          <a:p>
            <a:pPr>
              <a:lnSpc>
                <a:spcPct val="130000"/>
              </a:lnSpc>
              <a:spcBef>
                <a:spcPct val="50000"/>
              </a:spcBef>
            </a:pPr>
            <a:r>
              <a:rPr lang="zh-CN" altLang="en-US" b="1" u="none" dirty="0">
                <a:latin typeface="Arial" panose="020B0604020202020204" pitchFamily="34" charset="0"/>
                <a:ea typeface="楷体_GB2312" pitchFamily="49" charset="-122"/>
              </a:rPr>
              <a:t>汉工汽车传感器有限公司</a:t>
            </a:r>
            <a:endParaRPr lang="zh-CN" altLang="en-US" u="none">
              <a:latin typeface="黑体" panose="02010609060101010101" pitchFamily="2" charset="-122"/>
              <a:ea typeface="楷体_GB2312" pitchFamily="49" charset="-122"/>
            </a:endParaRPr>
          </a:p>
        </p:txBody>
      </p:sp>
      <p:pic>
        <p:nvPicPr>
          <p:cNvPr id="431111" name="图片 431110" descr="锆管图片"/>
          <p:cNvPicPr>
            <a:picLocks noChangeAspect="1"/>
          </p:cNvPicPr>
          <p:nvPr/>
        </p:nvPicPr>
        <p:blipFill>
          <a:blip r:embed="rId2"/>
          <a:srcRect l="17256" r="12086"/>
          <a:stretch>
            <a:fillRect/>
          </a:stretch>
        </p:blipFill>
        <p:spPr>
          <a:xfrm>
            <a:off x="6732588" y="3644900"/>
            <a:ext cx="1584325" cy="126047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3155" name="文本占位符 433154"/>
          <p:cNvSpPr>
            <a:spLocks noGrp="1"/>
          </p:cNvSpPr>
          <p:nvPr>
            <p:ph type="body" idx="1"/>
          </p:nvPr>
        </p:nvSpPr>
        <p:spPr>
          <a:xfrm>
            <a:off x="457200" y="476250"/>
            <a:ext cx="8229600" cy="2016125"/>
          </a:xfrm>
          <a:ln/>
        </p:spPr>
        <p:txBody>
          <a:bodyPr/>
          <a:p>
            <a:pPr>
              <a:lnSpc>
                <a:spcPct val="90000"/>
              </a:lnSpc>
              <a:buNone/>
            </a:pPr>
            <a:r>
              <a:rPr lang="en-US" altLang="zh-CN" sz="1600" dirty="0">
                <a:effectLst/>
                <a:latin typeface="黑体" panose="02010609060101010101" pitchFamily="2" charset="-122"/>
                <a:ea typeface="黑体" panose="02010609060101010101" pitchFamily="2" charset="-122"/>
              </a:rPr>
              <a:t>③ </a:t>
            </a:r>
            <a:r>
              <a:rPr lang="zh-CN" altLang="en-US" sz="1600" dirty="0">
                <a:effectLst/>
                <a:latin typeface="黑体" panose="02010609060101010101" pitchFamily="2" charset="-122"/>
                <a:ea typeface="黑体" panose="02010609060101010101" pitchFamily="2" charset="-122"/>
              </a:rPr>
              <a:t>氧传感器锆管保护层喷涂工艺</a:t>
            </a:r>
            <a:endParaRPr lang="zh-CN" altLang="en-US" sz="1600" dirty="0">
              <a:effectLst/>
              <a:latin typeface="黑体" panose="02010609060101010101" pitchFamily="2" charset="-122"/>
              <a:ea typeface="黑体" panose="02010609060101010101" pitchFamily="2" charset="-122"/>
            </a:endParaRPr>
          </a:p>
          <a:p>
            <a:pPr>
              <a:lnSpc>
                <a:spcPct val="90000"/>
              </a:lnSpc>
            </a:pPr>
            <a:r>
              <a:rPr lang="zh-CN" altLang="en-US" sz="1600" dirty="0">
                <a:effectLst/>
                <a:latin typeface="黑体" panose="02010609060101010101" pitchFamily="2" charset="-122"/>
                <a:ea typeface="黑体" panose="02010609060101010101" pitchFamily="2" charset="-122"/>
              </a:rPr>
              <a:t>对氧传感器外电极进行有效的保护是防止电极中毒失效的重要措施，通常需要在氧化锆锆管外表面的铂电极上包裹一层多孔保护层，对废气中的杂质起到“过滤”作用，要求保护层既要透气又能挡住污染微粒。由于受到尾气交变高、低温的冲击，采用火焰喷涂涂层，外电极保护层容易脱落。为了克服这个问题，研制了一套数控陶瓷微粒等离子喷涂设备。通过对等离子喷涂等参数的控制，使等离子火焰能按照预定的程序均匀地将陶瓷微粒烧结在锆管电极表面，有效提高了外电极与保护层的结合强度，热震实验结果表明，耐热性能得到明显改善，增强了氧传感器的抗失效能力。</a:t>
            </a:r>
            <a:endParaRPr lang="zh-CN" altLang="en-US" sz="1600" dirty="0">
              <a:effectLst/>
              <a:latin typeface="黑体" panose="02010609060101010101" pitchFamily="2" charset="-122"/>
              <a:ea typeface="黑体" panose="02010609060101010101" pitchFamily="2" charset="-122"/>
            </a:endParaRPr>
          </a:p>
          <a:p>
            <a:pPr>
              <a:lnSpc>
                <a:spcPct val="90000"/>
              </a:lnSpc>
            </a:pPr>
            <a:endParaRPr lang="zh-CN" altLang="en-US" sz="1600" dirty="0">
              <a:effectLst/>
              <a:latin typeface="黑体" panose="02010609060101010101" pitchFamily="2" charset="-122"/>
              <a:ea typeface="黑体" panose="02010609060101010101" pitchFamily="2" charset="-122"/>
            </a:endParaRPr>
          </a:p>
          <a:p>
            <a:pPr>
              <a:lnSpc>
                <a:spcPct val="130000"/>
              </a:lnSpc>
              <a:buNone/>
            </a:pPr>
            <a:r>
              <a:rPr lang="en-US" altLang="zh-CN" sz="1600" dirty="0">
                <a:effectLst/>
                <a:latin typeface="黑体" panose="02010609060101010101" pitchFamily="2" charset="-122"/>
                <a:ea typeface="黑体" panose="02010609060101010101" pitchFamily="2" charset="-122"/>
              </a:rPr>
              <a:t>2</a:t>
            </a:r>
            <a:r>
              <a:rPr lang="zh-CN" altLang="en-US" sz="1600" dirty="0">
                <a:effectLst/>
                <a:latin typeface="黑体" panose="02010609060101010101" pitchFamily="2" charset="-122"/>
                <a:ea typeface="黑体" panose="02010609060101010101" pitchFamily="2" charset="-122"/>
              </a:rPr>
              <a:t>、加热棒</a:t>
            </a:r>
            <a:endParaRPr lang="zh-CN" altLang="en-US" sz="1600" dirty="0">
              <a:effectLst/>
              <a:latin typeface="黑体" panose="02010609060101010101" pitchFamily="2" charset="-122"/>
              <a:ea typeface="黑体" panose="02010609060101010101" pitchFamily="2" charset="-122"/>
            </a:endParaRPr>
          </a:p>
          <a:p>
            <a:pPr>
              <a:lnSpc>
                <a:spcPct val="130000"/>
              </a:lnSpc>
              <a:buNone/>
            </a:pPr>
            <a:r>
              <a:rPr lang="zh-CN" altLang="en-US" sz="1600" dirty="0">
                <a:effectLst/>
              </a:rPr>
              <a:t>      加热棒是利用</a:t>
            </a:r>
            <a:r>
              <a:rPr lang="en-US" altLang="zh-CN" sz="1600" dirty="0">
                <a:effectLst/>
              </a:rPr>
              <a:t>IC</a:t>
            </a:r>
            <a:r>
              <a:rPr lang="zh-CN" altLang="en-US" sz="1600" dirty="0">
                <a:effectLst/>
              </a:rPr>
              <a:t>外壳的封装技术，并可把加热器的图形印刷在陶瓷片上，同时利用高温共烧的办法制出精巧的加热器。质量及稳定性要远远好于市场上一般氧传感器厂家所用的加热棒。</a:t>
            </a:r>
            <a:endParaRPr lang="zh-CN" altLang="en-US" sz="1600" dirty="0">
              <a:solidFill>
                <a:srgbClr val="000000"/>
              </a:solidFill>
              <a:effectLst/>
              <a:latin typeface="黑体" panose="02010609060101010101" pitchFamily="2" charset="-122"/>
              <a:ea typeface="黑体" panose="02010609060101010101" pitchFamily="2" charset="-122"/>
            </a:endParaRPr>
          </a:p>
          <a:p>
            <a:pPr>
              <a:lnSpc>
                <a:spcPct val="90000"/>
              </a:lnSpc>
            </a:pPr>
            <a:endParaRPr lang="zh-CN" altLang="en-US" sz="1600" dirty="0">
              <a:effectLst/>
            </a:endParaRPr>
          </a:p>
          <a:p>
            <a:pPr>
              <a:lnSpc>
                <a:spcPct val="90000"/>
              </a:lnSpc>
            </a:pPr>
            <a:endParaRPr lang="zh-CN" altLang="en-US" sz="1600" dirty="0">
              <a:effectLst/>
              <a:latin typeface="黑体" panose="02010609060101010101" pitchFamily="2" charset="-122"/>
              <a:ea typeface="黑体" panose="02010609060101010101" pitchFamily="2" charset="-122"/>
            </a:endParaRPr>
          </a:p>
          <a:p>
            <a:pPr>
              <a:lnSpc>
                <a:spcPct val="90000"/>
              </a:lnSpc>
            </a:pPr>
            <a:endParaRPr lang="zh-CN" altLang="en-US" sz="1600" dirty="0"/>
          </a:p>
        </p:txBody>
      </p:sp>
      <p:sp>
        <p:nvSpPr>
          <p:cNvPr id="433156" name="文本框 433155"/>
          <p:cNvSpPr txBox="1"/>
          <p:nvPr/>
        </p:nvSpPr>
        <p:spPr>
          <a:xfrm>
            <a:off x="468313" y="5229225"/>
            <a:ext cx="5348287" cy="1069975"/>
          </a:xfrm>
          <a:prstGeom prst="rect">
            <a:avLst/>
          </a:prstGeom>
          <a:noFill/>
          <a:ln w="9525">
            <a:noFill/>
          </a:ln>
        </p:spPr>
        <p:txBody>
          <a:bodyPr/>
          <a:p>
            <a:pPr marL="342900" indent="-342900">
              <a:buClr>
                <a:schemeClr val="hlink"/>
              </a:buClr>
              <a:buSzPct val="65000"/>
              <a:buFont typeface="Wingdings" panose="05000000000000000000" pitchFamily="2" charset="2"/>
              <a:buChar char="n"/>
            </a:pPr>
            <a:endParaRPr lang="en-US" altLang="zh-CN" sz="1200"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buChar char="n"/>
            </a:pPr>
            <a:endParaRPr lang="en-US" altLang="zh-CN" sz="1200" u="none" dirty="0">
              <a:solidFill>
                <a:schemeClr val="tx1"/>
              </a:solidFill>
              <a:latin typeface="黑体" panose="02010609060101010101" pitchFamily="2" charset="-122"/>
              <a:ea typeface="黑体" panose="02010609060101010101" pitchFamily="2" charset="-122"/>
            </a:endParaRPr>
          </a:p>
        </p:txBody>
      </p:sp>
      <p:pic>
        <p:nvPicPr>
          <p:cNvPr id="433157" name="图片 433156"/>
          <p:cNvPicPr>
            <a:picLocks noChangeAspect="1"/>
          </p:cNvPicPr>
          <p:nvPr/>
        </p:nvPicPr>
        <p:blipFill>
          <a:blip r:embed="rId1"/>
          <a:stretch>
            <a:fillRect/>
          </a:stretch>
        </p:blipFill>
        <p:spPr>
          <a:xfrm>
            <a:off x="971550" y="4941888"/>
            <a:ext cx="3671888" cy="1079500"/>
          </a:xfrm>
          <a:prstGeom prst="rect">
            <a:avLst/>
          </a:prstGeom>
          <a:noFill/>
          <a:ln w="9525">
            <a:noFill/>
          </a:ln>
        </p:spPr>
      </p:pic>
      <p:pic>
        <p:nvPicPr>
          <p:cNvPr id="433158" name="图片 433157"/>
          <p:cNvPicPr>
            <a:picLocks noChangeAspect="1"/>
          </p:cNvPicPr>
          <p:nvPr/>
        </p:nvPicPr>
        <p:blipFill>
          <a:blip r:embed="rId2"/>
          <a:stretch>
            <a:fillRect/>
          </a:stretch>
        </p:blipFill>
        <p:spPr>
          <a:xfrm>
            <a:off x="5076825" y="4926013"/>
            <a:ext cx="2374900" cy="1062037"/>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82" name="文本占位符 430081"/>
          <p:cNvSpPr>
            <a:spLocks noGrp="1"/>
          </p:cNvSpPr>
          <p:nvPr>
            <p:ph type="body" sz="half" idx="1"/>
          </p:nvPr>
        </p:nvSpPr>
        <p:spPr>
          <a:xfrm>
            <a:off x="468630" y="260350"/>
            <a:ext cx="7786370" cy="2301240"/>
          </a:xfrm>
          <a:ln/>
        </p:spPr>
        <p:txBody>
          <a:bodyPr vert="horz" wrap="square" lIns="91440" tIns="45720" rIns="91440" bIns="45720" anchor="t" anchorCtr="0"/>
          <a:p>
            <a:pPr>
              <a:lnSpc>
                <a:spcPct val="130000"/>
              </a:lnSpc>
              <a:buClr>
                <a:schemeClr val="hlink"/>
              </a:buClr>
              <a:buSzPct val="65000"/>
              <a:buFont typeface="Wingdings" panose="05000000000000000000" pitchFamily="2" charset="2"/>
              <a:buNone/>
            </a:pPr>
            <a:endParaRPr lang="en-US" altLang="zh-CN" sz="1600" dirty="0">
              <a:solidFill>
                <a:srgbClr val="000000"/>
              </a:solidFill>
              <a:effectLst/>
              <a:latin typeface="黑体" panose="02010609060101010101" pitchFamily="2" charset="-122"/>
              <a:ea typeface="黑体" panose="02010609060101010101" pitchFamily="2" charset="-122"/>
            </a:endParaRPr>
          </a:p>
          <a:p>
            <a:pPr>
              <a:lnSpc>
                <a:spcPct val="130000"/>
              </a:lnSpc>
              <a:buClr>
                <a:schemeClr val="hlink"/>
              </a:buClr>
              <a:buSzPct val="65000"/>
              <a:buFont typeface="Wingdings" panose="05000000000000000000" pitchFamily="2" charset="2"/>
              <a:buNone/>
            </a:pPr>
            <a:r>
              <a:rPr lang="en-US" altLang="zh-CN" sz="1600" dirty="0">
                <a:effectLst/>
                <a:latin typeface="黑体" panose="02010609060101010101" pitchFamily="2" charset="-122"/>
                <a:ea typeface="黑体" panose="02010609060101010101" pitchFamily="2" charset="-122"/>
              </a:rPr>
              <a:t>3</a:t>
            </a:r>
            <a:r>
              <a:rPr lang="zh-CN" altLang="en-US" sz="1600" dirty="0">
                <a:effectLst/>
                <a:latin typeface="黑体" panose="02010609060101010101" pitchFamily="2" charset="-122"/>
                <a:ea typeface="黑体" panose="02010609060101010101" pitchFamily="2" charset="-122"/>
              </a:rPr>
              <a:t>、产品技术性能比较优势 </a:t>
            </a:r>
            <a:endParaRPr lang="zh-CN" altLang="en-US" sz="1600" dirty="0">
              <a:effectLst/>
              <a:latin typeface="黑体" panose="02010609060101010101" pitchFamily="2" charset="-122"/>
              <a:ea typeface="黑体" panose="02010609060101010101" pitchFamily="2" charset="-122"/>
            </a:endParaRPr>
          </a:p>
          <a:p>
            <a:pPr>
              <a:lnSpc>
                <a:spcPct val="130000"/>
              </a:lnSpc>
              <a:buClr>
                <a:schemeClr val="hlink"/>
              </a:buClr>
              <a:buSzPct val="65000"/>
              <a:buFont typeface="Wingdings" panose="05000000000000000000" pitchFamily="2" charset="2"/>
              <a:buNone/>
            </a:pPr>
            <a:r>
              <a:rPr lang="zh-CN" altLang="en-US" sz="1600" dirty="0">
                <a:effectLst/>
                <a:latin typeface="黑体" panose="02010609060101010101" pitchFamily="2" charset="-122"/>
                <a:ea typeface="黑体" panose="02010609060101010101" pitchFamily="2" charset="-122"/>
              </a:rPr>
              <a:t>    氧传感器样品与国外同类产品（德国</a:t>
            </a:r>
            <a:r>
              <a:rPr lang="en-US" altLang="zh-CN" sz="1600" dirty="0">
                <a:effectLst/>
                <a:latin typeface="黑体" panose="02010609060101010101" pitchFamily="2" charset="-122"/>
                <a:ea typeface="黑体" panose="02010609060101010101" pitchFamily="2" charset="-122"/>
              </a:rPr>
              <a:t>Bosch</a:t>
            </a:r>
            <a:r>
              <a:rPr lang="zh-CN" altLang="en-US" sz="1600" dirty="0">
                <a:effectLst/>
                <a:latin typeface="黑体" panose="02010609060101010101" pitchFamily="2" charset="-122"/>
                <a:ea typeface="黑体" panose="02010609060101010101" pitchFamily="2" charset="-122"/>
              </a:rPr>
              <a:t>公司生产的</a:t>
            </a:r>
            <a:r>
              <a:rPr lang="en-US" altLang="zh-CN" sz="1600" dirty="0">
                <a:effectLst/>
                <a:latin typeface="黑体" panose="02010609060101010101" pitchFamily="2" charset="-122"/>
                <a:ea typeface="黑体" panose="02010609060101010101" pitchFamily="2" charset="-122"/>
              </a:rPr>
              <a:t>LSH</a:t>
            </a:r>
            <a:r>
              <a:rPr lang="zh-CN" altLang="en-US" sz="1600" dirty="0">
                <a:effectLst/>
                <a:latin typeface="黑体" panose="02010609060101010101" pitchFamily="2" charset="-122"/>
                <a:ea typeface="黑体" panose="02010609060101010101" pitchFamily="2" charset="-122"/>
              </a:rPr>
              <a:t>型氧传感器）的性能对比情况如下表所示。由对比结果可以看出，产品的部分性能指标已达到国外产品的水平，而售价只相当于国外产品的</a:t>
            </a:r>
            <a:r>
              <a:rPr lang="en-US" altLang="zh-CN" sz="1600" dirty="0">
                <a:effectLst/>
                <a:latin typeface="黑体" panose="02010609060101010101" pitchFamily="2" charset="-122"/>
                <a:ea typeface="黑体" panose="02010609060101010101" pitchFamily="2" charset="-122"/>
              </a:rPr>
              <a:t>50%</a:t>
            </a:r>
            <a:r>
              <a:rPr lang="zh-CN" altLang="en-US" sz="1600" dirty="0">
                <a:effectLst/>
                <a:latin typeface="黑体" panose="02010609060101010101" pitchFamily="2" charset="-122"/>
                <a:ea typeface="黑体" panose="02010609060101010101" pitchFamily="2" charset="-122"/>
              </a:rPr>
              <a:t>。本氧传感器经过进一步完善以后，各项性能指标全面达到或超过国外产品是完全可能的。</a:t>
            </a:r>
            <a:endParaRPr lang="zh-CN" altLang="en-US" sz="1600" dirty="0">
              <a:effectLst/>
              <a:latin typeface="黑体" panose="02010609060101010101" pitchFamily="2" charset="-122"/>
              <a:ea typeface="黑体" panose="02010609060101010101" pitchFamily="2" charset="-122"/>
            </a:endParaRPr>
          </a:p>
        </p:txBody>
      </p:sp>
      <p:graphicFrame>
        <p:nvGraphicFramePr>
          <p:cNvPr id="430141" name="内容占位符 430140"/>
          <p:cNvGraphicFramePr/>
          <p:nvPr>
            <p:ph sz="half" idx="2"/>
          </p:nvPr>
        </p:nvGraphicFramePr>
        <p:xfrm>
          <a:off x="755650" y="2565400"/>
          <a:ext cx="7489825" cy="3525838"/>
        </p:xfrm>
        <a:graphic>
          <a:graphicData uri="http://schemas.openxmlformats.org/drawingml/2006/table">
            <a:tbl>
              <a:tblPr/>
              <a:tblGrid>
                <a:gridCol w="1357313"/>
                <a:gridCol w="2054225"/>
                <a:gridCol w="2030412"/>
                <a:gridCol w="2047875"/>
              </a:tblGrid>
              <a:tr h="4683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spcBef>
                          <a:spcPct val="0"/>
                        </a:spcBef>
                        <a:buClrTx/>
                        <a:buSzTx/>
                        <a:buFontTx/>
                        <a:buNone/>
                      </a:pPr>
                      <a:r>
                        <a:rPr lang="en-US" altLang="zh-CN" sz="1000" b="1" dirty="0">
                          <a:effectLst/>
                          <a:latin typeface="Arial Narrow" pitchFamily="34" charset="0"/>
                          <a:cs typeface="Times New Roman" panose="02020603050405020304" pitchFamily="18" charset="0"/>
                        </a:rPr>
                        <a:t>           </a:t>
                      </a:r>
                      <a:r>
                        <a:rPr lang="zh-CN" altLang="en-US" sz="1000" b="1" dirty="0">
                          <a:effectLst/>
                          <a:latin typeface="Arial Narrow" pitchFamily="34" charset="0"/>
                          <a:cs typeface="Times New Roman" panose="02020603050405020304" pitchFamily="18" charset="0"/>
                        </a:rPr>
                        <a:t>产品</a:t>
                      </a:r>
                      <a:endParaRPr lang="zh-CN" altLang="en-US" sz="1000" dirty="0">
                        <a:effectLst/>
                        <a:latin typeface="Times New Roman" panose="02020603050405020304" pitchFamily="18" charset="0"/>
                        <a:ea typeface="黑体" panose="02010609060101010101" pitchFamily="2" charset="-122"/>
                      </a:endParaRPr>
                    </a:p>
                    <a:p>
                      <a:pPr lvl="0" eaLnBrk="0" hangingPunct="0">
                        <a:spcBef>
                          <a:spcPct val="0"/>
                        </a:spcBef>
                        <a:buClrTx/>
                        <a:buSzTx/>
                        <a:buFontTx/>
                        <a:buNone/>
                      </a:pPr>
                      <a:r>
                        <a:rPr lang="zh-CN" altLang="en-US" sz="1000" b="1" dirty="0">
                          <a:effectLst/>
                          <a:latin typeface="Arial Narrow" pitchFamily="34" charset="0"/>
                          <a:cs typeface="Times New Roman" panose="02020603050405020304" pitchFamily="18" charset="0"/>
                        </a:rPr>
                        <a:t>评价指标</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b="1" dirty="0">
                          <a:effectLst/>
                          <a:latin typeface="Arial Narrow" pitchFamily="34" charset="0"/>
                        </a:rPr>
                        <a:t>本项目产品</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b="1" dirty="0">
                          <a:effectLst/>
                          <a:latin typeface="Arial Narrow" pitchFamily="34" charset="0"/>
                        </a:rPr>
                        <a:t>国家标准</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b="1" dirty="0">
                          <a:effectLst/>
                          <a:latin typeface="Arial Narrow" pitchFamily="34" charset="0"/>
                        </a:rPr>
                        <a:t>国外产品（德国</a:t>
                      </a:r>
                      <a:r>
                        <a:rPr lang="en-US" altLang="zh-CN" sz="1000" b="1" dirty="0">
                          <a:effectLst/>
                          <a:latin typeface="Arial Narrow" pitchFamily="34" charset="0"/>
                        </a:rPr>
                        <a:t>Bosch</a:t>
                      </a:r>
                      <a:r>
                        <a:rPr lang="zh-CN" altLang="en-US" sz="1000" b="1" dirty="0">
                          <a:effectLst/>
                          <a:latin typeface="Arial Narrow" pitchFamily="34" charset="0"/>
                        </a:rPr>
                        <a:t>公司生产的</a:t>
                      </a:r>
                      <a:r>
                        <a:rPr lang="en-US" altLang="zh-CN" sz="1000" b="1" dirty="0">
                          <a:effectLst/>
                          <a:latin typeface="Arial Narrow" pitchFamily="34" charset="0"/>
                        </a:rPr>
                        <a:t>LSH</a:t>
                      </a:r>
                      <a:r>
                        <a:rPr lang="zh-CN" altLang="en-US" sz="1000" b="1" dirty="0">
                          <a:effectLst/>
                          <a:latin typeface="Arial Narrow" pitchFamily="34" charset="0"/>
                        </a:rPr>
                        <a:t>型氧传感器）</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28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工作温度</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rPr>
                        <a:t>350</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altLang="zh-CN" sz="1000" dirty="0">
                          <a:effectLst/>
                          <a:latin typeface="Times New Roman" panose="02020603050405020304" pitchFamily="18" charset="0"/>
                          <a:cs typeface="Times New Roman" panose="02020603050405020304" pitchFamily="18" charset="0"/>
                        </a:rPr>
                        <a:t>C ~ </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850</a:t>
                      </a:r>
                      <a:r>
                        <a:rPr lang="en-US" altLang="zh-CN" sz="1000" dirty="0">
                          <a:effectLst/>
                          <a:latin typeface="Times New Roman" panose="02020603050405020304" pitchFamily="18" charset="0"/>
                          <a:cs typeface="Times New Roman" panose="02020603050405020304" pitchFamily="18" charset="0"/>
                        </a:rPr>
                        <a:t>C</a:t>
                      </a:r>
                      <a:endParaRPr lang="zh-CN" altLang="en-US" sz="1000" dirty="0">
                        <a:effectLst/>
                        <a:latin typeface="Times New Roman" panose="02020603050405020304" pitchFamily="18" charset="0"/>
                        <a:ea typeface="Times New Roman" panose="02020603050405020304" pitchFamily="18" charset="0"/>
                        <a:sym typeface="Symbol" panose="05050102010706020507" pitchFamily="18" charset="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rPr>
                        <a:t>350</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altLang="zh-CN" sz="1000" dirty="0">
                          <a:effectLst/>
                          <a:latin typeface="Times New Roman" panose="02020603050405020304" pitchFamily="18" charset="0"/>
                          <a:cs typeface="Times New Roman" panose="02020603050405020304" pitchFamily="18" charset="0"/>
                        </a:rPr>
                        <a:t>C ~ </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850</a:t>
                      </a:r>
                      <a:r>
                        <a:rPr lang="en-US" altLang="zh-CN" sz="1000" dirty="0">
                          <a:effectLst/>
                          <a:latin typeface="Times New Roman" panose="02020603050405020304" pitchFamily="18" charset="0"/>
                          <a:cs typeface="Times New Roman" panose="02020603050405020304" pitchFamily="18" charset="0"/>
                        </a:rPr>
                        <a:t>C</a:t>
                      </a:r>
                      <a:endParaRPr lang="zh-CN" altLang="en-US" sz="1000" dirty="0">
                        <a:effectLst/>
                        <a:latin typeface="Times New Roman" panose="02020603050405020304" pitchFamily="18" charset="0"/>
                        <a:ea typeface="Times New Roman" panose="02020603050405020304" pitchFamily="18" charset="0"/>
                        <a:sym typeface="Symbol" panose="05050102010706020507" pitchFamily="18" charset="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rPr>
                        <a:t>350</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altLang="zh-CN" sz="1000" dirty="0">
                          <a:effectLst/>
                          <a:latin typeface="Times New Roman" panose="02020603050405020304" pitchFamily="18" charset="0"/>
                          <a:cs typeface="Times New Roman" panose="02020603050405020304" pitchFamily="18" charset="0"/>
                        </a:rPr>
                        <a:t>C ~ </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850</a:t>
                      </a:r>
                      <a:r>
                        <a:rPr lang="en-US" altLang="zh-CN" sz="1000" dirty="0">
                          <a:effectLst/>
                          <a:latin typeface="Times New Roman" panose="02020603050405020304" pitchFamily="18" charset="0"/>
                          <a:cs typeface="Times New Roman" panose="02020603050405020304" pitchFamily="18" charset="0"/>
                        </a:rPr>
                        <a:t>C</a:t>
                      </a:r>
                      <a:endParaRPr lang="zh-CN" altLang="en-US" sz="1000" dirty="0">
                        <a:effectLst/>
                        <a:latin typeface="Times New Roman" panose="02020603050405020304" pitchFamily="18" charset="0"/>
                        <a:ea typeface="Times New Roman" panose="02020603050405020304" pitchFamily="18" charset="0"/>
                        <a:sym typeface="Symbol" panose="05050102010706020507" pitchFamily="18" charset="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28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响应时间</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宋体" panose="02010600030101010101" pitchFamily="2" charset="-122"/>
                          <a:cs typeface="Times New Roman" panose="02020603050405020304" pitchFamily="18" charset="0"/>
                        </a:rPr>
                        <a:t>＜</a:t>
                      </a:r>
                      <a:r>
                        <a:rPr lang="en-US" altLang="zh-CN" sz="1000" dirty="0">
                          <a:effectLst/>
                          <a:latin typeface="Times New Roman" panose="02020603050405020304" pitchFamily="18" charset="0"/>
                          <a:cs typeface="Times New Roman" panose="02020603050405020304" pitchFamily="18" charset="0"/>
                        </a:rPr>
                        <a:t>150ms</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宋体" panose="02010600030101010101" pitchFamily="2" charset="-122"/>
                          <a:cs typeface="Times New Roman" panose="02020603050405020304" pitchFamily="18" charset="0"/>
                        </a:rPr>
                        <a:t>＜</a:t>
                      </a:r>
                      <a:r>
                        <a:rPr lang="en-US" altLang="zh-CN" sz="1000" dirty="0">
                          <a:effectLst/>
                          <a:latin typeface="Times New Roman" panose="02020603050405020304" pitchFamily="18" charset="0"/>
                          <a:cs typeface="Times New Roman" panose="02020603050405020304" pitchFamily="18" charset="0"/>
                        </a:rPr>
                        <a:t>300ms</a:t>
                      </a:r>
                      <a:endParaRPr lang="zh-CN" altLang="en-US" sz="18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宋体" panose="02010600030101010101" pitchFamily="2" charset="-122"/>
                          <a:cs typeface="Times New Roman" panose="02020603050405020304" pitchFamily="18" charset="0"/>
                        </a:rPr>
                        <a:t>＜</a:t>
                      </a:r>
                      <a:r>
                        <a:rPr lang="en-US" altLang="zh-CN" sz="1000" dirty="0">
                          <a:effectLst/>
                          <a:latin typeface="Times New Roman" panose="02020603050405020304" pitchFamily="18" charset="0"/>
                          <a:cs typeface="Times New Roman" panose="02020603050405020304" pitchFamily="18" charset="0"/>
                        </a:rPr>
                        <a:t>150ms</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863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浓燃烧输出电压</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rPr>
                        <a:t>350</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=750~910</a:t>
                      </a:r>
                      <a:r>
                        <a:rPr lang="en-US" altLang="zh-CN" sz="1000" dirty="0">
                          <a:effectLst/>
                          <a:latin typeface="宋体" panose="02010600030101010101" pitchFamily="2" charset="-122"/>
                          <a:cs typeface="Times New Roman" panose="02020603050405020304" pitchFamily="18" charset="0"/>
                          <a:sym typeface="Symbol" panose="05050102010706020507" pitchFamily="18" charset="2"/>
                        </a:rPr>
                        <a:t>mV</a:t>
                      </a:r>
                      <a:endParaRPr lang="en-US" altLang="zh-CN" sz="1000" dirty="0">
                        <a:effectLst/>
                        <a:latin typeface="Times New Roman" panose="02020603050405020304" pitchFamily="18" charset="0"/>
                        <a:ea typeface="黑体" panose="02010609060101010101" pitchFamily="2" charset="-122"/>
                        <a:sym typeface="Symbol" panose="05050102010706020507" pitchFamily="18" charset="2"/>
                      </a:endParaRPr>
                    </a:p>
                    <a:p>
                      <a:pPr lvl="0" algn="ctr" eaLnBrk="0" hangingPunct="0">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850</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=625~785</a:t>
                      </a:r>
                      <a:r>
                        <a:rPr lang="en-US" altLang="zh-CN" sz="1000" dirty="0">
                          <a:effectLst/>
                          <a:latin typeface="宋体" panose="02010600030101010101" pitchFamily="2" charset="-122"/>
                          <a:cs typeface="Times New Roman" panose="02020603050405020304" pitchFamily="18" charset="0"/>
                          <a:sym typeface="Symbol" panose="05050102010706020507" pitchFamily="18" charset="2"/>
                        </a:rPr>
                        <a:t>mV</a:t>
                      </a:r>
                      <a:endParaRPr lang="zh-CN" altLang="en-US" sz="1000" dirty="0">
                        <a:effectLst/>
                        <a:latin typeface="Times New Roman" panose="02020603050405020304" pitchFamily="18" charset="0"/>
                        <a:ea typeface="Times New Roman" panose="02020603050405020304" pitchFamily="18" charset="0"/>
                        <a:sym typeface="Symbol" panose="05050102010706020507" pitchFamily="18" charset="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rPr>
                        <a:t>350</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=750~910</a:t>
                      </a:r>
                      <a:r>
                        <a:rPr lang="en-US" altLang="zh-CN" sz="1000" dirty="0">
                          <a:effectLst/>
                          <a:latin typeface="宋体" panose="02010600030101010101" pitchFamily="2" charset="-122"/>
                          <a:cs typeface="Times New Roman" panose="02020603050405020304" pitchFamily="18" charset="0"/>
                          <a:sym typeface="Symbol" panose="05050102010706020507" pitchFamily="18" charset="2"/>
                        </a:rPr>
                        <a:t>mV</a:t>
                      </a:r>
                      <a:endParaRPr lang="en-US" altLang="zh-CN" sz="1000" dirty="0">
                        <a:effectLst/>
                        <a:latin typeface="Times New Roman" panose="02020603050405020304" pitchFamily="18" charset="0"/>
                        <a:ea typeface="黑体" panose="02010609060101010101" pitchFamily="2" charset="-122"/>
                        <a:sym typeface="Symbol" panose="05050102010706020507" pitchFamily="18" charset="2"/>
                      </a:endParaRPr>
                    </a:p>
                    <a:p>
                      <a:pPr lvl="0" algn="ctr" eaLnBrk="0" hangingPunct="0">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850</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=625~785</a:t>
                      </a:r>
                      <a:r>
                        <a:rPr lang="en-US" altLang="zh-CN" sz="1000" dirty="0">
                          <a:effectLst/>
                          <a:latin typeface="宋体" panose="02010600030101010101" pitchFamily="2" charset="-122"/>
                          <a:cs typeface="Times New Roman" panose="02020603050405020304" pitchFamily="18" charset="0"/>
                          <a:sym typeface="Symbol" panose="05050102010706020507" pitchFamily="18" charset="2"/>
                        </a:rPr>
                        <a:t>mV</a:t>
                      </a:r>
                      <a:endParaRPr lang="zh-CN" altLang="en-US" sz="1000" dirty="0">
                        <a:effectLst/>
                        <a:latin typeface="Times New Roman" panose="02020603050405020304" pitchFamily="18" charset="0"/>
                        <a:ea typeface="Times New Roman" panose="02020603050405020304" pitchFamily="18" charset="0"/>
                        <a:sym typeface="Symbol" panose="05050102010706020507" pitchFamily="18" charset="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rPr>
                        <a:t>350</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=770~910mV</a:t>
                      </a:r>
                      <a:endParaRPr lang="en-US" altLang="zh-CN" sz="1000" dirty="0">
                        <a:effectLst/>
                        <a:latin typeface="Times New Roman" panose="02020603050405020304" pitchFamily="18" charset="0"/>
                        <a:ea typeface="黑体" panose="02010609060101010101" pitchFamily="2" charset="-122"/>
                        <a:sym typeface="Symbol" panose="05050102010706020507" pitchFamily="18" charset="2"/>
                      </a:endParaRPr>
                    </a:p>
                    <a:p>
                      <a:pPr lvl="0" algn="ctr" eaLnBrk="0" hangingPunct="0">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850</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=640~780 mV</a:t>
                      </a:r>
                      <a:endParaRPr lang="zh-CN" altLang="en-US" sz="1000" dirty="0">
                        <a:effectLst/>
                        <a:latin typeface="Times New Roman" panose="02020603050405020304" pitchFamily="18" charset="0"/>
                        <a:ea typeface="Times New Roman" panose="02020603050405020304" pitchFamily="18" charset="0"/>
                        <a:sym typeface="Symbol" panose="05050102010706020507" pitchFamily="18" charset="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52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稀燃烧输出电压</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rPr>
                        <a:t>350</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=-30~70</a:t>
                      </a:r>
                      <a:r>
                        <a:rPr lang="en-US" altLang="zh-CN" sz="1000" dirty="0">
                          <a:effectLst/>
                          <a:latin typeface="宋体" panose="02010600030101010101" pitchFamily="2" charset="-122"/>
                          <a:cs typeface="Times New Roman" panose="02020603050405020304" pitchFamily="18" charset="0"/>
                          <a:sym typeface="Symbol" panose="05050102010706020507" pitchFamily="18" charset="2"/>
                        </a:rPr>
                        <a:t>mV</a:t>
                      </a:r>
                      <a:endParaRPr lang="en-US" altLang="zh-CN" sz="1000" dirty="0">
                        <a:effectLst/>
                        <a:latin typeface="Times New Roman" panose="02020603050405020304" pitchFamily="18" charset="0"/>
                        <a:ea typeface="黑体" panose="02010609060101010101" pitchFamily="2" charset="-122"/>
                        <a:sym typeface="Symbol" panose="05050102010706020507" pitchFamily="18" charset="2"/>
                      </a:endParaRPr>
                    </a:p>
                    <a:p>
                      <a:pPr lvl="0" algn="ctr" eaLnBrk="0" hangingPunct="0">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850</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=20~90</a:t>
                      </a:r>
                      <a:r>
                        <a:rPr lang="en-US" altLang="zh-CN" sz="1000" dirty="0">
                          <a:effectLst/>
                          <a:latin typeface="宋体" panose="02010600030101010101" pitchFamily="2" charset="-122"/>
                          <a:cs typeface="Times New Roman" panose="02020603050405020304" pitchFamily="18" charset="0"/>
                          <a:sym typeface="Symbol" panose="05050102010706020507" pitchFamily="18" charset="2"/>
                        </a:rPr>
                        <a:t>mV</a:t>
                      </a:r>
                      <a:endParaRPr lang="zh-CN" altLang="en-US" sz="1000" dirty="0">
                        <a:effectLst/>
                        <a:latin typeface="Times New Roman" panose="02020603050405020304" pitchFamily="18" charset="0"/>
                        <a:ea typeface="Times New Roman" panose="02020603050405020304" pitchFamily="18" charset="0"/>
                        <a:sym typeface="Symbol" panose="05050102010706020507" pitchFamily="18" charset="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rPr>
                        <a:t>350</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=-30~70</a:t>
                      </a:r>
                      <a:r>
                        <a:rPr lang="en-US" altLang="zh-CN" sz="1000" dirty="0">
                          <a:effectLst/>
                          <a:latin typeface="宋体" panose="02010600030101010101" pitchFamily="2" charset="-122"/>
                          <a:cs typeface="Times New Roman" panose="02020603050405020304" pitchFamily="18" charset="0"/>
                          <a:sym typeface="Symbol" panose="05050102010706020507" pitchFamily="18" charset="2"/>
                        </a:rPr>
                        <a:t>mV</a:t>
                      </a:r>
                      <a:endParaRPr lang="en-US" altLang="zh-CN" sz="1000" dirty="0">
                        <a:effectLst/>
                        <a:latin typeface="Times New Roman" panose="02020603050405020304" pitchFamily="18" charset="0"/>
                        <a:ea typeface="黑体" panose="02010609060101010101" pitchFamily="2" charset="-122"/>
                        <a:sym typeface="Symbol" panose="05050102010706020507" pitchFamily="18" charset="2"/>
                      </a:endParaRPr>
                    </a:p>
                    <a:p>
                      <a:pPr lvl="0" algn="ctr" eaLnBrk="0" hangingPunct="0">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850</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=20~90</a:t>
                      </a:r>
                      <a:r>
                        <a:rPr lang="en-US" altLang="zh-CN" sz="1000" dirty="0">
                          <a:effectLst/>
                          <a:latin typeface="宋体" panose="02010600030101010101" pitchFamily="2" charset="-122"/>
                          <a:cs typeface="Times New Roman" panose="02020603050405020304" pitchFamily="18" charset="0"/>
                          <a:sym typeface="Symbol" panose="05050102010706020507" pitchFamily="18" charset="2"/>
                        </a:rPr>
                        <a:t>mV</a:t>
                      </a:r>
                      <a:endParaRPr lang="zh-CN" altLang="en-US" sz="1000" dirty="0">
                        <a:effectLst/>
                        <a:latin typeface="Times New Roman" panose="02020603050405020304" pitchFamily="18" charset="0"/>
                        <a:ea typeface="Times New Roman" panose="02020603050405020304" pitchFamily="18" charset="0"/>
                        <a:sym typeface="Symbol" panose="05050102010706020507" pitchFamily="18" charset="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rPr>
                        <a:t>350</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=-30~70</a:t>
                      </a:r>
                      <a:r>
                        <a:rPr lang="en-US" altLang="zh-CN" sz="1000" dirty="0">
                          <a:effectLst/>
                          <a:latin typeface="宋体" panose="02010600030101010101" pitchFamily="2" charset="-122"/>
                          <a:cs typeface="Times New Roman" panose="02020603050405020304" pitchFamily="18" charset="0"/>
                          <a:sym typeface="Symbol" panose="05050102010706020507" pitchFamily="18" charset="2"/>
                        </a:rPr>
                        <a:t>mV</a:t>
                      </a:r>
                      <a:endParaRPr lang="en-US" altLang="zh-CN" sz="1000" dirty="0">
                        <a:effectLst/>
                        <a:latin typeface="Times New Roman" panose="02020603050405020304" pitchFamily="18" charset="0"/>
                        <a:ea typeface="黑体" panose="02010609060101010101" pitchFamily="2" charset="-122"/>
                        <a:sym typeface="Symbol" panose="05050102010706020507" pitchFamily="18" charset="2"/>
                      </a:endParaRPr>
                    </a:p>
                    <a:p>
                      <a:pPr lvl="0" algn="ctr" eaLnBrk="0" hangingPunct="0">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850</a:t>
                      </a:r>
                      <a:r>
                        <a:rPr lang="en-US" altLang="zh-CN" sz="1000" dirty="0">
                          <a:effectLst/>
                          <a:latin typeface="Times New Roman" panose="02020603050405020304" pitchFamily="18" charset="0"/>
                          <a:cs typeface="Times New Roman" panose="02020603050405020304" pitchFamily="18" charset="0"/>
                        </a:rPr>
                        <a:t>C</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 </a:t>
                      </a:r>
                      <a:r>
                        <a:rPr lang="zh-CN" altLang="en-US" sz="1000" dirty="0">
                          <a:effectLst/>
                          <a:latin typeface="Times New Roman" panose="02020603050405020304" pitchFamily="18" charset="0"/>
                          <a:cs typeface="Times New Roman" panose="02020603050405020304" pitchFamily="18" charset="0"/>
                          <a:sym typeface="Symbol" panose="05050102010706020507" pitchFamily="18" charset="2"/>
                        </a:rPr>
                        <a:t>时，</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U</a:t>
                      </a:r>
                      <a:r>
                        <a:rPr lang="en-US" altLang="zh-CN" sz="1000" baseline="-30000" dirty="0">
                          <a:effectLst/>
                          <a:latin typeface="Times New Roman" panose="02020603050405020304" pitchFamily="18" charset="0"/>
                          <a:cs typeface="Times New Roman" panose="02020603050405020304" pitchFamily="18" charset="0"/>
                          <a:sym typeface="Symbol" panose="05050102010706020507" pitchFamily="18" charset="2"/>
                        </a:rPr>
                        <a:t>out</a:t>
                      </a:r>
                      <a:r>
                        <a:rPr lang="en-US" altLang="zh-CN" sz="1000" dirty="0">
                          <a:effectLst/>
                          <a:latin typeface="Times New Roman" panose="02020603050405020304" pitchFamily="18" charset="0"/>
                          <a:cs typeface="Times New Roman" panose="02020603050405020304" pitchFamily="18" charset="0"/>
                          <a:sym typeface="Symbol" panose="05050102010706020507" pitchFamily="18" charset="2"/>
                        </a:rPr>
                        <a:t>=25~85m</a:t>
                      </a:r>
                      <a:r>
                        <a:rPr lang="en-US" altLang="zh-CN" sz="1000" dirty="0">
                          <a:effectLst/>
                          <a:latin typeface="宋体" panose="02010600030101010101" pitchFamily="2" charset="-122"/>
                          <a:cs typeface="Times New Roman" panose="02020603050405020304" pitchFamily="18" charset="0"/>
                          <a:sym typeface="Symbol" panose="05050102010706020507" pitchFamily="18" charset="2"/>
                        </a:rPr>
                        <a:t>V</a:t>
                      </a:r>
                      <a:endParaRPr lang="zh-CN" altLang="en-US" sz="1000" dirty="0">
                        <a:effectLst/>
                        <a:latin typeface="Times New Roman" panose="02020603050405020304" pitchFamily="18" charset="0"/>
                        <a:ea typeface="Times New Roman" panose="02020603050405020304" pitchFamily="18" charset="0"/>
                        <a:sym typeface="Symbol" panose="05050102010706020507" pitchFamily="18" charset="2"/>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28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内阻</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a:t>
                      </a:r>
                      <a:r>
                        <a:rPr lang="en-US" altLang="zh-CN" sz="1000" dirty="0">
                          <a:effectLst/>
                          <a:latin typeface="Times New Roman" panose="02020603050405020304" pitchFamily="18" charset="0"/>
                          <a:cs typeface="Times New Roman" panose="02020603050405020304" pitchFamily="18" charset="0"/>
                        </a:rPr>
                        <a:t>2k</a:t>
                      </a:r>
                      <a:r>
                        <a:rPr lang="en-US" altLang="zh-CN" sz="1000" dirty="0">
                          <a:effectLst/>
                          <a:latin typeface="Times New Roman" panose="02020603050405020304" pitchFamily="18" charset="0"/>
                          <a:cs typeface="Times New Roman" panose="02020603050405020304" pitchFamily="18" charset="0"/>
                        </a:rPr>
                        <a:t>Ω</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Arial" panose="020B0604020202020204" pitchFamily="34" charset="0"/>
                          <a:ea typeface="Times New Roman" panose="02020603050405020304" pitchFamily="18" charset="0"/>
                        </a:rPr>
                        <a:t>—</a:t>
                      </a:r>
                      <a:r>
                        <a:rPr lang="en-US" altLang="zh-CN" sz="1000" dirty="0">
                          <a:effectLst/>
                          <a:latin typeface="Arial" panose="020B0604020202020204" pitchFamily="34" charset="0"/>
                          <a:ea typeface="Times New Roman" panose="02020603050405020304" pitchFamily="18" charset="0"/>
                        </a:rPr>
                        <a:t>—</a:t>
                      </a:r>
                      <a:endParaRPr lang="zh-CN" altLang="en-US" sz="18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a:t>
                      </a:r>
                      <a:r>
                        <a:rPr lang="en-US" altLang="zh-CN" sz="1000" dirty="0">
                          <a:effectLst/>
                          <a:latin typeface="Times New Roman" panose="02020603050405020304" pitchFamily="18" charset="0"/>
                          <a:cs typeface="Times New Roman" panose="02020603050405020304" pitchFamily="18" charset="0"/>
                        </a:rPr>
                        <a:t>1k</a:t>
                      </a:r>
                      <a:r>
                        <a:rPr lang="en-US" altLang="zh-CN" sz="1000" dirty="0">
                          <a:effectLst/>
                          <a:latin typeface="Times New Roman" panose="02020603050405020304" pitchFamily="18" charset="0"/>
                          <a:cs typeface="Times New Roman" panose="02020603050405020304" pitchFamily="18" charset="0"/>
                        </a:rPr>
                        <a:t>Ω</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28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锆元件活化时间</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a:t>
                      </a:r>
                      <a:r>
                        <a:rPr lang="en-US" altLang="zh-CN" sz="1000" dirty="0">
                          <a:effectLst/>
                          <a:latin typeface="Times New Roman" panose="02020603050405020304" pitchFamily="18" charset="0"/>
                          <a:cs typeface="Times New Roman" panose="02020603050405020304" pitchFamily="18" charset="0"/>
                        </a:rPr>
                        <a:t>55s</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Arial" panose="020B0604020202020204" pitchFamily="34" charset="0"/>
                          <a:ea typeface="Times New Roman" panose="02020603050405020304" pitchFamily="18" charset="0"/>
                        </a:rPr>
                        <a:t>—</a:t>
                      </a:r>
                      <a:r>
                        <a:rPr lang="en-US" altLang="zh-CN" sz="1000" dirty="0">
                          <a:effectLst/>
                          <a:latin typeface="Arial" panose="020B0604020202020204" pitchFamily="34" charset="0"/>
                          <a:ea typeface="Times New Roman" panose="02020603050405020304" pitchFamily="18" charset="0"/>
                        </a:rPr>
                        <a:t>—</a:t>
                      </a:r>
                      <a:endParaRPr lang="zh-CN" altLang="en-US" sz="18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a:t>
                      </a:r>
                      <a:r>
                        <a:rPr lang="en-US" altLang="zh-CN" sz="1000" dirty="0">
                          <a:effectLst/>
                          <a:latin typeface="Times New Roman" panose="02020603050405020304" pitchFamily="18" charset="0"/>
                          <a:cs typeface="Times New Roman" panose="02020603050405020304" pitchFamily="18" charset="0"/>
                        </a:rPr>
                        <a:t>45s</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28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加热器电流</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rPr>
                        <a:t>1.0</a:t>
                      </a:r>
                      <a:r>
                        <a:rPr lang="en-US" altLang="zh-CN" sz="1000" dirty="0">
                          <a:effectLst/>
                          <a:latin typeface="Times New Roman" panose="02020603050405020304" pitchFamily="18" charset="0"/>
                          <a:cs typeface="Times New Roman" panose="02020603050405020304" pitchFamily="18" charset="0"/>
                        </a:rPr>
                        <a:t>±</a:t>
                      </a:r>
                      <a:r>
                        <a:rPr lang="en-US" altLang="zh-CN" sz="1000" dirty="0">
                          <a:effectLst/>
                          <a:latin typeface="Times New Roman" panose="02020603050405020304" pitchFamily="18" charset="0"/>
                          <a:cs typeface="Times New Roman" panose="02020603050405020304" pitchFamily="18" charset="0"/>
                        </a:rPr>
                        <a:t>0.1A</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Arial" panose="020B0604020202020204" pitchFamily="34" charset="0"/>
                          <a:ea typeface="Times New Roman" panose="02020603050405020304" pitchFamily="18" charset="0"/>
                        </a:rPr>
                        <a:t>—</a:t>
                      </a:r>
                      <a:r>
                        <a:rPr lang="en-US" altLang="zh-CN" sz="1000" dirty="0">
                          <a:effectLst/>
                          <a:latin typeface="Arial" panose="020B0604020202020204" pitchFamily="34" charset="0"/>
                          <a:ea typeface="Times New Roman" panose="02020603050405020304" pitchFamily="18" charset="0"/>
                        </a:rPr>
                        <a:t>—</a:t>
                      </a:r>
                      <a:endParaRPr lang="zh-CN" altLang="en-US" sz="18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Times New Roman" panose="02020603050405020304" pitchFamily="18" charset="0"/>
                          <a:cs typeface="Times New Roman" panose="02020603050405020304" pitchFamily="18" charset="0"/>
                        </a:rPr>
                        <a:t>0.95</a:t>
                      </a:r>
                      <a:r>
                        <a:rPr lang="en-US" altLang="zh-CN" sz="1000" dirty="0">
                          <a:effectLst/>
                          <a:latin typeface="Times New Roman" panose="02020603050405020304" pitchFamily="18" charset="0"/>
                          <a:cs typeface="Times New Roman" panose="02020603050405020304" pitchFamily="18" charset="0"/>
                        </a:rPr>
                        <a:t>±</a:t>
                      </a:r>
                      <a:r>
                        <a:rPr lang="en-US" altLang="zh-CN" sz="1000" dirty="0">
                          <a:effectLst/>
                          <a:latin typeface="Times New Roman" panose="02020603050405020304" pitchFamily="18" charset="0"/>
                          <a:cs typeface="Times New Roman" panose="02020603050405020304" pitchFamily="18" charset="0"/>
                        </a:rPr>
                        <a:t>0.15A</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16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废气口气密封性</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泄漏率＜</a:t>
                      </a:r>
                      <a:r>
                        <a:rPr lang="en-US" altLang="zh-CN" sz="1000" dirty="0">
                          <a:effectLst/>
                          <a:latin typeface="Times New Roman" panose="02020603050405020304" pitchFamily="18" charset="0"/>
                          <a:cs typeface="Times New Roman" panose="02020603050405020304" pitchFamily="18" charset="0"/>
                        </a:rPr>
                        <a:t>0.8 ml/min</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Times New Roman" panose="02020603050405020304" pitchFamily="18" charset="0"/>
                          <a:cs typeface="Times New Roman" panose="02020603050405020304" pitchFamily="18" charset="0"/>
                        </a:rPr>
                        <a:t>泄漏率＜</a:t>
                      </a:r>
                      <a:r>
                        <a:rPr lang="en-US" altLang="zh-CN" sz="1000" dirty="0">
                          <a:effectLst/>
                          <a:latin typeface="Times New Roman" panose="02020603050405020304" pitchFamily="18" charset="0"/>
                          <a:cs typeface="Times New Roman" panose="02020603050405020304" pitchFamily="18" charset="0"/>
                        </a:rPr>
                        <a:t>1ml/min</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000" dirty="0">
                          <a:effectLst/>
                          <a:latin typeface="Arial" panose="020B0604020202020204" pitchFamily="34" charset="0"/>
                          <a:ea typeface="Times New Roman" panose="02020603050405020304" pitchFamily="18" charset="0"/>
                        </a:rPr>
                        <a:t>—</a:t>
                      </a:r>
                      <a:r>
                        <a:rPr lang="en-US" altLang="zh-CN" sz="1000" dirty="0">
                          <a:effectLst/>
                          <a:latin typeface="Arial" panose="020B0604020202020204" pitchFamily="34" charset="0"/>
                          <a:ea typeface="Times New Roman" panose="02020603050405020304" pitchFamily="18" charset="0"/>
                        </a:rPr>
                        <a:t>—</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zh-CN" altLang="en-US" sz="1000" dirty="0">
                          <a:effectLst/>
                          <a:latin typeface="Arial Narrow" pitchFamily="34" charset="0"/>
                          <a:cs typeface="Times New Roman" panose="02020603050405020304" pitchFamily="18" charset="0"/>
                        </a:rPr>
                        <a:t>价</a:t>
                      </a:r>
                      <a:r>
                        <a:rPr lang="zh-CN" altLang="en-US" sz="1000" dirty="0">
                          <a:effectLst/>
                          <a:latin typeface="Arial Narrow" pitchFamily="34" charset="0"/>
                          <a:cs typeface="Times New Roman" panose="02020603050405020304" pitchFamily="18" charset="0"/>
                        </a:rPr>
                        <a:t>  </a:t>
                      </a:r>
                      <a:r>
                        <a:rPr lang="zh-CN" altLang="en-US" sz="1000" dirty="0">
                          <a:effectLst/>
                          <a:latin typeface="Arial Narrow" pitchFamily="34" charset="0"/>
                          <a:cs typeface="Times New Roman" panose="02020603050405020304" pitchFamily="18" charset="0"/>
                        </a:rPr>
                        <a:t>格（元）</a:t>
                      </a:r>
                      <a:endParaRPr lang="zh-CN" altLang="en-US" sz="1800" dirty="0">
                        <a:effectLst/>
                        <a:latin typeface="Arial" panose="020B0604020202020204" pitchFamily="34" charset="0"/>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gn="ctr">
                        <a:spcBef>
                          <a:spcPct val="0"/>
                        </a:spcBef>
                        <a:buClrTx/>
                        <a:buSzTx/>
                        <a:buFontTx/>
                        <a:buNone/>
                      </a:pPr>
                      <a:r>
                        <a:rPr lang="en-US" altLang="zh-CN" sz="1200" dirty="0">
                          <a:effectLst/>
                          <a:latin typeface="Times New Roman" panose="02020603050405020304" pitchFamily="18" charset="0"/>
                          <a:ea typeface="Times New Roman" panose="02020603050405020304" pitchFamily="18" charset="0"/>
                        </a:rPr>
                        <a:t>—</a:t>
                      </a:r>
                      <a:r>
                        <a:rPr lang="en-US" altLang="zh-CN" sz="1200" dirty="0">
                          <a:effectLst/>
                          <a:latin typeface="Times New Roman" panose="02020603050405020304" pitchFamily="18" charset="0"/>
                          <a:ea typeface="Times New Roman" panose="02020603050405020304" pitchFamily="18" charset="0"/>
                        </a:rPr>
                        <a:t>—</a:t>
                      </a:r>
                      <a:endParaRPr lang="zh-CN" altLang="en-US" sz="1800" dirty="0">
                        <a:effectLst/>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dirty="0"/>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7554" name="标题 407553"/>
          <p:cNvSpPr>
            <a:spLocks noGrp="1"/>
          </p:cNvSpPr>
          <p:nvPr>
            <p:ph type="title"/>
          </p:nvPr>
        </p:nvSpPr>
        <p:spPr>
          <a:xfrm>
            <a:off x="1331913" y="188913"/>
            <a:ext cx="6130925" cy="455612"/>
          </a:xfrm>
          <a:ln/>
        </p:spPr>
        <p:txBody>
          <a:bodyPr anchor="ctr" anchorCtr="0"/>
          <a:p>
            <a:r>
              <a:rPr lang="zh-CN" altLang="en-US" sz="2800" b="1" dirty="0">
                <a:solidFill>
                  <a:schemeClr val="tx1"/>
                </a:solidFill>
                <a:effectLst/>
              </a:rPr>
              <a:t>十一、辨别氧传感器中毒</a:t>
            </a:r>
            <a:endParaRPr lang="zh-CN" altLang="en-US" sz="2800" b="1" dirty="0">
              <a:solidFill>
                <a:schemeClr val="tx1"/>
              </a:solidFill>
              <a:effectLst/>
            </a:endParaRPr>
          </a:p>
        </p:txBody>
      </p:sp>
      <p:sp>
        <p:nvSpPr>
          <p:cNvPr id="407556" name="直接连接符 407555"/>
          <p:cNvSpPr/>
          <p:nvPr/>
        </p:nvSpPr>
        <p:spPr>
          <a:xfrm>
            <a:off x="1619250" y="692150"/>
            <a:ext cx="6096000" cy="0"/>
          </a:xfrm>
          <a:prstGeom prst="line">
            <a:avLst/>
          </a:prstGeom>
          <a:ln w="38100" cap="sq" cmpd="sng">
            <a:solidFill>
              <a:srgbClr val="336600"/>
            </a:solidFill>
            <a:prstDash val="solid"/>
            <a:headEnd type="none" w="med" len="med"/>
            <a:tailEnd type="none" w="med" len="med"/>
          </a:ln>
        </p:spPr>
      </p:sp>
      <p:pic>
        <p:nvPicPr>
          <p:cNvPr id="407557" name="图片 407556"/>
          <p:cNvPicPr>
            <a:picLocks noChangeAspect="1"/>
          </p:cNvPicPr>
          <p:nvPr/>
        </p:nvPicPr>
        <p:blipFill>
          <a:blip r:embed="rId1"/>
          <a:stretch>
            <a:fillRect/>
          </a:stretch>
        </p:blipFill>
        <p:spPr>
          <a:xfrm>
            <a:off x="323850" y="1916113"/>
            <a:ext cx="1090613" cy="1079500"/>
          </a:xfrm>
          <a:prstGeom prst="rect">
            <a:avLst/>
          </a:prstGeom>
          <a:noFill/>
          <a:ln w="9525">
            <a:noFill/>
          </a:ln>
        </p:spPr>
      </p:pic>
      <p:pic>
        <p:nvPicPr>
          <p:cNvPr id="407558" name="图片 407557"/>
          <p:cNvPicPr>
            <a:picLocks noChangeAspect="1"/>
          </p:cNvPicPr>
          <p:nvPr/>
        </p:nvPicPr>
        <p:blipFill>
          <a:blip r:embed="rId2"/>
          <a:stretch>
            <a:fillRect/>
          </a:stretch>
        </p:blipFill>
        <p:spPr>
          <a:xfrm>
            <a:off x="323850" y="3068638"/>
            <a:ext cx="1074738" cy="1079500"/>
          </a:xfrm>
          <a:prstGeom prst="rect">
            <a:avLst/>
          </a:prstGeom>
          <a:noFill/>
          <a:ln w="9525">
            <a:noFill/>
          </a:ln>
        </p:spPr>
      </p:pic>
      <p:pic>
        <p:nvPicPr>
          <p:cNvPr id="407559" name="图片 407558"/>
          <p:cNvPicPr>
            <a:picLocks noChangeAspect="1"/>
          </p:cNvPicPr>
          <p:nvPr/>
        </p:nvPicPr>
        <p:blipFill>
          <a:blip r:embed="rId3"/>
          <a:stretch>
            <a:fillRect/>
          </a:stretch>
        </p:blipFill>
        <p:spPr>
          <a:xfrm>
            <a:off x="323850" y="4221163"/>
            <a:ext cx="1084263" cy="1079500"/>
          </a:xfrm>
          <a:prstGeom prst="rect">
            <a:avLst/>
          </a:prstGeom>
          <a:noFill/>
          <a:ln w="9525">
            <a:noFill/>
          </a:ln>
        </p:spPr>
      </p:pic>
      <p:pic>
        <p:nvPicPr>
          <p:cNvPr id="407560" name="图片 407559"/>
          <p:cNvPicPr>
            <a:picLocks noChangeAspect="1"/>
          </p:cNvPicPr>
          <p:nvPr/>
        </p:nvPicPr>
        <p:blipFill>
          <a:blip r:embed="rId4"/>
          <a:stretch>
            <a:fillRect/>
          </a:stretch>
        </p:blipFill>
        <p:spPr>
          <a:xfrm>
            <a:off x="323850" y="5373688"/>
            <a:ext cx="1079500" cy="1079500"/>
          </a:xfrm>
          <a:prstGeom prst="rect">
            <a:avLst/>
          </a:prstGeom>
          <a:noFill/>
          <a:ln w="9525">
            <a:noFill/>
          </a:ln>
        </p:spPr>
      </p:pic>
      <p:sp>
        <p:nvSpPr>
          <p:cNvPr id="407562" name="文本框 407561"/>
          <p:cNvSpPr txBox="1"/>
          <p:nvPr/>
        </p:nvSpPr>
        <p:spPr>
          <a:xfrm>
            <a:off x="1835150" y="908050"/>
            <a:ext cx="4464050" cy="420688"/>
          </a:xfrm>
          <a:prstGeom prst="rect">
            <a:avLst/>
          </a:prstGeom>
          <a:noFill/>
          <a:ln w="9525">
            <a:noFill/>
          </a:ln>
        </p:spPr>
        <p:txBody>
          <a:bodyPr>
            <a:spAutoFit/>
          </a:bodyPr>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正常</a:t>
            </a:r>
            <a:endParaRPr lang="zh-CN" altLang="en-US" sz="1200" u="sng"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特征：</a:t>
            </a:r>
            <a:r>
              <a:rPr lang="zh-CN" altLang="en-US" sz="1200" u="none" dirty="0">
                <a:solidFill>
                  <a:schemeClr val="tx1"/>
                </a:solidFill>
                <a:latin typeface="黑体" panose="02010609060101010101" pitchFamily="2" charset="-122"/>
                <a:ea typeface="黑体" panose="02010609060101010101" pitchFamily="2" charset="-122"/>
              </a:rPr>
              <a:t>保护管无残留，颜色呈晦暗色</a:t>
            </a:r>
            <a:endParaRPr lang="zh-CN" altLang="en-US" sz="1200" u="none" dirty="0">
              <a:solidFill>
                <a:schemeClr val="tx1"/>
              </a:solidFill>
              <a:latin typeface="黑体" panose="02010609060101010101" pitchFamily="2" charset="-122"/>
              <a:ea typeface="黑体" panose="02010609060101010101" pitchFamily="2" charset="-122"/>
            </a:endParaRPr>
          </a:p>
        </p:txBody>
      </p:sp>
      <p:sp>
        <p:nvSpPr>
          <p:cNvPr id="407563" name="文本框 407562"/>
          <p:cNvSpPr txBox="1"/>
          <p:nvPr/>
        </p:nvSpPr>
        <p:spPr>
          <a:xfrm>
            <a:off x="1835150" y="2060575"/>
            <a:ext cx="5473700" cy="785813"/>
          </a:xfrm>
          <a:prstGeom prst="rect">
            <a:avLst/>
          </a:prstGeom>
          <a:noFill/>
          <a:ln w="9525">
            <a:noFill/>
          </a:ln>
        </p:spPr>
        <p:txBody>
          <a:bodyPr>
            <a:spAutoFit/>
          </a:bodyPr>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机油污染</a:t>
            </a:r>
            <a:endParaRPr lang="zh-CN" altLang="en-US" sz="1200" u="sng"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特征：</a:t>
            </a:r>
            <a:r>
              <a:rPr lang="zh-CN" altLang="en-US" sz="1200" u="none" dirty="0">
                <a:solidFill>
                  <a:schemeClr val="tx1"/>
                </a:solidFill>
                <a:latin typeface="黑体" panose="02010609060101010101" pitchFamily="2" charset="-122"/>
                <a:ea typeface="黑体" panose="02010609060101010101" pitchFamily="2" charset="-122"/>
              </a:rPr>
              <a:t>保护管表面覆上一层白色或灰黑色油状的沉积物。</a:t>
            </a:r>
            <a:endParaRPr lang="zh-CN" altLang="en-US" sz="1200"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成因：</a:t>
            </a:r>
            <a:r>
              <a:rPr lang="zh-CN" altLang="en-US" sz="1200" u="none" dirty="0">
                <a:solidFill>
                  <a:schemeClr val="tx1"/>
                </a:solidFill>
                <a:latin typeface="黑体" panose="02010609060101010101" pitchFamily="2" charset="-122"/>
                <a:ea typeface="黑体" panose="02010609060101010101" pitchFamily="2" charset="-122"/>
              </a:rPr>
              <a:t>燃油添加剂或机油进入发动机进行燃烧</a:t>
            </a:r>
            <a:endParaRPr lang="zh-CN" altLang="en-US" sz="1200"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endParaRPr lang="zh-CN" altLang="en-US" sz="1200" u="none" dirty="0">
              <a:solidFill>
                <a:schemeClr val="tx1"/>
              </a:solidFill>
              <a:latin typeface="黑体" panose="02010609060101010101" pitchFamily="2" charset="-122"/>
              <a:ea typeface="黑体" panose="02010609060101010101" pitchFamily="2" charset="-122"/>
            </a:endParaRPr>
          </a:p>
        </p:txBody>
      </p:sp>
      <p:sp>
        <p:nvSpPr>
          <p:cNvPr id="407564" name="文本框 407563"/>
          <p:cNvSpPr txBox="1"/>
          <p:nvPr/>
        </p:nvSpPr>
        <p:spPr>
          <a:xfrm>
            <a:off x="1835150" y="3213100"/>
            <a:ext cx="6985000" cy="603250"/>
          </a:xfrm>
          <a:prstGeom prst="rect">
            <a:avLst/>
          </a:prstGeom>
          <a:noFill/>
          <a:ln w="9525">
            <a:noFill/>
          </a:ln>
        </p:spPr>
        <p:txBody>
          <a:bodyPr>
            <a:spAutoFit/>
          </a:bodyPr>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硅中毒</a:t>
            </a:r>
            <a:endParaRPr lang="zh-CN" altLang="en-US" sz="1200" u="sng"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特征：</a:t>
            </a:r>
            <a:r>
              <a:rPr lang="zh-CN" altLang="en-US" sz="1200" u="none" dirty="0">
                <a:solidFill>
                  <a:schemeClr val="tx1"/>
                </a:solidFill>
                <a:latin typeface="黑体" panose="02010609060101010101" pitchFamily="2" charset="-122"/>
                <a:ea typeface="黑体" panose="02010609060101010101" pitchFamily="2" charset="-122"/>
              </a:rPr>
              <a:t>保护管沉积物颜色介于亮白色和颗粒状的浅灰色之间。</a:t>
            </a:r>
            <a:endParaRPr lang="zh-CN" altLang="en-US" sz="1200"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成因：</a:t>
            </a:r>
            <a:r>
              <a:rPr lang="zh-CN" altLang="en-US" sz="1200" u="none" dirty="0">
                <a:solidFill>
                  <a:schemeClr val="tx1"/>
                </a:solidFill>
                <a:latin typeface="黑体" panose="02010609060101010101" pitchFamily="2" charset="-122"/>
                <a:ea typeface="黑体" panose="02010609060101010101" pitchFamily="2" charset="-122"/>
              </a:rPr>
              <a:t>硅化合物存在于一些密封材料、润滑剂及防冻剂中的腐蚀抑制成分。</a:t>
            </a:r>
            <a:endParaRPr lang="zh-CN" altLang="en-US" sz="1200" u="none" dirty="0">
              <a:solidFill>
                <a:schemeClr val="tx1"/>
              </a:solidFill>
              <a:latin typeface="黑体" panose="02010609060101010101" pitchFamily="2" charset="-122"/>
              <a:ea typeface="黑体" panose="02010609060101010101" pitchFamily="2" charset="-122"/>
            </a:endParaRPr>
          </a:p>
        </p:txBody>
      </p:sp>
      <p:sp>
        <p:nvSpPr>
          <p:cNvPr id="407565" name="文本框 407564"/>
          <p:cNvSpPr txBox="1"/>
          <p:nvPr/>
        </p:nvSpPr>
        <p:spPr>
          <a:xfrm>
            <a:off x="1835785" y="5300663"/>
            <a:ext cx="6337300" cy="1077912"/>
          </a:xfrm>
          <a:prstGeom prst="rect">
            <a:avLst/>
          </a:prstGeom>
          <a:noFill/>
          <a:ln w="9525">
            <a:noFill/>
          </a:ln>
        </p:spPr>
        <p:txBody>
          <a:bodyPr>
            <a:spAutoFit/>
          </a:bodyPr>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铅中毒</a:t>
            </a:r>
            <a:endParaRPr lang="zh-CN" altLang="en-US" sz="1200" u="sng"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特征：</a:t>
            </a:r>
            <a:r>
              <a:rPr lang="zh-CN" altLang="en-US" sz="1200" u="none" dirty="0">
                <a:solidFill>
                  <a:schemeClr val="tx1"/>
                </a:solidFill>
                <a:latin typeface="黑体" panose="02010609060101010101" pitchFamily="2" charset="-122"/>
                <a:ea typeface="黑体" panose="02010609060101010101" pitchFamily="2" charset="-122"/>
              </a:rPr>
              <a:t>保护管表面有发亮的生锈层。</a:t>
            </a:r>
            <a:endParaRPr lang="zh-CN" altLang="en-US" sz="1200"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成因：</a:t>
            </a:r>
            <a:r>
              <a:rPr lang="zh-CN" altLang="en-US" sz="1200" u="none" dirty="0">
                <a:solidFill>
                  <a:schemeClr val="tx1"/>
                </a:solidFill>
                <a:latin typeface="黑体" panose="02010609060101010101" pitchFamily="2" charset="-122"/>
                <a:ea typeface="黑体" panose="02010609060101010101" pitchFamily="2" charset="-122"/>
              </a:rPr>
              <a:t>使用含铅汽油。</a:t>
            </a:r>
            <a:endParaRPr lang="zh-CN" altLang="en-US" sz="1200"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sz="1200" u="none" dirty="0">
                <a:latin typeface="黑体" panose="02010609060101010101" pitchFamily="2" charset="-122"/>
                <a:ea typeface="黑体" panose="02010609060101010101" pitchFamily="2" charset="-122"/>
              </a:rPr>
              <a:t>     </a:t>
            </a:r>
            <a:r>
              <a:rPr lang="en-US" altLang="zh-CN" sz="1200" u="none" dirty="0">
                <a:solidFill>
                  <a:schemeClr val="tx1"/>
                </a:solidFill>
                <a:latin typeface="黑体" panose="02010609060101010101" pitchFamily="2" charset="-122"/>
                <a:ea typeface="黑体" panose="02010609060101010101" pitchFamily="2" charset="-122"/>
              </a:rPr>
              <a:t>*</a:t>
            </a:r>
            <a:r>
              <a:rPr lang="zh-CN" altLang="en-US" sz="1200" u="none" dirty="0">
                <a:solidFill>
                  <a:schemeClr val="tx1"/>
                </a:solidFill>
                <a:latin typeface="黑体" panose="02010609060101010101" pitchFamily="2" charset="-122"/>
                <a:ea typeface="黑体" panose="02010609060101010101" pitchFamily="2" charset="-122"/>
              </a:rPr>
              <a:t>含铅汽油会损害氧传感器和三元催化器。大多数的氧传感器经过含铅汽油的侵蚀后，使用里程数会急剧下降。经常使用含铅汽油的汽车，即使是新的氧传感器，也只能工作几千公里。</a:t>
            </a:r>
            <a:endParaRPr lang="zh-CN" altLang="en-US" sz="1200" u="none" dirty="0">
              <a:solidFill>
                <a:schemeClr val="tx1"/>
              </a:solidFill>
              <a:latin typeface="黑体" panose="02010609060101010101" pitchFamily="2" charset="-122"/>
              <a:ea typeface="黑体" panose="02010609060101010101" pitchFamily="2" charset="-122"/>
            </a:endParaRPr>
          </a:p>
        </p:txBody>
      </p:sp>
      <p:sp>
        <p:nvSpPr>
          <p:cNvPr id="407566" name="文本框 407565"/>
          <p:cNvSpPr txBox="1"/>
          <p:nvPr/>
        </p:nvSpPr>
        <p:spPr>
          <a:xfrm>
            <a:off x="1908175" y="4221163"/>
            <a:ext cx="6985000" cy="603250"/>
          </a:xfrm>
          <a:prstGeom prst="rect">
            <a:avLst/>
          </a:prstGeom>
          <a:noFill/>
          <a:ln w="9525">
            <a:noFill/>
          </a:ln>
        </p:spPr>
        <p:txBody>
          <a:bodyPr>
            <a:spAutoFit/>
          </a:bodyPr>
          <a:p>
            <a:pPr marL="342900" indent="-342900">
              <a:buClr>
                <a:schemeClr val="hlink"/>
              </a:buClr>
              <a:buSzPct val="65000"/>
              <a:buFont typeface="Wingdings" panose="05000000000000000000" pitchFamily="2" charset="2"/>
            </a:pPr>
            <a:endParaRPr lang="en-US" altLang="zh-CN" sz="1200" u="sng" dirty="0">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防冻剂污染</a:t>
            </a:r>
            <a:endParaRPr lang="zh-CN" altLang="en-US" sz="1200" u="sng"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sz="1200" u="sng" dirty="0">
                <a:solidFill>
                  <a:schemeClr val="tx1"/>
                </a:solidFill>
                <a:latin typeface="黑体" panose="02010609060101010101" pitchFamily="2" charset="-122"/>
                <a:ea typeface="黑体" panose="02010609060101010101" pitchFamily="2" charset="-122"/>
              </a:rPr>
              <a:t>成因：</a:t>
            </a:r>
            <a:r>
              <a:rPr lang="zh-CN" altLang="en-US" sz="1200" u="none" dirty="0">
                <a:solidFill>
                  <a:schemeClr val="tx1"/>
                </a:solidFill>
                <a:latin typeface="黑体" panose="02010609060101010101" pitchFamily="2" charset="-122"/>
                <a:ea typeface="黑体" panose="02010609060101010101" pitchFamily="2" charset="-122"/>
              </a:rPr>
              <a:t>防冻剂从气缸盖处泄露至发动机，进行燃烧。</a:t>
            </a:r>
            <a:endParaRPr lang="zh-CN" altLang="en-US" sz="1200" u="none" dirty="0">
              <a:solidFill>
                <a:schemeClr val="tx1"/>
              </a:solidFill>
              <a:latin typeface="黑体" panose="02010609060101010101" pitchFamily="2" charset="-122"/>
              <a:ea typeface="黑体" panose="02010609060101010101" pitchFamily="2" charset="-122"/>
            </a:endParaRPr>
          </a:p>
        </p:txBody>
      </p:sp>
      <p:pic>
        <p:nvPicPr>
          <p:cNvPr id="407570" name="图片 407569"/>
          <p:cNvPicPr>
            <a:picLocks noChangeAspect="1"/>
          </p:cNvPicPr>
          <p:nvPr/>
        </p:nvPicPr>
        <p:blipFill>
          <a:blip r:embed="rId5"/>
          <a:stretch>
            <a:fillRect/>
          </a:stretch>
        </p:blipFill>
        <p:spPr>
          <a:xfrm>
            <a:off x="323850" y="692150"/>
            <a:ext cx="1062038" cy="10795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9058" name="文本占位符 429057"/>
          <p:cNvSpPr>
            <a:spLocks noGrp="1"/>
          </p:cNvSpPr>
          <p:nvPr>
            <p:ph type="body" idx="1"/>
          </p:nvPr>
        </p:nvSpPr>
        <p:spPr>
          <a:xfrm>
            <a:off x="468313" y="3068638"/>
            <a:ext cx="8229600" cy="2838450"/>
          </a:xfrm>
          <a:ln/>
        </p:spPr>
        <p:txBody>
          <a:bodyPr/>
          <a:p>
            <a:pPr>
              <a:lnSpc>
                <a:spcPct val="80000"/>
              </a:lnSpc>
              <a:buNone/>
            </a:pPr>
            <a:r>
              <a:rPr lang="en-US" altLang="zh-CN" sz="1400" dirty="0">
                <a:effectLst/>
                <a:latin typeface="黑体" panose="02010609060101010101" pitchFamily="2" charset="-122"/>
                <a:ea typeface="黑体" panose="02010609060101010101" pitchFamily="2" charset="-122"/>
              </a:rPr>
              <a:t>1.</a:t>
            </a:r>
            <a:r>
              <a:rPr lang="zh-CN" altLang="en-US" sz="1400" dirty="0">
                <a:effectLst/>
                <a:latin typeface="黑体" panose="02010609060101010101" pitchFamily="2" charset="-122"/>
                <a:ea typeface="黑体" panose="02010609060101010101" pitchFamily="2" charset="-122"/>
              </a:rPr>
              <a:t>氧传感器加热器电阻的检查 </a:t>
            </a:r>
            <a:r>
              <a:rPr lang="en-US" altLang="zh-CN" sz="1400" dirty="0">
                <a:effectLst/>
                <a:latin typeface="黑体" panose="02010609060101010101" pitchFamily="2" charset="-122"/>
                <a:ea typeface="黑体" panose="02010609060101010101" pitchFamily="2" charset="-122"/>
              </a:rPr>
              <a:t>  </a:t>
            </a:r>
            <a:endParaRPr lang="en-US" altLang="zh-CN" sz="1400" dirty="0">
              <a:effectLst/>
              <a:latin typeface="黑体" panose="02010609060101010101" pitchFamily="2" charset="-122"/>
              <a:ea typeface="黑体" panose="02010609060101010101" pitchFamily="2" charset="-122"/>
            </a:endParaRPr>
          </a:p>
          <a:p>
            <a:pPr>
              <a:lnSpc>
                <a:spcPct val="80000"/>
              </a:lnSpc>
            </a:pPr>
            <a:r>
              <a:rPr lang="zh-CN" altLang="en-US" sz="1400" dirty="0">
                <a:effectLst/>
                <a:latin typeface="黑体" panose="02010609060101010101" pitchFamily="2" charset="-122"/>
                <a:ea typeface="黑体" panose="02010609060101010101" pitchFamily="2" charset="-122"/>
              </a:rPr>
              <a:t>用万用表电阻档（欧姆档）测量氧传感器接线端中加热电阻接柱（白色）与搭铁接柱（白色）之间的电阻，其阻值为</a:t>
            </a:r>
            <a:r>
              <a:rPr lang="en-US" altLang="zh-CN" sz="1400" dirty="0">
                <a:effectLst/>
                <a:latin typeface="黑体" panose="02010609060101010101" pitchFamily="2" charset="-122"/>
                <a:ea typeface="黑体" panose="02010609060101010101" pitchFamily="2" charset="-122"/>
              </a:rPr>
              <a:t>20℃</a:t>
            </a:r>
            <a:r>
              <a:rPr lang="zh-CN" altLang="en-US" sz="1400" dirty="0">
                <a:effectLst/>
                <a:latin typeface="黑体" panose="02010609060101010101" pitchFamily="2" charset="-122"/>
                <a:ea typeface="黑体" panose="02010609060101010101" pitchFamily="2" charset="-122"/>
              </a:rPr>
              <a:t>时</a:t>
            </a:r>
            <a:r>
              <a:rPr lang="en-US" altLang="zh-CN" sz="1400" dirty="0">
                <a:effectLst/>
                <a:latin typeface="黑体" panose="02010609060101010101" pitchFamily="2" charset="-122"/>
                <a:ea typeface="黑体" panose="02010609060101010101" pitchFamily="2" charset="-122"/>
              </a:rPr>
              <a:t>1-6Ω</a:t>
            </a:r>
            <a:r>
              <a:rPr lang="zh-CN" altLang="en-US" sz="1400" dirty="0">
                <a:effectLst/>
                <a:latin typeface="黑体" panose="02010609060101010101" pitchFamily="2" charset="-122"/>
                <a:ea typeface="黑体" panose="02010609060101010101" pitchFamily="2" charset="-122"/>
              </a:rPr>
              <a:t>或</a:t>
            </a:r>
            <a:r>
              <a:rPr lang="en-US" altLang="zh-CN" sz="1400" dirty="0">
                <a:effectLst/>
                <a:latin typeface="黑体" panose="02010609060101010101" pitchFamily="2" charset="-122"/>
                <a:ea typeface="黑体" panose="02010609060101010101" pitchFamily="2" charset="-122"/>
              </a:rPr>
              <a:t>12Ω (</a:t>
            </a:r>
            <a:r>
              <a:rPr lang="zh-CN" altLang="en-US" sz="1400" dirty="0">
                <a:effectLst/>
                <a:latin typeface="黑体" panose="02010609060101010101" pitchFamily="2" charset="-122"/>
                <a:ea typeface="黑体" panose="02010609060101010101" pitchFamily="2" charset="-122"/>
              </a:rPr>
              <a:t>参考具体车型维修手册</a:t>
            </a:r>
            <a:r>
              <a:rPr lang="en-US" altLang="zh-CN" sz="1400" dirty="0">
                <a:effectLst/>
                <a:latin typeface="黑体" panose="02010609060101010101" pitchFamily="2" charset="-122"/>
                <a:ea typeface="黑体" panose="02010609060101010101" pitchFamily="2" charset="-122"/>
              </a:rPr>
              <a:t>)</a:t>
            </a:r>
            <a:r>
              <a:rPr lang="zh-CN" altLang="en-US" sz="1400" dirty="0">
                <a:effectLst/>
                <a:latin typeface="黑体" panose="02010609060101010101" pitchFamily="2" charset="-122"/>
                <a:ea typeface="黑体" panose="02010609060101010101" pitchFamily="2" charset="-122"/>
              </a:rPr>
              <a:t>。电阻值若为无穷大，则是加热电阻烧断，如不符合标准，应更换氧传感器。 </a:t>
            </a:r>
            <a:r>
              <a:rPr lang="en-US" altLang="zh-CN" sz="1400" dirty="0">
                <a:effectLst/>
                <a:latin typeface="黑体" panose="02010609060101010101" pitchFamily="2" charset="-122"/>
                <a:ea typeface="黑体" panose="02010609060101010101" pitchFamily="2" charset="-122"/>
              </a:rPr>
              <a:t> </a:t>
            </a:r>
            <a:endParaRPr lang="en-US" altLang="zh-CN" sz="1400" dirty="0">
              <a:effectLst/>
              <a:latin typeface="黑体" panose="02010609060101010101" pitchFamily="2" charset="-122"/>
              <a:ea typeface="黑体" panose="02010609060101010101" pitchFamily="2" charset="-122"/>
            </a:endParaRPr>
          </a:p>
          <a:p>
            <a:pPr>
              <a:lnSpc>
                <a:spcPct val="80000"/>
              </a:lnSpc>
              <a:buNone/>
            </a:pPr>
            <a:r>
              <a:rPr lang="en-US" altLang="zh-CN" sz="1400" dirty="0">
                <a:effectLst/>
                <a:latin typeface="黑体" panose="02010609060101010101" pitchFamily="2" charset="-122"/>
                <a:ea typeface="黑体" panose="02010609060101010101" pitchFamily="2" charset="-122"/>
              </a:rPr>
              <a:t>  </a:t>
            </a:r>
            <a:endParaRPr lang="en-US" altLang="zh-CN" sz="1400" dirty="0">
              <a:effectLst/>
              <a:latin typeface="黑体" panose="02010609060101010101" pitchFamily="2" charset="-122"/>
              <a:ea typeface="黑体" panose="02010609060101010101" pitchFamily="2" charset="-122"/>
            </a:endParaRPr>
          </a:p>
          <a:p>
            <a:pPr>
              <a:lnSpc>
                <a:spcPct val="80000"/>
              </a:lnSpc>
              <a:buNone/>
            </a:pPr>
            <a:r>
              <a:rPr lang="en-US" altLang="zh-CN" sz="1400" dirty="0">
                <a:effectLst/>
                <a:latin typeface="黑体" panose="02010609060101010101" pitchFamily="2" charset="-122"/>
                <a:ea typeface="黑体" panose="02010609060101010101" pitchFamily="2" charset="-122"/>
              </a:rPr>
              <a:t>2.</a:t>
            </a:r>
            <a:r>
              <a:rPr lang="zh-CN" altLang="en-US" sz="1400" dirty="0">
                <a:effectLst/>
                <a:latin typeface="黑体" panose="02010609060101010101" pitchFamily="2" charset="-122"/>
                <a:ea typeface="黑体" panose="02010609060101010101" pitchFamily="2" charset="-122"/>
              </a:rPr>
              <a:t>氧传感器反馈电压的测量</a:t>
            </a:r>
            <a:endParaRPr lang="zh-CN" altLang="en-US" sz="1400" dirty="0">
              <a:effectLst/>
              <a:latin typeface="黑体" panose="02010609060101010101" pitchFamily="2" charset="-122"/>
              <a:ea typeface="黑体" panose="02010609060101010101" pitchFamily="2" charset="-122"/>
            </a:endParaRPr>
          </a:p>
          <a:p>
            <a:pPr>
              <a:lnSpc>
                <a:spcPct val="80000"/>
              </a:lnSpc>
            </a:pPr>
            <a:r>
              <a:rPr lang="en-US" altLang="zh-CN" sz="1400" dirty="0">
                <a:effectLst/>
                <a:latin typeface="黑体" panose="02010609060101010101" pitchFamily="2" charset="-122"/>
                <a:ea typeface="黑体" panose="02010609060101010101" pitchFamily="2" charset="-122"/>
              </a:rPr>
              <a:t>①</a:t>
            </a:r>
            <a:r>
              <a:rPr lang="zh-CN" altLang="en-US" sz="1400" dirty="0">
                <a:effectLst/>
                <a:latin typeface="黑体" panose="02010609060101010101" pitchFamily="2" charset="-122"/>
                <a:ea typeface="黑体" panose="02010609060101010101" pitchFamily="2" charset="-122"/>
              </a:rPr>
              <a:t>万用表检测：将发动机热车至正常工作温度且稳定运转时</a:t>
            </a:r>
            <a:r>
              <a:rPr lang="en-US" altLang="zh-CN" sz="1400" dirty="0">
                <a:effectLst/>
                <a:latin typeface="黑体" panose="02010609060101010101" pitchFamily="2" charset="-122"/>
                <a:ea typeface="黑体" panose="02010609060101010101" pitchFamily="2" charset="-122"/>
              </a:rPr>
              <a:t>(</a:t>
            </a:r>
            <a:r>
              <a:rPr lang="zh-CN" altLang="en-US" sz="1400" dirty="0">
                <a:effectLst/>
                <a:latin typeface="黑体" panose="02010609060101010101" pitchFamily="2" charset="-122"/>
                <a:ea typeface="黑体" panose="02010609060101010101" pitchFamily="2" charset="-122"/>
              </a:rPr>
              <a:t>氧传感达到工作温度</a:t>
            </a:r>
            <a:r>
              <a:rPr lang="en-US" altLang="zh-CN" sz="1400" dirty="0">
                <a:effectLst/>
                <a:latin typeface="黑体" panose="02010609060101010101" pitchFamily="2" charset="-122"/>
                <a:ea typeface="黑体" panose="02010609060101010101" pitchFamily="2" charset="-122"/>
              </a:rPr>
              <a:t>350℃</a:t>
            </a:r>
            <a:r>
              <a:rPr lang="zh-CN" altLang="en-US" sz="1400" dirty="0">
                <a:effectLst/>
                <a:latin typeface="黑体" panose="02010609060101010101" pitchFamily="2" charset="-122"/>
                <a:ea typeface="黑体" panose="02010609060101010101" pitchFamily="2" charset="-122"/>
              </a:rPr>
              <a:t>或起动后以</a:t>
            </a:r>
            <a:r>
              <a:rPr lang="en-US" altLang="zh-CN" sz="1400" dirty="0">
                <a:effectLst/>
                <a:latin typeface="黑体" panose="02010609060101010101" pitchFamily="2" charset="-122"/>
                <a:ea typeface="黑体" panose="02010609060101010101" pitchFamily="2" charset="-122"/>
              </a:rPr>
              <a:t>2500r/min</a:t>
            </a:r>
            <a:r>
              <a:rPr lang="zh-CN" altLang="en-US" sz="1400" dirty="0">
                <a:effectLst/>
                <a:latin typeface="黑体" panose="02010609060101010101" pitchFamily="2" charset="-122"/>
                <a:ea typeface="黑体" panose="02010609060101010101" pitchFamily="2" charset="-122"/>
              </a:rPr>
              <a:t>的转速运转</a:t>
            </a:r>
            <a:r>
              <a:rPr lang="en-US" altLang="zh-CN" sz="1400" dirty="0">
                <a:effectLst/>
                <a:latin typeface="黑体" panose="02010609060101010101" pitchFamily="2" charset="-122"/>
                <a:ea typeface="黑体" panose="02010609060101010101" pitchFamily="2" charset="-122"/>
              </a:rPr>
              <a:t>3min)</a:t>
            </a:r>
            <a:r>
              <a:rPr lang="zh-CN" altLang="en-US" sz="1400" dirty="0">
                <a:effectLst/>
                <a:latin typeface="黑体" panose="02010609060101010101" pitchFamily="2" charset="-122"/>
                <a:ea typeface="黑体" panose="02010609060101010101" pitchFamily="2" charset="-122"/>
              </a:rPr>
              <a:t>，对氧传感器的输出电压进行测试，在接线正常情况下用万用表检测氧传感器信号线（灰色和黑色）间电压应在</a:t>
            </a:r>
            <a:r>
              <a:rPr lang="en-US" altLang="zh-CN" sz="1400" dirty="0">
                <a:effectLst/>
                <a:latin typeface="黑体" panose="02010609060101010101" pitchFamily="2" charset="-122"/>
                <a:ea typeface="黑体" panose="02010609060101010101" pitchFamily="2" charset="-122"/>
              </a:rPr>
              <a:t>0.1-0.9V</a:t>
            </a:r>
            <a:r>
              <a:rPr lang="zh-CN" altLang="en-US" sz="1400" dirty="0">
                <a:effectLst/>
                <a:latin typeface="黑体" panose="02010609060101010101" pitchFamily="2" charset="-122"/>
                <a:ea typeface="黑体" panose="02010609060101010101" pitchFamily="2" charset="-122"/>
              </a:rPr>
              <a:t>快速波动。（跳变周期</a:t>
            </a:r>
            <a:r>
              <a:rPr lang="en-US" altLang="zh-CN" sz="1400" dirty="0">
                <a:effectLst/>
                <a:latin typeface="黑体" panose="02010609060101010101" pitchFamily="2" charset="-122"/>
                <a:ea typeface="黑体" panose="02010609060101010101" pitchFamily="2" charset="-122"/>
              </a:rPr>
              <a:t>3S</a:t>
            </a:r>
            <a:r>
              <a:rPr lang="zh-CN" altLang="en-US" sz="1400" dirty="0">
                <a:effectLst/>
                <a:latin typeface="黑体" panose="02010609060101010101" pitchFamily="2" charset="-122"/>
                <a:ea typeface="黑体" panose="02010609060101010101" pitchFamily="2" charset="-122"/>
              </a:rPr>
              <a:t>左右）。</a:t>
            </a:r>
            <a:r>
              <a:rPr lang="en-US" altLang="zh-CN" sz="1400" dirty="0">
                <a:effectLst/>
                <a:latin typeface="黑体" panose="02010609060101010101" pitchFamily="2" charset="-122"/>
                <a:ea typeface="黑体" panose="02010609060101010101" pitchFamily="2" charset="-122"/>
              </a:rPr>
              <a:t>  </a:t>
            </a:r>
            <a:endParaRPr lang="en-US" altLang="zh-CN" sz="1400" dirty="0">
              <a:effectLst/>
              <a:latin typeface="黑体" panose="02010609060101010101" pitchFamily="2" charset="-122"/>
              <a:ea typeface="黑体" panose="02010609060101010101" pitchFamily="2" charset="-122"/>
            </a:endParaRPr>
          </a:p>
          <a:p>
            <a:pPr>
              <a:lnSpc>
                <a:spcPct val="80000"/>
              </a:lnSpc>
            </a:pPr>
            <a:r>
              <a:rPr lang="en-US" altLang="zh-CN" sz="1400" dirty="0">
                <a:effectLst/>
                <a:latin typeface="黑体" panose="02010609060101010101" pitchFamily="2" charset="-122"/>
                <a:ea typeface="黑体" panose="02010609060101010101" pitchFamily="2" charset="-122"/>
              </a:rPr>
              <a:t>②</a:t>
            </a:r>
            <a:r>
              <a:rPr lang="zh-CN" altLang="en-US" sz="1400" dirty="0">
                <a:effectLst/>
                <a:latin typeface="黑体" panose="02010609060101010101" pitchFamily="2" charset="-122"/>
                <a:ea typeface="黑体" panose="02010609060101010101" pitchFamily="2" charset="-122"/>
              </a:rPr>
              <a:t>用故障诊断仪检测：将发动机热车至正常工作温度，观察“</a:t>
            </a:r>
            <a:r>
              <a:rPr lang="en-US" altLang="zh-CN" sz="1400" dirty="0">
                <a:effectLst/>
                <a:latin typeface="黑体" panose="02010609060101010101" pitchFamily="2" charset="-122"/>
                <a:ea typeface="黑体" panose="02010609060101010101" pitchFamily="2" charset="-122"/>
              </a:rPr>
              <a:t> </a:t>
            </a:r>
            <a:r>
              <a:rPr lang="zh-CN" altLang="en-US" sz="1400" dirty="0">
                <a:effectLst/>
                <a:latin typeface="黑体" panose="02010609060101010101" pitchFamily="2" charset="-122"/>
                <a:ea typeface="黑体" panose="02010609060101010101" pitchFamily="2" charset="-122"/>
              </a:rPr>
              <a:t>氧传感器电压”项显示数值应在</a:t>
            </a:r>
            <a:r>
              <a:rPr lang="en-US" altLang="zh-CN" sz="1400" dirty="0">
                <a:effectLst/>
                <a:latin typeface="黑体" panose="02010609060101010101" pitchFamily="2" charset="-122"/>
                <a:ea typeface="黑体" panose="02010609060101010101" pitchFamily="2" charset="-122"/>
              </a:rPr>
              <a:t>0.1-0.9V</a:t>
            </a:r>
            <a:r>
              <a:rPr lang="zh-CN" altLang="en-US" sz="1400" dirty="0">
                <a:effectLst/>
                <a:latin typeface="黑体" panose="02010609060101010101" pitchFamily="2" charset="-122"/>
                <a:ea typeface="黑体" panose="02010609060101010101" pitchFamily="2" charset="-122"/>
              </a:rPr>
              <a:t>快速波动。（跳变周期</a:t>
            </a:r>
            <a:r>
              <a:rPr lang="en-US" altLang="zh-CN" sz="1400" dirty="0">
                <a:effectLst/>
                <a:latin typeface="黑体" panose="02010609060101010101" pitchFamily="2" charset="-122"/>
                <a:ea typeface="黑体" panose="02010609060101010101" pitchFamily="2" charset="-122"/>
              </a:rPr>
              <a:t>3S</a:t>
            </a:r>
            <a:r>
              <a:rPr lang="zh-CN" altLang="en-US" sz="1400" dirty="0">
                <a:effectLst/>
                <a:latin typeface="黑体" panose="02010609060101010101" pitchFamily="2" charset="-122"/>
                <a:ea typeface="黑体" panose="02010609060101010101" pitchFamily="2" charset="-122"/>
              </a:rPr>
              <a:t>左右）</a:t>
            </a:r>
            <a:endParaRPr lang="zh-CN" altLang="en-US" sz="1400" dirty="0">
              <a:effectLst/>
              <a:latin typeface="黑体" panose="02010609060101010101" pitchFamily="2" charset="-122"/>
              <a:ea typeface="黑体" panose="02010609060101010101" pitchFamily="2" charset="-122"/>
            </a:endParaRPr>
          </a:p>
          <a:p>
            <a:pPr>
              <a:lnSpc>
                <a:spcPct val="80000"/>
              </a:lnSpc>
              <a:buNone/>
            </a:pPr>
            <a:r>
              <a:rPr lang="en-US" altLang="zh-CN" sz="1400" dirty="0">
                <a:effectLst/>
                <a:latin typeface="黑体" panose="02010609060101010101" pitchFamily="2" charset="-122"/>
                <a:ea typeface="黑体" panose="02010609060101010101" pitchFamily="2" charset="-122"/>
              </a:rPr>
              <a:t>3.</a:t>
            </a:r>
            <a:r>
              <a:rPr lang="zh-CN" altLang="en-US" sz="1400" dirty="0">
                <a:effectLst/>
                <a:latin typeface="黑体" panose="02010609060101010101" pitchFamily="2" charset="-122"/>
                <a:ea typeface="黑体" panose="02010609060101010101" pitchFamily="2" charset="-122"/>
              </a:rPr>
              <a:t>氧传感器接地方式的判断</a:t>
            </a:r>
            <a:endParaRPr lang="zh-CN" altLang="en-US" sz="1400" dirty="0">
              <a:effectLst/>
              <a:latin typeface="黑体" panose="02010609060101010101" pitchFamily="2" charset="-122"/>
              <a:ea typeface="黑体" panose="02010609060101010101" pitchFamily="2" charset="-122"/>
            </a:endParaRPr>
          </a:p>
          <a:p>
            <a:pPr>
              <a:lnSpc>
                <a:spcPct val="80000"/>
              </a:lnSpc>
              <a:buNone/>
            </a:pPr>
            <a:r>
              <a:rPr lang="zh-CN" altLang="en-US" sz="1400" dirty="0">
                <a:effectLst/>
                <a:latin typeface="黑体" panose="02010609060101010101" pitchFamily="2" charset="-122"/>
                <a:ea typeface="黑体" panose="02010609060101010101" pitchFamily="2" charset="-122"/>
              </a:rPr>
              <a:t>    打到万用表蜂鸣档，一只笔接灰色插脚，另一只笔接传感器本体外壳，若蜂鸣则判定此传感器为线壳共地方式，若无蜂鸣，则一般认定为独立接地式。</a:t>
            </a:r>
            <a:endParaRPr lang="zh-CN" altLang="en-US" sz="1400" dirty="0">
              <a:effectLst/>
              <a:latin typeface="黑体" panose="02010609060101010101" pitchFamily="2" charset="-122"/>
              <a:ea typeface="黑体" panose="02010609060101010101" pitchFamily="2" charset="-122"/>
            </a:endParaRPr>
          </a:p>
        </p:txBody>
      </p:sp>
      <p:sp>
        <p:nvSpPr>
          <p:cNvPr id="429059" name="标题 429058"/>
          <p:cNvSpPr>
            <a:spLocks noGrp="1"/>
          </p:cNvSpPr>
          <p:nvPr>
            <p:ph type="title"/>
          </p:nvPr>
        </p:nvSpPr>
        <p:spPr>
          <a:xfrm>
            <a:off x="1331913" y="260350"/>
            <a:ext cx="6130925" cy="455613"/>
          </a:xfrm>
          <a:ln/>
        </p:spPr>
        <p:txBody>
          <a:bodyPr anchor="ctr" anchorCtr="0"/>
          <a:p>
            <a:r>
              <a:rPr lang="zh-CN" altLang="en-US" sz="2800" b="1" dirty="0">
                <a:solidFill>
                  <a:schemeClr val="tx1"/>
                </a:solidFill>
                <a:effectLst/>
              </a:rPr>
              <a:t>十二、</a:t>
            </a:r>
            <a:r>
              <a:rPr lang="zh-CN" altLang="en-US" sz="2800" b="1" dirty="0">
                <a:solidFill>
                  <a:schemeClr val="tx1"/>
                </a:solidFill>
              </a:rPr>
              <a:t>氧传感器</a:t>
            </a:r>
            <a:r>
              <a:rPr lang="zh-CN" altLang="en-US" sz="2800" dirty="0">
                <a:solidFill>
                  <a:schemeClr val="tx1"/>
                </a:solidFill>
              </a:rPr>
              <a:t>的初步检查方法</a:t>
            </a:r>
            <a:r>
              <a:rPr lang="en-US" altLang="zh-CN" sz="2800" dirty="0">
                <a:solidFill>
                  <a:schemeClr val="tx1"/>
                </a:solidFill>
              </a:rPr>
              <a:t>   </a:t>
            </a:r>
            <a:endParaRPr lang="en-US" altLang="zh-CN" sz="2800" dirty="0">
              <a:solidFill>
                <a:schemeClr val="tx1"/>
              </a:solidFill>
            </a:endParaRPr>
          </a:p>
        </p:txBody>
      </p:sp>
      <p:sp>
        <p:nvSpPr>
          <p:cNvPr id="429060" name="直接连接符 429059"/>
          <p:cNvSpPr/>
          <p:nvPr/>
        </p:nvSpPr>
        <p:spPr>
          <a:xfrm>
            <a:off x="1619250" y="763588"/>
            <a:ext cx="6096000" cy="0"/>
          </a:xfrm>
          <a:prstGeom prst="line">
            <a:avLst/>
          </a:prstGeom>
          <a:ln w="38100" cap="sq" cmpd="sng">
            <a:solidFill>
              <a:srgbClr val="336600"/>
            </a:solidFill>
            <a:prstDash val="solid"/>
            <a:headEnd type="none" w="med" len="med"/>
            <a:tailEnd type="none" w="med" len="med"/>
          </a:ln>
        </p:spPr>
      </p:sp>
      <p:pic>
        <p:nvPicPr>
          <p:cNvPr id="429061" name="图片 429060"/>
          <p:cNvPicPr>
            <a:picLocks noChangeAspect="1"/>
          </p:cNvPicPr>
          <p:nvPr/>
        </p:nvPicPr>
        <p:blipFill>
          <a:blip r:embed="rId1"/>
          <a:stretch>
            <a:fillRect/>
          </a:stretch>
        </p:blipFill>
        <p:spPr>
          <a:xfrm>
            <a:off x="468313" y="1268413"/>
            <a:ext cx="2600325" cy="1447800"/>
          </a:xfrm>
          <a:prstGeom prst="rect">
            <a:avLst/>
          </a:prstGeom>
          <a:noFill/>
          <a:ln w="9525">
            <a:noFill/>
          </a:ln>
        </p:spPr>
      </p:pic>
      <p:pic>
        <p:nvPicPr>
          <p:cNvPr id="429062" name="图片 429061"/>
          <p:cNvPicPr>
            <a:picLocks noChangeAspect="1"/>
          </p:cNvPicPr>
          <p:nvPr/>
        </p:nvPicPr>
        <p:blipFill>
          <a:blip r:embed="rId2"/>
          <a:stretch>
            <a:fillRect/>
          </a:stretch>
        </p:blipFill>
        <p:spPr>
          <a:xfrm>
            <a:off x="3636963" y="1268413"/>
            <a:ext cx="900112" cy="1081087"/>
          </a:xfrm>
          <a:prstGeom prst="rect">
            <a:avLst/>
          </a:prstGeom>
          <a:noFill/>
          <a:ln w="9525">
            <a:noFill/>
          </a:ln>
        </p:spPr>
      </p:pic>
      <p:sp>
        <p:nvSpPr>
          <p:cNvPr id="429063" name="文本框 429062"/>
          <p:cNvSpPr txBox="1"/>
          <p:nvPr/>
        </p:nvSpPr>
        <p:spPr>
          <a:xfrm>
            <a:off x="3492500" y="2420938"/>
            <a:ext cx="1747838" cy="261937"/>
          </a:xfrm>
          <a:prstGeom prst="rect">
            <a:avLst/>
          </a:prstGeom>
          <a:noFill/>
          <a:ln w="9525">
            <a:noFill/>
          </a:ln>
        </p:spPr>
        <p:txBody>
          <a:bodyPr>
            <a:spAutoFit/>
          </a:bodyPr>
          <a:p>
            <a:pPr marL="342900" indent="-342900">
              <a:buClr>
                <a:schemeClr val="hlink"/>
              </a:buClr>
              <a:buSzPct val="65000"/>
              <a:buFont typeface="Wingdings" panose="05000000000000000000" pitchFamily="2" charset="2"/>
            </a:pPr>
            <a:r>
              <a:rPr lang="zh-CN" altLang="en-US" u="sng" dirty="0">
                <a:solidFill>
                  <a:schemeClr val="tx1"/>
                </a:solidFill>
                <a:latin typeface="黑体" panose="02010609060101010101" pitchFamily="2" charset="-122"/>
                <a:ea typeface="黑体" panose="02010609060101010101" pitchFamily="2" charset="-122"/>
              </a:rPr>
              <a:t>数字万用表</a:t>
            </a:r>
            <a:endParaRPr lang="zh-CN" altLang="en-US" u="sng" dirty="0">
              <a:solidFill>
                <a:schemeClr val="tx1"/>
              </a:solidFill>
              <a:latin typeface="黑体" panose="02010609060101010101" pitchFamily="2" charset="-122"/>
              <a:ea typeface="黑体" panose="0201060906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8578" name="标题 408577"/>
          <p:cNvSpPr>
            <a:spLocks noGrp="1"/>
          </p:cNvSpPr>
          <p:nvPr>
            <p:ph type="title"/>
          </p:nvPr>
        </p:nvSpPr>
        <p:spPr>
          <a:xfrm>
            <a:off x="250825" y="0"/>
            <a:ext cx="7705725" cy="476250"/>
          </a:xfrm>
          <a:ln/>
        </p:spPr>
        <p:txBody>
          <a:bodyPr anchor="ctr" anchorCtr="0"/>
          <a:p>
            <a:r>
              <a:rPr lang="zh-CN" altLang="en-US" sz="2800" dirty="0">
                <a:solidFill>
                  <a:schemeClr val="tx1"/>
                </a:solidFill>
                <a:effectLst/>
              </a:rPr>
              <a:t>一、序言</a:t>
            </a:r>
            <a:endParaRPr lang="zh-CN" altLang="en-US" sz="2800" dirty="0">
              <a:solidFill>
                <a:schemeClr val="tx1"/>
              </a:solidFill>
              <a:effectLst/>
            </a:endParaRPr>
          </a:p>
        </p:txBody>
      </p:sp>
      <p:sp>
        <p:nvSpPr>
          <p:cNvPr id="408579" name="文本占位符 408578"/>
          <p:cNvSpPr>
            <a:spLocks noGrp="1"/>
          </p:cNvSpPr>
          <p:nvPr>
            <p:ph type="body" idx="1"/>
          </p:nvPr>
        </p:nvSpPr>
        <p:spPr>
          <a:xfrm>
            <a:off x="323850" y="692150"/>
            <a:ext cx="7920038" cy="2520950"/>
          </a:xfrm>
          <a:ln/>
        </p:spPr>
        <p:txBody>
          <a:bodyPr vert="horz" wrap="square" lIns="91440" tIns="45720" rIns="91440" bIns="45720" anchor="t" anchorCtr="0"/>
          <a:p>
            <a:pPr>
              <a:lnSpc>
                <a:spcPct val="130000"/>
              </a:lnSpc>
              <a:buNone/>
            </a:pPr>
            <a:r>
              <a:rPr lang="en-US" altLang="zh-CN" sz="1600" dirty="0">
                <a:effectLst/>
                <a:latin typeface="黑体" panose="02010609060101010101" pitchFamily="2" charset="-122"/>
                <a:ea typeface="黑体" panose="02010609060101010101" pitchFamily="2" charset="-122"/>
              </a:rPr>
              <a:t>        </a:t>
            </a:r>
            <a:r>
              <a:rPr lang="zh-CN" altLang="en-US" sz="1600" dirty="0">
                <a:effectLst/>
                <a:latin typeface="黑体" panose="02010609060101010101" pitchFamily="2" charset="-122"/>
                <a:ea typeface="黑体" panose="02010609060101010101" pitchFamily="2" charset="-122"/>
              </a:rPr>
              <a:t>随着汽车工业的发展，特别是汽车保有量及使用频率的增加，汽车尾气所引起的污染问题越来越引起人们的重视，传统的化油器式车辆已不适应新的汽车尾气排放要求，在这种情况下，电控喷油车辆成了汽车工业发展的主流。电控喷油采用闭环控制系统，依据发动机的不同工况及排放诸因素，能及时调节喷油量，这样就可以使空燃比保持</a:t>
            </a:r>
            <a:r>
              <a:rPr lang="en-US" altLang="zh-CN" sz="1600">
                <a:effectLst/>
                <a:latin typeface="黑体" panose="02010609060101010101" pitchFamily="2" charset="-122"/>
                <a:ea typeface="黑体" panose="02010609060101010101" pitchFamily="2" charset="-122"/>
              </a:rPr>
              <a:t>14.7 : 1 </a:t>
            </a:r>
            <a:r>
              <a:rPr lang="zh-CN" altLang="en-US" sz="1600" dirty="0">
                <a:effectLst/>
                <a:latin typeface="黑体" panose="02010609060101010101" pitchFamily="2" charset="-122"/>
                <a:ea typeface="黑体" panose="02010609060101010101" pitchFamily="2" charset="-122"/>
              </a:rPr>
              <a:t>，进而获得理想的动力性和经济性。而氧传感器是汽车发动机电子控制系统</a:t>
            </a:r>
            <a:r>
              <a:rPr lang="en-US" altLang="zh-CN" sz="1600" dirty="0">
                <a:effectLst/>
                <a:latin typeface="黑体" panose="02010609060101010101" pitchFamily="2" charset="-122"/>
                <a:ea typeface="黑体" panose="02010609060101010101" pitchFamily="2" charset="-122"/>
              </a:rPr>
              <a:t>(EMS)</a:t>
            </a:r>
            <a:r>
              <a:rPr lang="zh-CN" altLang="en-US" sz="1600" dirty="0">
                <a:effectLst/>
                <a:latin typeface="黑体" panose="02010609060101010101" pitchFamily="2" charset="-122"/>
                <a:ea typeface="黑体" panose="02010609060101010101" pitchFamily="2" charset="-122"/>
              </a:rPr>
              <a:t>的重要器件。 </a:t>
            </a:r>
            <a:endParaRPr lang="zh-CN" altLang="en-US" sz="1600" dirty="0">
              <a:effectLst/>
              <a:latin typeface="黑体" panose="02010609060101010101" pitchFamily="2" charset="-122"/>
              <a:ea typeface="黑体" panose="02010609060101010101" pitchFamily="2" charset="-122"/>
            </a:endParaRPr>
          </a:p>
        </p:txBody>
      </p:sp>
      <p:sp>
        <p:nvSpPr>
          <p:cNvPr id="408580" name="直接连接符 408579"/>
          <p:cNvSpPr/>
          <p:nvPr/>
        </p:nvSpPr>
        <p:spPr>
          <a:xfrm>
            <a:off x="1331913" y="476250"/>
            <a:ext cx="6096000" cy="0"/>
          </a:xfrm>
          <a:prstGeom prst="line">
            <a:avLst/>
          </a:prstGeom>
          <a:ln w="38100" cap="sq" cmpd="sng">
            <a:solidFill>
              <a:srgbClr val="336600"/>
            </a:solidFill>
            <a:prstDash val="solid"/>
            <a:headEnd type="none" w="med" len="med"/>
            <a:tailEnd type="none" w="med" len="med"/>
          </a:ln>
        </p:spPr>
      </p:sp>
      <p:pic>
        <p:nvPicPr>
          <p:cNvPr id="408586" name="图片 408585"/>
          <p:cNvPicPr>
            <a:picLocks noChangeAspect="1"/>
          </p:cNvPicPr>
          <p:nvPr/>
        </p:nvPicPr>
        <p:blipFill>
          <a:blip r:embed="rId1"/>
          <a:stretch>
            <a:fillRect/>
          </a:stretch>
        </p:blipFill>
        <p:spPr>
          <a:xfrm>
            <a:off x="611188" y="2924175"/>
            <a:ext cx="3095625" cy="1995488"/>
          </a:xfrm>
          <a:prstGeom prst="rect">
            <a:avLst/>
          </a:prstGeom>
          <a:noFill/>
          <a:ln w="9525">
            <a:noFill/>
          </a:ln>
        </p:spPr>
      </p:pic>
      <p:sp>
        <p:nvSpPr>
          <p:cNvPr id="408587" name="矩形 408586"/>
          <p:cNvSpPr/>
          <p:nvPr/>
        </p:nvSpPr>
        <p:spPr>
          <a:xfrm>
            <a:off x="3563938" y="2852738"/>
            <a:ext cx="4679950" cy="252095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nSpc>
                <a:spcPct val="130000"/>
              </a:lnSpc>
              <a:buNone/>
            </a:pPr>
            <a:r>
              <a:rPr lang="en-US" altLang="zh-CN" sz="1600" dirty="0">
                <a:effectLst/>
                <a:latin typeface="黑体" panose="02010609060101010101" pitchFamily="2" charset="-122"/>
                <a:ea typeface="黑体" panose="02010609060101010101" pitchFamily="2" charset="-122"/>
              </a:rPr>
              <a:t>       </a:t>
            </a:r>
            <a:r>
              <a:rPr lang="zh-CN" altLang="en-US" sz="1600" dirty="0">
                <a:effectLst/>
                <a:latin typeface="黑体" panose="02010609060101010101" pitchFamily="2" charset="-122"/>
                <a:ea typeface="黑体" panose="02010609060101010101" pitchFamily="2" charset="-122"/>
              </a:rPr>
              <a:t>汽车工业绿色环保的时代已然来临。汽车氧传感器作为汽车电喷系统的一部分，其对控制尾气排放，节省燃油消耗起着举足轻重的作用。国家关于排放政策的越严格，氧传感器的国内市场前景就越明朗。汉工有志成为国内制造氧传感器的领军者。</a:t>
            </a:r>
            <a:endParaRPr lang="zh-CN" altLang="en-US" sz="1600" dirty="0">
              <a:effectLst/>
              <a:latin typeface="黑体" panose="02010609060101010101" pitchFamily="2" charset="-122"/>
              <a:ea typeface="黑体" panose="0201060906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5266" name="标题 395265"/>
          <p:cNvSpPr>
            <a:spLocks noGrp="1"/>
          </p:cNvSpPr>
          <p:nvPr>
            <p:ph type="title"/>
          </p:nvPr>
        </p:nvSpPr>
        <p:spPr>
          <a:xfrm>
            <a:off x="468313" y="333375"/>
            <a:ext cx="7705725" cy="476250"/>
          </a:xfrm>
          <a:ln/>
        </p:spPr>
        <p:txBody>
          <a:bodyPr anchor="ctr" anchorCtr="0"/>
          <a:p>
            <a:r>
              <a:rPr lang="zh-CN" altLang="en-US" sz="2800" dirty="0">
                <a:solidFill>
                  <a:schemeClr val="tx1"/>
                </a:solidFill>
                <a:effectLst/>
              </a:rPr>
              <a:t>二、汽车氧传感器的介绍</a:t>
            </a:r>
            <a:endParaRPr lang="zh-CN" altLang="en-US" sz="2800" dirty="0">
              <a:solidFill>
                <a:schemeClr val="tx1"/>
              </a:solidFill>
              <a:effectLst/>
            </a:endParaRPr>
          </a:p>
        </p:txBody>
      </p:sp>
      <p:sp>
        <p:nvSpPr>
          <p:cNvPr id="395267" name="文本占位符 395266"/>
          <p:cNvSpPr>
            <a:spLocks noGrp="1"/>
          </p:cNvSpPr>
          <p:nvPr>
            <p:ph type="body" idx="1"/>
          </p:nvPr>
        </p:nvSpPr>
        <p:spPr>
          <a:xfrm>
            <a:off x="103505" y="1052830"/>
            <a:ext cx="8645525" cy="2674620"/>
          </a:xfrm>
          <a:ln/>
        </p:spPr>
        <p:txBody>
          <a:bodyPr vert="horz" wrap="square" lIns="91440" tIns="45720" rIns="91440" bIns="45720" anchor="t" anchorCtr="0"/>
          <a:p>
            <a:pPr>
              <a:lnSpc>
                <a:spcPct val="130000"/>
              </a:lnSpc>
              <a:buNone/>
            </a:pPr>
            <a:r>
              <a:rPr lang="en-US" altLang="zh-CN" sz="1200" dirty="0">
                <a:effectLst/>
                <a:latin typeface="黑体" panose="02010609060101010101" pitchFamily="2" charset="-122"/>
                <a:ea typeface="黑体" panose="02010609060101010101" pitchFamily="2" charset="-122"/>
              </a:rPr>
              <a:t>         </a:t>
            </a:r>
            <a:r>
              <a:rPr lang="zh-CN" altLang="en-US" sz="1400" dirty="0">
                <a:effectLst/>
                <a:latin typeface="黑体" panose="02010609060101010101" pitchFamily="2" charset="-122"/>
                <a:ea typeface="黑体" panose="02010609060101010101" pitchFamily="2" charset="-122"/>
              </a:rPr>
              <a:t>自</a:t>
            </a:r>
            <a:r>
              <a:rPr lang="en-US" altLang="zh-CN" sz="1400">
                <a:effectLst/>
                <a:latin typeface="黑体" panose="02010609060101010101" pitchFamily="2" charset="-122"/>
                <a:ea typeface="黑体" panose="02010609060101010101" pitchFamily="2" charset="-122"/>
              </a:rPr>
              <a:t>1976</a:t>
            </a:r>
            <a:r>
              <a:rPr lang="zh-CN" altLang="en-US" sz="1400" dirty="0">
                <a:effectLst/>
                <a:latin typeface="黑体" panose="02010609060101010101" pitchFamily="2" charset="-122"/>
                <a:ea typeface="黑体" panose="02010609060101010101" pitchFamily="2" charset="-122"/>
              </a:rPr>
              <a:t>年德国的博世</a:t>
            </a:r>
            <a:r>
              <a:rPr lang="en-US" altLang="zh-CN" sz="1400">
                <a:effectLst/>
                <a:latin typeface="黑体" panose="02010609060101010101" pitchFamily="2" charset="-122"/>
                <a:ea typeface="黑体" panose="02010609060101010101" pitchFamily="2" charset="-122"/>
              </a:rPr>
              <a:t>(Bosch)</a:t>
            </a:r>
            <a:r>
              <a:rPr lang="zh-CN" altLang="en-US" sz="1400" dirty="0">
                <a:effectLst/>
                <a:latin typeface="黑体" panose="02010609060101010101" pitchFamily="2" charset="-122"/>
                <a:ea typeface="黑体" panose="02010609060101010101" pitchFamily="2" charset="-122"/>
              </a:rPr>
              <a:t>公司和日本的丰田公司率先将氧传感器应用到汽车上，并将其产品系列化以来，短短十几年的时间里，汽车氧传感器已在日、美、欧广泛应用于汽车空燃比的控制及尾气净化上，车辆累计已达亿万辆。</a:t>
            </a:r>
            <a:endParaRPr lang="zh-CN" altLang="en-US" sz="1400" dirty="0">
              <a:effectLst/>
              <a:latin typeface="黑体" panose="02010609060101010101" pitchFamily="2" charset="-122"/>
              <a:ea typeface="黑体" panose="02010609060101010101" pitchFamily="2" charset="-122"/>
            </a:endParaRPr>
          </a:p>
          <a:p>
            <a:pPr>
              <a:lnSpc>
                <a:spcPct val="130000"/>
              </a:lnSpc>
              <a:buNone/>
            </a:pPr>
            <a:r>
              <a:rPr lang="zh-CN" altLang="en-US" sz="1400" dirty="0">
                <a:effectLst/>
                <a:latin typeface="黑体" panose="02010609060101010101" pitchFamily="2" charset="-122"/>
                <a:ea typeface="黑体" panose="02010609060101010101" pitchFamily="2" charset="-122"/>
              </a:rPr>
              <a:t>        汽车用氧传感器主要作用在于监测发动机排气中的氧含量，并根据所测得的数据输出信号电压，反馈给</a:t>
            </a:r>
            <a:r>
              <a:rPr lang="en-US" altLang="zh-CN" sz="1400">
                <a:effectLst/>
                <a:latin typeface="黑体" panose="02010609060101010101" pitchFamily="2" charset="-122"/>
                <a:ea typeface="黑体" panose="02010609060101010101" pitchFamily="2" charset="-122"/>
              </a:rPr>
              <a:t>ECU,</a:t>
            </a:r>
            <a:r>
              <a:rPr lang="zh-CN" altLang="en-US" sz="1400" dirty="0">
                <a:effectLst/>
                <a:latin typeface="黑体" panose="02010609060101010101" pitchFamily="2" charset="-122"/>
                <a:ea typeface="黑体" panose="02010609060101010101" pitchFamily="2" charset="-122"/>
              </a:rPr>
              <a:t>从而控制喷油量的大小，使汽车发动机随时处于最佳的燃烧状态，并且与三元触媒相结合使用可以减少汽车尾气中有害成分的</a:t>
            </a:r>
            <a:r>
              <a:rPr lang="en-US" altLang="zh-CN" sz="1400">
                <a:effectLst/>
                <a:latin typeface="黑体" panose="02010609060101010101" pitchFamily="2" charset="-122"/>
                <a:ea typeface="黑体" panose="02010609060101010101" pitchFamily="2" charset="-122"/>
              </a:rPr>
              <a:t>80%</a:t>
            </a:r>
            <a:r>
              <a:rPr lang="zh-CN" altLang="en-US" sz="1400" dirty="0">
                <a:effectLst/>
                <a:latin typeface="黑体" panose="02010609060101010101" pitchFamily="2" charset="-122"/>
                <a:ea typeface="黑体" panose="02010609060101010101" pitchFamily="2" charset="-122"/>
              </a:rPr>
              <a:t>以上，节油</a:t>
            </a:r>
            <a:r>
              <a:rPr lang="en-US" altLang="zh-CN" sz="1400">
                <a:effectLst/>
                <a:latin typeface="黑体" panose="02010609060101010101" pitchFamily="2" charset="-122"/>
                <a:ea typeface="黑体" panose="02010609060101010101" pitchFamily="2" charset="-122"/>
              </a:rPr>
              <a:t>5% </a:t>
            </a:r>
            <a:r>
              <a:rPr lang="zh-CN" altLang="en-US" sz="1400" dirty="0">
                <a:effectLst/>
                <a:latin typeface="黑体" panose="02010609060101010101" pitchFamily="2" charset="-122"/>
                <a:ea typeface="黑体" panose="02010609060101010101" pitchFamily="2" charset="-122"/>
              </a:rPr>
              <a:t>～</a:t>
            </a:r>
            <a:r>
              <a:rPr lang="en-US" altLang="zh-CN" sz="1400">
                <a:effectLst/>
                <a:latin typeface="黑体" panose="02010609060101010101" pitchFamily="2" charset="-122"/>
                <a:ea typeface="黑体" panose="02010609060101010101" pitchFamily="2" charset="-122"/>
              </a:rPr>
              <a:t>20% </a:t>
            </a:r>
            <a:r>
              <a:rPr lang="zh-CN" altLang="en-US" sz="1400" dirty="0">
                <a:effectLst/>
                <a:latin typeface="黑体" panose="02010609060101010101" pitchFamily="2" charset="-122"/>
                <a:ea typeface="黑体" panose="02010609060101010101" pitchFamily="2" charset="-122"/>
              </a:rPr>
              <a:t>。这对能源的节约和污染的减少是一种必要的手段．因而引起了世界各国的重视。我国已进入汽车大国，对如何减少污染负有重大责任，我国的汽车工业也已逐步使用氧传感器。</a:t>
            </a:r>
            <a:endParaRPr lang="zh-CN" altLang="en-US" sz="1400" dirty="0">
              <a:effectLst/>
              <a:latin typeface="黑体" panose="02010609060101010101" pitchFamily="2" charset="-122"/>
              <a:ea typeface="黑体" panose="02010609060101010101" pitchFamily="2" charset="-122"/>
            </a:endParaRPr>
          </a:p>
        </p:txBody>
      </p:sp>
      <p:sp>
        <p:nvSpPr>
          <p:cNvPr id="395273" name="直接连接符 395272"/>
          <p:cNvSpPr/>
          <p:nvPr/>
        </p:nvSpPr>
        <p:spPr>
          <a:xfrm>
            <a:off x="1331913" y="981075"/>
            <a:ext cx="6096000" cy="0"/>
          </a:xfrm>
          <a:prstGeom prst="line">
            <a:avLst/>
          </a:prstGeom>
          <a:ln w="38100" cap="sq" cmpd="sng">
            <a:solidFill>
              <a:srgbClr val="336600"/>
            </a:solidFill>
            <a:prstDash val="solid"/>
            <a:headEnd type="none" w="med" len="med"/>
            <a:tailEnd type="none" w="med" len="med"/>
          </a:ln>
        </p:spPr>
      </p:sp>
      <p:grpSp>
        <p:nvGrpSpPr>
          <p:cNvPr id="395278" name="组合 395277"/>
          <p:cNvGrpSpPr/>
          <p:nvPr/>
        </p:nvGrpSpPr>
        <p:grpSpPr>
          <a:xfrm>
            <a:off x="-37147" y="3500755"/>
            <a:ext cx="7129462" cy="3097213"/>
            <a:chOff x="204" y="1117"/>
            <a:chExt cx="5307" cy="2592"/>
          </a:xfrm>
        </p:grpSpPr>
        <p:pic>
          <p:nvPicPr>
            <p:cNvPr id="395279" name="文本占位符 395278" descr="图片1副本"/>
            <p:cNvPicPr>
              <a:picLocks noChangeAspect="1"/>
            </p:cNvPicPr>
            <p:nvPr>
              <p:ph type="body" idx="1"/>
            </p:nvPr>
          </p:nvPicPr>
          <p:blipFill>
            <a:blip r:embed="rId1"/>
            <a:stretch>
              <a:fillRect/>
            </a:stretch>
          </p:blipFill>
          <p:spPr>
            <a:xfrm>
              <a:off x="204" y="1117"/>
              <a:ext cx="5307" cy="2592"/>
            </a:xfrm>
            <a:ln/>
          </p:spPr>
        </p:pic>
        <p:sp>
          <p:nvSpPr>
            <p:cNvPr id="395280" name="矩形 395279"/>
            <p:cNvSpPr/>
            <p:nvPr/>
          </p:nvSpPr>
          <p:spPr>
            <a:xfrm>
              <a:off x="476" y="2568"/>
              <a:ext cx="1452" cy="680"/>
            </a:xfrm>
            <a:prstGeom prst="rect">
              <a:avLst/>
            </a:prstGeom>
            <a:noFill/>
            <a:ln w="50800" cap="rnd" cmpd="sng">
              <a:solidFill>
                <a:srgbClr val="FF0000"/>
              </a:solidFill>
              <a:prstDash val="sysDot"/>
              <a:miter/>
              <a:headEnd type="none" w="med" len="med"/>
              <a:tailEnd type="none" w="med" len="med"/>
            </a:ln>
          </p:spPr>
          <p:txBody>
            <a:bodyPr/>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5986" name="标题 425985"/>
          <p:cNvSpPr>
            <a:spLocks noGrp="1"/>
          </p:cNvSpPr>
          <p:nvPr>
            <p:ph type="title"/>
          </p:nvPr>
        </p:nvSpPr>
        <p:spPr>
          <a:xfrm>
            <a:off x="684213" y="333375"/>
            <a:ext cx="6983412" cy="576263"/>
          </a:xfrm>
          <a:ln/>
        </p:spPr>
        <p:txBody>
          <a:bodyPr anchor="ctr" anchorCtr="0"/>
          <a:p>
            <a:r>
              <a:rPr lang="zh-CN" altLang="en-US" sz="2800" dirty="0">
                <a:solidFill>
                  <a:schemeClr val="tx1"/>
                </a:solidFill>
                <a:effectLst/>
                <a:ea typeface="黑体" panose="02010609060101010101" pitchFamily="2" charset="-122"/>
              </a:rPr>
              <a:t>三、氧传感器工作原理</a:t>
            </a:r>
            <a:endParaRPr lang="zh-CN" altLang="en-US" sz="2800" dirty="0">
              <a:solidFill>
                <a:schemeClr val="tx1"/>
              </a:solidFill>
              <a:effectLst/>
              <a:ea typeface="黑体" panose="02010609060101010101" pitchFamily="2" charset="-122"/>
            </a:endParaRPr>
          </a:p>
        </p:txBody>
      </p:sp>
      <p:sp>
        <p:nvSpPr>
          <p:cNvPr id="425987" name="文本框 425986"/>
          <p:cNvSpPr txBox="1"/>
          <p:nvPr/>
        </p:nvSpPr>
        <p:spPr>
          <a:xfrm>
            <a:off x="4643438" y="1844675"/>
            <a:ext cx="4105275" cy="3055938"/>
          </a:xfrm>
          <a:prstGeom prst="rect">
            <a:avLst/>
          </a:prstGeom>
          <a:noFill/>
          <a:ln w="12700">
            <a:noFill/>
          </a:ln>
        </p:spPr>
        <p:txBody>
          <a:bodyPr>
            <a:spAutoFit/>
          </a:bodyPr>
          <a:p>
            <a:pPr>
              <a:lnSpc>
                <a:spcPct val="100000"/>
              </a:lnSpc>
              <a:spcBef>
                <a:spcPct val="0"/>
              </a:spcBef>
            </a:pPr>
            <a:r>
              <a:rPr lang="en-US" altLang="zh-CN" sz="1800" u="none" dirty="0">
                <a:solidFill>
                  <a:schemeClr val="tx1"/>
                </a:solidFill>
                <a:latin typeface="Tahoma" panose="020B0604030504040204" pitchFamily="34" charset="0"/>
                <a:ea typeface="宋体" panose="02010600030101010101" pitchFamily="2" charset="-122"/>
              </a:rPr>
              <a:t>      </a:t>
            </a:r>
            <a:r>
              <a:rPr lang="zh-CN" altLang="en-US" sz="1600" u="none" dirty="0">
                <a:solidFill>
                  <a:schemeClr val="tx1"/>
                </a:solidFill>
                <a:latin typeface="黑体" panose="02010609060101010101" pitchFamily="2" charset="-122"/>
                <a:ea typeface="黑体" panose="02010609060101010101" pitchFamily="2" charset="-122"/>
              </a:rPr>
              <a:t>氧传感器的核心元件是氧化锆管，它是一种固体电解质，其内外表面都覆盖有多孔铂电极和氧化铝保护层，内表面与大气相通，外表面与尾气接触。</a:t>
            </a:r>
            <a:br>
              <a:rPr lang="zh-CN" altLang="en-US" sz="1600" u="none" dirty="0">
                <a:solidFill>
                  <a:schemeClr val="tx1"/>
                </a:solidFill>
                <a:latin typeface="黑体" panose="02010609060101010101" pitchFamily="2" charset="-122"/>
                <a:ea typeface="黑体" panose="02010609060101010101" pitchFamily="2" charset="-122"/>
              </a:rPr>
            </a:br>
            <a:r>
              <a:rPr lang="zh-CN" altLang="en-US" sz="1600" u="none" dirty="0">
                <a:solidFill>
                  <a:schemeClr val="tx1"/>
                </a:solidFill>
                <a:latin typeface="黑体" panose="02010609060101010101" pitchFamily="2" charset="-122"/>
                <a:ea typeface="黑体" panose="02010609060101010101" pitchFamily="2" charset="-122"/>
              </a:rPr>
              <a:t>    尾气在与锆管的外表面接触时，尾气中的残留氧气透过铂电极和氧化铝保护层同氧化锆接触，在一定高温下锆管内外由于氧浓差而产生电势差。当在浓燃烧时，尾气中的氧浓度降低，氧传感器输出电压升至参考电压以上。当在稀燃烧时，尾气中的氧浓度升高，氧传感器输出电压降至参考电压以下。</a:t>
            </a:r>
            <a:br>
              <a:rPr lang="zh-CN" altLang="en-US" sz="1600" u="none" dirty="0">
                <a:solidFill>
                  <a:schemeClr val="tx1"/>
                </a:solidFill>
                <a:latin typeface="黑体" panose="02010609060101010101" pitchFamily="2" charset="-122"/>
                <a:ea typeface="黑体" panose="02010609060101010101" pitchFamily="2" charset="-122"/>
              </a:rPr>
            </a:br>
            <a:endParaRPr lang="zh-CN" altLang="en-US" sz="1600" u="none" dirty="0">
              <a:solidFill>
                <a:schemeClr val="tx1"/>
              </a:solidFill>
              <a:latin typeface="黑体" panose="02010609060101010101" pitchFamily="2" charset="-122"/>
              <a:ea typeface="黑体" panose="02010609060101010101" pitchFamily="2" charset="-122"/>
            </a:endParaRPr>
          </a:p>
        </p:txBody>
      </p:sp>
      <p:sp>
        <p:nvSpPr>
          <p:cNvPr id="425988" name="直接连接符 425987"/>
          <p:cNvSpPr/>
          <p:nvPr/>
        </p:nvSpPr>
        <p:spPr>
          <a:xfrm>
            <a:off x="1116013" y="1052513"/>
            <a:ext cx="6400800" cy="0"/>
          </a:xfrm>
          <a:prstGeom prst="line">
            <a:avLst/>
          </a:prstGeom>
          <a:ln w="38100" cap="sq" cmpd="sng">
            <a:solidFill>
              <a:srgbClr val="336600"/>
            </a:solidFill>
            <a:prstDash val="solid"/>
            <a:headEnd type="none" w="med" len="med"/>
            <a:tailEnd type="none" w="med" len="med"/>
          </a:ln>
        </p:spPr>
      </p:sp>
      <p:sp>
        <p:nvSpPr>
          <p:cNvPr id="425989" name="文本框 425988"/>
          <p:cNvSpPr txBox="1"/>
          <p:nvPr/>
        </p:nvSpPr>
        <p:spPr>
          <a:xfrm>
            <a:off x="468313" y="5084763"/>
            <a:ext cx="8064500" cy="1100137"/>
          </a:xfrm>
          <a:prstGeom prst="rect">
            <a:avLst/>
          </a:prstGeom>
          <a:noFill/>
          <a:ln w="12700">
            <a:noFill/>
          </a:ln>
        </p:spPr>
        <p:txBody>
          <a:bodyPr>
            <a:spAutoFit/>
          </a:bodyPr>
          <a:p>
            <a:pPr>
              <a:lnSpc>
                <a:spcPct val="100000"/>
              </a:lnSpc>
              <a:spcBef>
                <a:spcPct val="0"/>
              </a:spcBef>
            </a:pPr>
            <a:r>
              <a:rPr lang="en-US" altLang="zh-CN" sz="1800" u="none" dirty="0">
                <a:solidFill>
                  <a:schemeClr val="tx1"/>
                </a:solidFill>
                <a:latin typeface="Tahoma" panose="020B0604030504040204" pitchFamily="34" charset="0"/>
                <a:ea typeface="宋体" panose="02010600030101010101" pitchFamily="2" charset="-122"/>
              </a:rPr>
              <a:t>      </a:t>
            </a:r>
            <a:r>
              <a:rPr lang="zh-CN" altLang="en-US" sz="1600" u="none" dirty="0">
                <a:solidFill>
                  <a:schemeClr val="tx1"/>
                </a:solidFill>
                <a:latin typeface="黑体" panose="02010609060101010101" pitchFamily="2" charset="-122"/>
                <a:ea typeface="黑体" panose="02010609060101010101" pitchFamily="2" charset="-122"/>
              </a:rPr>
              <a:t>在电喷系统中，</a:t>
            </a:r>
            <a:r>
              <a:rPr lang="en-US" altLang="zh-CN" sz="1600" u="none">
                <a:solidFill>
                  <a:schemeClr val="tx1"/>
                </a:solidFill>
                <a:latin typeface="黑体" panose="02010609060101010101" pitchFamily="2" charset="-122"/>
                <a:ea typeface="黑体" panose="02010609060101010101" pitchFamily="2" charset="-122"/>
              </a:rPr>
              <a:t>ECU</a:t>
            </a:r>
            <a:r>
              <a:rPr lang="zh-CN" altLang="en-US" sz="1600" u="none" dirty="0">
                <a:solidFill>
                  <a:schemeClr val="tx1"/>
                </a:solidFill>
                <a:latin typeface="黑体" panose="02010609060101010101" pitchFamily="2" charset="-122"/>
                <a:ea typeface="黑体" panose="02010609060101010101" pitchFamily="2" charset="-122"/>
              </a:rPr>
              <a:t>参考氧传感器的输出信号调整燃料喷射等参数从而改变发动机空燃比，并结合三元催化装置，可以最大限度降低尾气有害气体排放量，提高燃烧效率、节约能源，优化发动机性能。</a:t>
            </a:r>
            <a:br>
              <a:rPr lang="zh-CN" altLang="en-US" sz="1600" u="none" dirty="0">
                <a:solidFill>
                  <a:schemeClr val="tx1"/>
                </a:solidFill>
                <a:latin typeface="黑体" panose="02010609060101010101" pitchFamily="2" charset="-122"/>
                <a:ea typeface="黑体" panose="02010609060101010101" pitchFamily="2" charset="-122"/>
              </a:rPr>
            </a:br>
            <a:endParaRPr lang="zh-CN" altLang="en-US" sz="1600" u="none" dirty="0">
              <a:solidFill>
                <a:schemeClr val="tx1"/>
              </a:solidFill>
              <a:latin typeface="黑体" panose="02010609060101010101" pitchFamily="2" charset="-122"/>
              <a:ea typeface="黑体" panose="02010609060101010101" pitchFamily="2" charset="-122"/>
            </a:endParaRPr>
          </a:p>
        </p:txBody>
      </p:sp>
      <p:pic>
        <p:nvPicPr>
          <p:cNvPr id="425990" name="图片 425989" descr="wps_clip_image-102"/>
          <p:cNvPicPr>
            <a:picLocks noChangeAspect="1"/>
          </p:cNvPicPr>
          <p:nvPr/>
        </p:nvPicPr>
        <p:blipFill>
          <a:blip r:embed="rId1"/>
          <a:stretch>
            <a:fillRect/>
          </a:stretch>
        </p:blipFill>
        <p:spPr>
          <a:xfrm>
            <a:off x="395288" y="1628775"/>
            <a:ext cx="4171950" cy="3024188"/>
          </a:xfrm>
          <a:prstGeom prst="rect">
            <a:avLst/>
          </a:prstGeom>
          <a:noFill/>
          <a:ln w="9525">
            <a:noFill/>
          </a:ln>
        </p:spPr>
      </p:pic>
      <p:sp>
        <p:nvSpPr>
          <p:cNvPr id="425991" name="矩形 425990"/>
          <p:cNvSpPr/>
          <p:nvPr/>
        </p:nvSpPr>
        <p:spPr>
          <a:xfrm>
            <a:off x="6732588" y="6308725"/>
            <a:ext cx="2152650" cy="381000"/>
          </a:xfrm>
          <a:prstGeom prst="rect">
            <a:avLst/>
          </a:prstGeom>
          <a:noFill/>
          <a:ln w="12700" cap="flat" cmpd="sng">
            <a:solidFill>
              <a:srgbClr val="333333"/>
            </a:solidFill>
            <a:prstDash val="dashDot"/>
            <a:miter/>
            <a:headEnd type="none" w="med" len="med"/>
            <a:tailEnd type="none" w="med" len="med"/>
          </a:ln>
        </p:spPr>
        <p:txBody>
          <a:bodyPr wrap="none" anchor="t" anchorCtr="0">
            <a:spAutoFit/>
          </a:bodyPr>
          <a:p>
            <a:pPr>
              <a:lnSpc>
                <a:spcPct val="130000"/>
              </a:lnSpc>
              <a:spcBef>
                <a:spcPct val="50000"/>
              </a:spcBef>
            </a:pPr>
            <a:r>
              <a:rPr lang="zh-CN" altLang="en-US" b="1" u="none" dirty="0">
                <a:latin typeface="Arial" panose="020B0604020202020204" pitchFamily="34" charset="0"/>
                <a:ea typeface="楷体_GB2312" pitchFamily="49" charset="-122"/>
              </a:rPr>
              <a:t>汉工汽车传感器有限公司</a:t>
            </a:r>
            <a:endParaRPr lang="zh-CN" altLang="en-US" u="none">
              <a:latin typeface="黑体" panose="02010609060101010101" pitchFamily="2" charset="-122"/>
              <a:ea typeface="楷体_GB2312"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28034" name="图片 428033" descr="wps_clip_image-102"/>
          <p:cNvPicPr>
            <a:picLocks noChangeAspect="1"/>
          </p:cNvPicPr>
          <p:nvPr/>
        </p:nvPicPr>
        <p:blipFill>
          <a:blip r:embed="rId1"/>
          <a:stretch>
            <a:fillRect/>
          </a:stretch>
        </p:blipFill>
        <p:spPr>
          <a:xfrm>
            <a:off x="250825" y="2781300"/>
            <a:ext cx="4972050" cy="3400425"/>
          </a:xfrm>
          <a:prstGeom prst="rect">
            <a:avLst/>
          </a:prstGeom>
          <a:noFill/>
          <a:ln w="9525">
            <a:noFill/>
          </a:ln>
        </p:spPr>
      </p:pic>
      <p:sp>
        <p:nvSpPr>
          <p:cNvPr id="428035" name="标题 428034"/>
          <p:cNvSpPr>
            <a:spLocks noGrp="1"/>
          </p:cNvSpPr>
          <p:nvPr>
            <p:ph type="title"/>
          </p:nvPr>
        </p:nvSpPr>
        <p:spPr>
          <a:xfrm>
            <a:off x="323850" y="549275"/>
            <a:ext cx="4391025" cy="868363"/>
          </a:xfrm>
          <a:ln/>
        </p:spPr>
        <p:txBody>
          <a:bodyPr anchor="ctr" anchorCtr="0"/>
          <a:p>
            <a:r>
              <a:rPr lang="zh-CN" altLang="en-US" sz="3200" dirty="0">
                <a:solidFill>
                  <a:srgbClr val="000000"/>
                </a:solidFill>
                <a:effectLst/>
                <a:ea typeface="黑体" panose="02010609060101010101" pitchFamily="2" charset="-122"/>
              </a:rPr>
              <a:t>相关概念及特性曲线</a:t>
            </a:r>
            <a:endParaRPr lang="zh-CN" altLang="en-US" sz="3200" dirty="0">
              <a:solidFill>
                <a:srgbClr val="000000"/>
              </a:solidFill>
              <a:effectLst/>
              <a:ea typeface="黑体" panose="02010609060101010101" pitchFamily="2" charset="-122"/>
            </a:endParaRPr>
          </a:p>
        </p:txBody>
      </p:sp>
      <p:sp>
        <p:nvSpPr>
          <p:cNvPr id="428036" name="文本框 428035"/>
          <p:cNvSpPr txBox="1"/>
          <p:nvPr/>
        </p:nvSpPr>
        <p:spPr>
          <a:xfrm>
            <a:off x="5508625" y="2997200"/>
            <a:ext cx="3187700" cy="2838450"/>
          </a:xfrm>
          <a:prstGeom prst="rect">
            <a:avLst/>
          </a:prstGeom>
          <a:noFill/>
          <a:ln w="12700">
            <a:noFill/>
          </a:ln>
        </p:spPr>
        <p:txBody>
          <a:bodyPr>
            <a:spAutoFit/>
          </a:bodyPr>
          <a:p>
            <a:pPr>
              <a:lnSpc>
                <a:spcPct val="100000"/>
              </a:lnSpc>
              <a:spcBef>
                <a:spcPct val="0"/>
              </a:spcBef>
            </a:pPr>
            <a:r>
              <a:rPr lang="zh-CN" altLang="en-US" sz="1800" u="none" dirty="0">
                <a:solidFill>
                  <a:schemeClr val="tx1"/>
                </a:solidFill>
                <a:latin typeface="黑体" panose="02010609060101010101" pitchFamily="2" charset="-122"/>
                <a:ea typeface="黑体" panose="02010609060101010101" pitchFamily="2" charset="-122"/>
              </a:rPr>
              <a:t>当混合气变浓，即排气中氧含量的浓度降低（</a:t>
            </a:r>
            <a:r>
              <a:rPr lang="en-US" altLang="zh-CN" sz="1800" u="none">
                <a:solidFill>
                  <a:schemeClr val="tx1"/>
                </a:solidFill>
                <a:latin typeface="黑体" panose="02010609060101010101" pitchFamily="2" charset="-122"/>
                <a:ea typeface="黑体" panose="02010609060101010101" pitchFamily="2" charset="-122"/>
              </a:rPr>
              <a:t>λ&lt;1</a:t>
            </a:r>
            <a:r>
              <a:rPr lang="zh-CN" altLang="en-US" sz="1800" u="none" dirty="0">
                <a:solidFill>
                  <a:schemeClr val="tx1"/>
                </a:solidFill>
                <a:latin typeface="黑体" panose="02010609060101010101" pitchFamily="2" charset="-122"/>
                <a:ea typeface="黑体" panose="02010609060101010101" pitchFamily="2" charset="-122"/>
              </a:rPr>
              <a:t>），氧传感器的输出电压信号接近</a:t>
            </a:r>
            <a:r>
              <a:rPr lang="en-US" altLang="zh-CN" sz="1800" u="none">
                <a:solidFill>
                  <a:schemeClr val="tx1"/>
                </a:solidFill>
                <a:latin typeface="黑体" panose="02010609060101010101" pitchFamily="2" charset="-122"/>
                <a:ea typeface="黑体" panose="02010609060101010101" pitchFamily="2" charset="-122"/>
              </a:rPr>
              <a:t>1V</a:t>
            </a:r>
            <a:r>
              <a:rPr lang="zh-CN" altLang="en-US" sz="1800" u="none" dirty="0">
                <a:solidFill>
                  <a:schemeClr val="tx1"/>
                </a:solidFill>
                <a:latin typeface="黑体" panose="02010609060101010101" pitchFamily="2" charset="-122"/>
                <a:ea typeface="黑体" panose="02010609060101010101" pitchFamily="2" charset="-122"/>
              </a:rPr>
              <a:t>。</a:t>
            </a:r>
            <a:endParaRPr lang="zh-CN" altLang="en-US" sz="1800" u="none" dirty="0">
              <a:solidFill>
                <a:schemeClr val="tx1"/>
              </a:solidFill>
              <a:latin typeface="黑体" panose="02010609060101010101" pitchFamily="2" charset="-122"/>
              <a:ea typeface="黑体" panose="02010609060101010101" pitchFamily="2" charset="-122"/>
            </a:endParaRPr>
          </a:p>
          <a:p>
            <a:pPr>
              <a:lnSpc>
                <a:spcPct val="100000"/>
              </a:lnSpc>
              <a:spcBef>
                <a:spcPct val="0"/>
              </a:spcBef>
            </a:pPr>
            <a:endParaRPr lang="zh-CN" altLang="en-US" sz="1800" u="none" dirty="0">
              <a:solidFill>
                <a:schemeClr val="tx1"/>
              </a:solidFill>
              <a:latin typeface="黑体" panose="02010609060101010101" pitchFamily="2" charset="-122"/>
              <a:ea typeface="黑体" panose="02010609060101010101" pitchFamily="2" charset="-122"/>
            </a:endParaRPr>
          </a:p>
          <a:p>
            <a:pPr>
              <a:lnSpc>
                <a:spcPct val="100000"/>
              </a:lnSpc>
              <a:spcBef>
                <a:spcPct val="0"/>
              </a:spcBef>
            </a:pPr>
            <a:r>
              <a:rPr lang="zh-CN" altLang="en-US" sz="1800" u="none" dirty="0">
                <a:solidFill>
                  <a:schemeClr val="tx1"/>
                </a:solidFill>
                <a:latin typeface="黑体" panose="02010609060101010101" pitchFamily="2" charset="-122"/>
                <a:ea typeface="黑体" panose="02010609060101010101" pitchFamily="2" charset="-122"/>
              </a:rPr>
              <a:t>当混合气变稀，即排气中氧含量的浓度升高（ </a:t>
            </a:r>
            <a:r>
              <a:rPr lang="en-US" altLang="zh-CN" sz="1800" u="none">
                <a:solidFill>
                  <a:schemeClr val="tx1"/>
                </a:solidFill>
                <a:latin typeface="黑体" panose="02010609060101010101" pitchFamily="2" charset="-122"/>
                <a:ea typeface="黑体" panose="02010609060101010101" pitchFamily="2" charset="-122"/>
              </a:rPr>
              <a:t>λ&gt;1 </a:t>
            </a:r>
            <a:r>
              <a:rPr lang="zh-CN" altLang="en-US" sz="1800" u="none" dirty="0">
                <a:solidFill>
                  <a:schemeClr val="tx1"/>
                </a:solidFill>
                <a:latin typeface="黑体" panose="02010609060101010101" pitchFamily="2" charset="-122"/>
                <a:ea typeface="黑体" panose="02010609060101010101" pitchFamily="2" charset="-122"/>
              </a:rPr>
              <a:t>），氧传感器的输出电压信号将接近</a:t>
            </a:r>
            <a:r>
              <a:rPr lang="en-US" altLang="zh-CN" sz="1800" u="none">
                <a:solidFill>
                  <a:schemeClr val="tx1"/>
                </a:solidFill>
                <a:latin typeface="黑体" panose="02010609060101010101" pitchFamily="2" charset="-122"/>
                <a:ea typeface="黑体" panose="02010609060101010101" pitchFamily="2" charset="-122"/>
              </a:rPr>
              <a:t>0V</a:t>
            </a:r>
            <a:r>
              <a:rPr lang="zh-CN" altLang="en-US" sz="1800" u="none" dirty="0">
                <a:solidFill>
                  <a:schemeClr val="tx1"/>
                </a:solidFill>
                <a:latin typeface="黑体" panose="02010609060101010101" pitchFamily="2" charset="-122"/>
                <a:ea typeface="黑体" panose="02010609060101010101" pitchFamily="2" charset="-122"/>
              </a:rPr>
              <a:t>。</a:t>
            </a:r>
            <a:endParaRPr lang="zh-CN" altLang="en-US" sz="1800" u="none" dirty="0">
              <a:solidFill>
                <a:schemeClr val="tx1"/>
              </a:solidFill>
              <a:latin typeface="黑体" panose="02010609060101010101" pitchFamily="2" charset="-122"/>
              <a:ea typeface="黑体" panose="02010609060101010101" pitchFamily="2" charset="-122"/>
            </a:endParaRPr>
          </a:p>
          <a:p>
            <a:pPr>
              <a:lnSpc>
                <a:spcPct val="100000"/>
              </a:lnSpc>
              <a:spcBef>
                <a:spcPct val="0"/>
              </a:spcBef>
            </a:pPr>
            <a:endParaRPr lang="zh-CN" altLang="en-US" sz="1800" u="none" dirty="0">
              <a:solidFill>
                <a:schemeClr val="tx1"/>
              </a:solidFill>
              <a:latin typeface="Tahoma" panose="020B0604030504040204" pitchFamily="34" charset="0"/>
              <a:ea typeface="宋体" panose="02010600030101010101" pitchFamily="2" charset="-122"/>
            </a:endParaRPr>
          </a:p>
          <a:p>
            <a:pPr>
              <a:lnSpc>
                <a:spcPct val="100000"/>
              </a:lnSpc>
              <a:spcBef>
                <a:spcPct val="0"/>
              </a:spcBef>
            </a:pPr>
            <a:endParaRPr lang="zh-CN" altLang="en-US" sz="1800" u="none" dirty="0">
              <a:solidFill>
                <a:schemeClr val="tx1"/>
              </a:solidFill>
              <a:latin typeface="Tahoma" panose="020B0604030504040204" pitchFamily="34" charset="0"/>
              <a:ea typeface="宋体" panose="02010600030101010101" pitchFamily="2" charset="-122"/>
            </a:endParaRPr>
          </a:p>
        </p:txBody>
      </p:sp>
      <p:sp>
        <p:nvSpPr>
          <p:cNvPr id="428037" name="矩形 428036"/>
          <p:cNvSpPr/>
          <p:nvPr/>
        </p:nvSpPr>
        <p:spPr>
          <a:xfrm>
            <a:off x="6732588" y="6308725"/>
            <a:ext cx="2152650" cy="381000"/>
          </a:xfrm>
          <a:prstGeom prst="rect">
            <a:avLst/>
          </a:prstGeom>
          <a:noFill/>
          <a:ln w="12700" cap="flat" cmpd="sng">
            <a:solidFill>
              <a:srgbClr val="333333"/>
            </a:solidFill>
            <a:prstDash val="dashDot"/>
            <a:miter/>
            <a:headEnd type="none" w="med" len="med"/>
            <a:tailEnd type="none" w="med" len="med"/>
          </a:ln>
        </p:spPr>
        <p:txBody>
          <a:bodyPr wrap="none" anchor="t" anchorCtr="0">
            <a:spAutoFit/>
          </a:bodyPr>
          <a:p>
            <a:pPr>
              <a:lnSpc>
                <a:spcPct val="130000"/>
              </a:lnSpc>
              <a:spcBef>
                <a:spcPct val="50000"/>
              </a:spcBef>
            </a:pPr>
            <a:r>
              <a:rPr lang="zh-CN" altLang="en-US" b="1" u="none" dirty="0">
                <a:latin typeface="Arial" panose="020B0604020202020204" pitchFamily="34" charset="0"/>
                <a:ea typeface="楷体_GB2312" pitchFamily="49" charset="-122"/>
              </a:rPr>
              <a:t>汉工汽车传感器有限公司</a:t>
            </a:r>
            <a:endParaRPr lang="zh-CN" altLang="en-US" u="none">
              <a:latin typeface="黑体" panose="02010609060101010101" pitchFamily="2" charset="-122"/>
              <a:ea typeface="楷体_GB2312" pitchFamily="49" charset="-122"/>
            </a:endParaRPr>
          </a:p>
        </p:txBody>
      </p:sp>
      <p:sp>
        <p:nvSpPr>
          <p:cNvPr id="428038" name="文本框 428037"/>
          <p:cNvSpPr txBox="1"/>
          <p:nvPr/>
        </p:nvSpPr>
        <p:spPr>
          <a:xfrm>
            <a:off x="611188" y="1484313"/>
            <a:ext cx="7724775" cy="915987"/>
          </a:xfrm>
          <a:prstGeom prst="rect">
            <a:avLst/>
          </a:prstGeom>
          <a:noFill/>
          <a:ln w="12700">
            <a:noFill/>
          </a:ln>
        </p:spPr>
        <p:txBody>
          <a:bodyPr>
            <a:spAutoFit/>
          </a:bodyPr>
          <a:p>
            <a:pPr>
              <a:lnSpc>
                <a:spcPct val="100000"/>
              </a:lnSpc>
              <a:spcBef>
                <a:spcPct val="0"/>
              </a:spcBef>
            </a:pPr>
            <a:r>
              <a:rPr lang="zh-CN" altLang="en-US" sz="1800" u="none" dirty="0">
                <a:solidFill>
                  <a:schemeClr val="tx1"/>
                </a:solidFill>
                <a:latin typeface="黑体" panose="02010609060101010101" pitchFamily="2" charset="-122"/>
                <a:ea typeface="黑体" panose="02010609060101010101" pitchFamily="2" charset="-122"/>
              </a:rPr>
              <a:t>理论空燃比</a:t>
            </a:r>
            <a:r>
              <a:rPr lang="en-US" altLang="zh-CN" sz="1800" u="none">
                <a:solidFill>
                  <a:schemeClr val="tx1"/>
                </a:solidFill>
                <a:latin typeface="黑体" panose="02010609060101010101" pitchFamily="2" charset="-122"/>
                <a:ea typeface="黑体" panose="02010609060101010101" pitchFamily="2" charset="-122"/>
              </a:rPr>
              <a:t>: A/F=14.7:1 </a:t>
            </a:r>
            <a:r>
              <a:rPr lang="zh-CN" altLang="en-US" sz="1800" u="none" dirty="0">
                <a:solidFill>
                  <a:schemeClr val="tx1"/>
                </a:solidFill>
                <a:latin typeface="黑体" panose="02010609060101010101" pitchFamily="2" charset="-122"/>
                <a:ea typeface="黑体" panose="02010609060101010101" pitchFamily="2" charset="-122"/>
              </a:rPr>
              <a:t>（</a:t>
            </a:r>
            <a:r>
              <a:rPr lang="en-US" altLang="zh-CN" sz="1800" u="none">
                <a:solidFill>
                  <a:schemeClr val="tx1"/>
                </a:solidFill>
                <a:latin typeface="黑体" panose="02010609060101010101" pitchFamily="2" charset="-122"/>
                <a:ea typeface="黑体" panose="02010609060101010101" pitchFamily="2" charset="-122"/>
              </a:rPr>
              <a:t>λ=1</a:t>
            </a:r>
            <a:r>
              <a:rPr lang="zh-CN" altLang="en-US" sz="1800" u="none" dirty="0">
                <a:solidFill>
                  <a:schemeClr val="tx1"/>
                </a:solidFill>
                <a:latin typeface="黑体" panose="02010609060101010101" pitchFamily="2" charset="-122"/>
                <a:ea typeface="黑体" panose="02010609060101010101" pitchFamily="2" charset="-122"/>
              </a:rPr>
              <a:t>）</a:t>
            </a:r>
            <a:endParaRPr lang="zh-CN" altLang="en-US" sz="1800" u="none" dirty="0">
              <a:solidFill>
                <a:schemeClr val="tx1"/>
              </a:solidFill>
              <a:latin typeface="黑体" panose="02010609060101010101" pitchFamily="2" charset="-122"/>
              <a:ea typeface="黑体" panose="02010609060101010101" pitchFamily="2" charset="-122"/>
            </a:endParaRPr>
          </a:p>
          <a:p>
            <a:pPr>
              <a:lnSpc>
                <a:spcPct val="100000"/>
              </a:lnSpc>
              <a:spcBef>
                <a:spcPct val="0"/>
              </a:spcBef>
            </a:pPr>
            <a:r>
              <a:rPr lang="zh-CN" altLang="en-US" sz="1800" u="none" dirty="0">
                <a:solidFill>
                  <a:schemeClr val="tx1"/>
                </a:solidFill>
                <a:latin typeface="黑体" panose="02010609060101010101" pitchFamily="2" charset="-122"/>
                <a:ea typeface="黑体" panose="02010609060101010101" pitchFamily="2" charset="-122"/>
              </a:rPr>
              <a:t>浓混合气：当实际空燃比小于理论空燃比时，称混合气为浓混合气。</a:t>
            </a:r>
            <a:endParaRPr lang="zh-CN" altLang="en-US" sz="1800" u="none" dirty="0">
              <a:solidFill>
                <a:schemeClr val="tx1"/>
              </a:solidFill>
              <a:latin typeface="黑体" panose="02010609060101010101" pitchFamily="2" charset="-122"/>
              <a:ea typeface="黑体" panose="02010609060101010101" pitchFamily="2" charset="-122"/>
            </a:endParaRPr>
          </a:p>
          <a:p>
            <a:pPr>
              <a:lnSpc>
                <a:spcPct val="100000"/>
              </a:lnSpc>
              <a:spcBef>
                <a:spcPct val="0"/>
              </a:spcBef>
            </a:pPr>
            <a:r>
              <a:rPr lang="zh-CN" altLang="en-US" sz="1800" u="none" dirty="0">
                <a:solidFill>
                  <a:schemeClr val="tx1"/>
                </a:solidFill>
                <a:latin typeface="黑体" panose="02010609060101010101" pitchFamily="2" charset="-122"/>
                <a:ea typeface="黑体" panose="02010609060101010101" pitchFamily="2" charset="-122"/>
              </a:rPr>
              <a:t>稀混合气：当实际空燃比大于理论空燃比时，称混合气为稀混合气。</a:t>
            </a:r>
            <a:r>
              <a:rPr lang="zh-CN" altLang="en-US" sz="1800" u="none" dirty="0">
                <a:solidFill>
                  <a:schemeClr val="tx1"/>
                </a:solidFill>
                <a:latin typeface="Arial" panose="020B0604020202020204" pitchFamily="34" charset="0"/>
                <a:ea typeface="宋体" panose="02010600030101010101" pitchFamily="2" charset="-122"/>
              </a:rPr>
              <a:t> </a:t>
            </a:r>
            <a:endParaRPr lang="zh-CN" altLang="en-US" sz="1800" u="none" dirty="0">
              <a:solidFill>
                <a:schemeClr val="tx1"/>
              </a:solidFill>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0866" name="标题 420865"/>
          <p:cNvSpPr>
            <a:spLocks noGrp="1"/>
          </p:cNvSpPr>
          <p:nvPr>
            <p:ph type="title"/>
          </p:nvPr>
        </p:nvSpPr>
        <p:spPr>
          <a:xfrm>
            <a:off x="684213" y="260350"/>
            <a:ext cx="7092950" cy="1081088"/>
          </a:xfrm>
          <a:ln/>
        </p:spPr>
        <p:txBody>
          <a:bodyPr anchor="ctr" anchorCtr="0"/>
          <a:p>
            <a:r>
              <a:rPr lang="zh-CN" altLang="en-US" sz="2800" dirty="0">
                <a:solidFill>
                  <a:schemeClr val="tx1"/>
                </a:solidFill>
                <a:effectLst/>
                <a:latin typeface="黑体" panose="02010609060101010101" pitchFamily="2" charset="-122"/>
                <a:ea typeface="黑体" panose="02010609060101010101" pitchFamily="2" charset="-122"/>
              </a:rPr>
              <a:t>四、氧传感器历史及发展方向</a:t>
            </a:r>
            <a:endParaRPr lang="zh-CN" altLang="en-US" sz="2800" dirty="0">
              <a:solidFill>
                <a:schemeClr val="tx1"/>
              </a:solidFill>
              <a:effectLst/>
              <a:latin typeface="黑体" panose="02010609060101010101" pitchFamily="2" charset="-122"/>
              <a:ea typeface="黑体" panose="02010609060101010101" pitchFamily="2" charset="-122"/>
            </a:endParaRPr>
          </a:p>
        </p:txBody>
      </p:sp>
      <p:sp>
        <p:nvSpPr>
          <p:cNvPr id="420867" name="文本占位符 420866"/>
          <p:cNvSpPr>
            <a:spLocks noGrp="1"/>
          </p:cNvSpPr>
          <p:nvPr>
            <p:ph type="body" sz="half" idx="1"/>
          </p:nvPr>
        </p:nvSpPr>
        <p:spPr>
          <a:xfrm>
            <a:off x="539750" y="1916113"/>
            <a:ext cx="4038600" cy="4114800"/>
          </a:xfrm>
          <a:ln/>
        </p:spPr>
        <p:txBody>
          <a:bodyPr/>
          <a:p>
            <a:pPr>
              <a:buClr>
                <a:schemeClr val="hlink"/>
              </a:buClr>
              <a:buSzPct val="65000"/>
              <a:buFont typeface="Wingdings" panose="05000000000000000000" pitchFamily="2" charset="2"/>
              <a:buNone/>
            </a:pPr>
            <a:r>
              <a:rPr lang="en-US" altLang="zh-CN" sz="1800">
                <a:effectLst/>
                <a:latin typeface="黑体" panose="02010609060101010101" pitchFamily="2" charset="-122"/>
                <a:ea typeface="黑体" panose="02010609060101010101" pitchFamily="2" charset="-122"/>
              </a:rPr>
              <a:t>1. </a:t>
            </a:r>
            <a:r>
              <a:rPr lang="zh-CN" altLang="en-US" sz="1800" dirty="0">
                <a:effectLst/>
                <a:latin typeface="黑体" panose="02010609060101010101" pitchFamily="2" charset="-122"/>
                <a:ea typeface="黑体" panose="02010609060101010101" pitchFamily="2" charset="-122"/>
              </a:rPr>
              <a:t>非加热型氧传感器 （管式）	</a:t>
            </a:r>
            <a:endParaRPr lang="zh-CN" altLang="en-US" sz="1800"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buNone/>
            </a:pPr>
            <a:endParaRPr lang="zh-CN" altLang="en-US" sz="1800"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buNone/>
            </a:pPr>
            <a:r>
              <a:rPr lang="zh-CN" altLang="en-US" sz="1800" dirty="0">
                <a:effectLst/>
                <a:latin typeface="黑体" panose="02010609060101010101" pitchFamily="2" charset="-122"/>
                <a:ea typeface="黑体" panose="02010609060101010101" pitchFamily="2" charset="-122"/>
              </a:rPr>
              <a:t>   </a:t>
            </a:r>
            <a:r>
              <a:rPr lang="en-US" altLang="zh-CN" sz="1800">
                <a:effectLst/>
                <a:latin typeface="黑体" panose="02010609060101010101" pitchFamily="2" charset="-122"/>
                <a:ea typeface="黑体" panose="02010609060101010101" pitchFamily="2" charset="-122"/>
              </a:rPr>
              <a:t>1976</a:t>
            </a:r>
            <a:r>
              <a:rPr lang="zh-CN" altLang="en-US" sz="1800" dirty="0">
                <a:effectLst/>
                <a:latin typeface="黑体" panose="02010609060101010101" pitchFamily="2" charset="-122"/>
                <a:ea typeface="黑体" panose="02010609060101010101" pitchFamily="2" charset="-122"/>
              </a:rPr>
              <a:t>年，博世为降低汽车尾气排放而发明的氧传感器，首次装备针对美国市场的沃尔沃</a:t>
            </a:r>
            <a:r>
              <a:rPr lang="en-US" altLang="zh-CN" sz="1800">
                <a:effectLst/>
                <a:latin typeface="黑体" panose="02010609060101010101" pitchFamily="2" charset="-122"/>
                <a:ea typeface="黑体" panose="02010609060101010101" pitchFamily="2" charset="-122"/>
              </a:rPr>
              <a:t>240/260</a:t>
            </a:r>
            <a:r>
              <a:rPr lang="zh-CN" altLang="en-US" sz="1800" dirty="0">
                <a:effectLst/>
                <a:latin typeface="黑体" panose="02010609060101010101" pitchFamily="2" charset="-122"/>
                <a:ea typeface="黑体" panose="02010609060101010101" pitchFamily="2" charset="-122"/>
              </a:rPr>
              <a:t>轿车。博世是氧传感器的</a:t>
            </a:r>
            <a:r>
              <a:rPr lang="zh-CN" altLang="en-US" sz="1800" dirty="0">
                <a:effectLst/>
                <a:latin typeface="宋体" panose="02010600030101010101" pitchFamily="2" charset="-122"/>
              </a:rPr>
              <a:t>发明者</a:t>
            </a:r>
            <a:r>
              <a:rPr lang="zh-CN" altLang="en-US" sz="1800" dirty="0">
                <a:effectLst/>
                <a:latin typeface="黑体" panose="02010609060101010101" pitchFamily="2" charset="-122"/>
                <a:ea typeface="黑体" panose="02010609060101010101" pitchFamily="2" charset="-122"/>
              </a:rPr>
              <a:t>，在市场和技术上继续保持领先。</a:t>
            </a:r>
            <a:endParaRPr lang="zh-CN" altLang="en-US" sz="1800"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buNone/>
            </a:pPr>
            <a:r>
              <a:rPr lang="zh-CN" altLang="en-US" sz="1800" dirty="0">
                <a:effectLst/>
                <a:latin typeface="黑体" panose="02010609060101010101" pitchFamily="2" charset="-122"/>
                <a:ea typeface="黑体" panose="02010609060101010101" pitchFamily="2" charset="-122"/>
              </a:rPr>
              <a:t>   </a:t>
            </a:r>
            <a:endParaRPr lang="zh-CN" altLang="en-US" sz="1800" dirty="0">
              <a:effectLst/>
              <a:latin typeface="黑体" panose="02010609060101010101" pitchFamily="2" charset="-122"/>
              <a:ea typeface="黑体" panose="02010609060101010101" pitchFamily="2" charset="-122"/>
            </a:endParaRPr>
          </a:p>
          <a:p>
            <a:pPr>
              <a:buClr>
                <a:schemeClr val="hlink"/>
              </a:buClr>
              <a:buSzPct val="65000"/>
              <a:buFont typeface="Wingdings" panose="05000000000000000000" pitchFamily="2" charset="2"/>
              <a:buNone/>
            </a:pPr>
            <a:r>
              <a:rPr lang="zh-CN" altLang="en-US" sz="1800" dirty="0">
                <a:effectLst/>
                <a:latin typeface="黑体" panose="02010609060101010101" pitchFamily="2" charset="-122"/>
                <a:ea typeface="黑体" panose="02010609060101010101" pitchFamily="2" charset="-122"/>
              </a:rPr>
              <a:t>   非加热型氧传感器铺平了将来的废气排放控制之路。其所要求的最低工作温度为</a:t>
            </a:r>
            <a:r>
              <a:rPr lang="en-US" altLang="zh-CN" sz="1800" dirty="0">
                <a:effectLst/>
                <a:latin typeface="黑体" panose="02010609060101010101" pitchFamily="2" charset="-122"/>
                <a:ea typeface="黑体" panose="02010609060101010101" pitchFamily="2" charset="-122"/>
              </a:rPr>
              <a:t>500℃</a:t>
            </a:r>
            <a:r>
              <a:rPr lang="zh-CN" altLang="en-US" sz="1800" dirty="0">
                <a:effectLst/>
                <a:latin typeface="黑体" panose="02010609060101010101" pitchFamily="2" charset="-122"/>
                <a:ea typeface="黑体" panose="02010609060101010101" pitchFamily="2" charset="-122"/>
              </a:rPr>
              <a:t>，因此，必须直接紧邻发动机排气口安装。</a:t>
            </a:r>
            <a:endParaRPr lang="zh-CN" altLang="en-US" sz="1800" dirty="0">
              <a:effectLst/>
              <a:latin typeface="黑体" panose="02010609060101010101" pitchFamily="2" charset="-122"/>
              <a:ea typeface="黑体" panose="02010609060101010101" pitchFamily="2" charset="-122"/>
            </a:endParaRPr>
          </a:p>
        </p:txBody>
      </p:sp>
      <p:pic>
        <p:nvPicPr>
          <p:cNvPr id="420868" name="内容占位符 420867"/>
          <p:cNvPicPr>
            <a:picLocks noGrp="1" noChangeAspect="1"/>
          </p:cNvPicPr>
          <p:nvPr>
            <p:ph sz="half" idx="2"/>
          </p:nvPr>
        </p:nvPicPr>
        <p:blipFill>
          <a:blip r:embed="rId1"/>
          <a:stretch>
            <a:fillRect/>
          </a:stretch>
        </p:blipFill>
        <p:spPr>
          <a:xfrm>
            <a:off x="5003800" y="2205038"/>
            <a:ext cx="3240088" cy="1539875"/>
          </a:xfrm>
          <a:ln/>
        </p:spPr>
      </p:pic>
      <p:pic>
        <p:nvPicPr>
          <p:cNvPr id="420869" name="图片 420868"/>
          <p:cNvPicPr>
            <a:picLocks noChangeAspect="1"/>
          </p:cNvPicPr>
          <p:nvPr/>
        </p:nvPicPr>
        <p:blipFill>
          <a:blip r:embed="rId2"/>
          <a:stretch>
            <a:fillRect/>
          </a:stretch>
        </p:blipFill>
        <p:spPr>
          <a:xfrm>
            <a:off x="5003800" y="4292600"/>
            <a:ext cx="3240088" cy="1697038"/>
          </a:xfrm>
          <a:prstGeom prst="rect">
            <a:avLst/>
          </a:prstGeom>
          <a:noFill/>
          <a:ln w="12700">
            <a:noFill/>
          </a:ln>
        </p:spPr>
      </p:pic>
      <p:sp>
        <p:nvSpPr>
          <p:cNvPr id="420870" name="文本框 420869"/>
          <p:cNvSpPr txBox="1"/>
          <p:nvPr/>
        </p:nvSpPr>
        <p:spPr>
          <a:xfrm>
            <a:off x="5364163" y="3789363"/>
            <a:ext cx="1747837" cy="396875"/>
          </a:xfrm>
          <a:prstGeom prst="rect">
            <a:avLst/>
          </a:prstGeom>
          <a:noFill/>
          <a:ln w="12700">
            <a:noFill/>
          </a:ln>
        </p:spPr>
        <p:txBody>
          <a:bodyPr>
            <a:spAutoFit/>
          </a:bodyPr>
          <a:p>
            <a:pPr>
              <a:lnSpc>
                <a:spcPct val="100000"/>
              </a:lnSpc>
              <a:spcBef>
                <a:spcPct val="50000"/>
              </a:spcBef>
              <a:buClr>
                <a:schemeClr val="tx1"/>
              </a:buClr>
              <a:buSzPct val="75000"/>
              <a:buFont typeface="Wingdings" panose="05000000000000000000" pitchFamily="2" charset="2"/>
            </a:pPr>
            <a:r>
              <a:rPr lang="zh-CN" altLang="en-US" sz="2000" u="none" dirty="0">
                <a:solidFill>
                  <a:schemeClr val="tx1"/>
                </a:solidFill>
                <a:latin typeface="Arial" panose="020B0604020202020204" pitchFamily="34" charset="0"/>
                <a:ea typeface="黑体" panose="02010609060101010101" pitchFamily="2" charset="-122"/>
              </a:rPr>
              <a:t>博世 </a:t>
            </a:r>
            <a:r>
              <a:rPr lang="en-US" altLang="zh-CN" sz="2000" u="none">
                <a:solidFill>
                  <a:schemeClr val="tx1"/>
                </a:solidFill>
                <a:latin typeface="Arial" panose="020B0604020202020204" pitchFamily="34" charset="0"/>
                <a:ea typeface="黑体" panose="02010609060101010101" pitchFamily="2" charset="-122"/>
              </a:rPr>
              <a:t>1</a:t>
            </a:r>
            <a:r>
              <a:rPr lang="zh-CN" altLang="en-US" sz="2000" u="none" dirty="0">
                <a:solidFill>
                  <a:schemeClr val="tx1"/>
                </a:solidFill>
                <a:latin typeface="Arial" panose="020B0604020202020204" pitchFamily="34" charset="0"/>
                <a:ea typeface="黑体" panose="02010609060101010101" pitchFamily="2" charset="-122"/>
              </a:rPr>
              <a:t>线</a:t>
            </a:r>
            <a:endParaRPr lang="zh-CN" altLang="en-US" sz="2000" u="none" dirty="0">
              <a:solidFill>
                <a:schemeClr val="tx1"/>
              </a:solidFill>
              <a:latin typeface="Arial" panose="020B0604020202020204" pitchFamily="34" charset="0"/>
              <a:ea typeface="黑体" panose="02010609060101010101" pitchFamily="2" charset="-122"/>
            </a:endParaRPr>
          </a:p>
        </p:txBody>
      </p:sp>
      <p:sp>
        <p:nvSpPr>
          <p:cNvPr id="420871" name="文本框 420870"/>
          <p:cNvSpPr txBox="1"/>
          <p:nvPr/>
        </p:nvSpPr>
        <p:spPr>
          <a:xfrm>
            <a:off x="5364163" y="6092825"/>
            <a:ext cx="1747837" cy="396875"/>
          </a:xfrm>
          <a:prstGeom prst="rect">
            <a:avLst/>
          </a:prstGeom>
          <a:noFill/>
          <a:ln w="12700">
            <a:noFill/>
          </a:ln>
        </p:spPr>
        <p:txBody>
          <a:bodyPr>
            <a:spAutoFit/>
          </a:bodyPr>
          <a:p>
            <a:pPr>
              <a:lnSpc>
                <a:spcPct val="100000"/>
              </a:lnSpc>
              <a:spcBef>
                <a:spcPct val="50000"/>
              </a:spcBef>
              <a:buClr>
                <a:schemeClr val="tx1"/>
              </a:buClr>
              <a:buSzPct val="75000"/>
              <a:buFont typeface="Wingdings" panose="05000000000000000000" pitchFamily="2" charset="2"/>
            </a:pPr>
            <a:r>
              <a:rPr lang="en-US" altLang="zh-CN" sz="2000" u="none">
                <a:solidFill>
                  <a:schemeClr val="tx1"/>
                </a:solidFill>
                <a:latin typeface="Arial" panose="020B0604020202020204" pitchFamily="34" charset="0"/>
                <a:ea typeface="黑体" panose="02010609060101010101" pitchFamily="2" charset="-122"/>
              </a:rPr>
              <a:t>NTK  2</a:t>
            </a:r>
            <a:r>
              <a:rPr lang="zh-CN" altLang="en-US" sz="2000" u="none" dirty="0">
                <a:solidFill>
                  <a:schemeClr val="tx1"/>
                </a:solidFill>
                <a:latin typeface="Arial" panose="020B0604020202020204" pitchFamily="34" charset="0"/>
                <a:ea typeface="黑体" panose="02010609060101010101" pitchFamily="2" charset="-122"/>
              </a:rPr>
              <a:t>线</a:t>
            </a:r>
            <a:endParaRPr lang="zh-CN" altLang="en-US" sz="2000" u="none" dirty="0">
              <a:solidFill>
                <a:schemeClr val="tx1"/>
              </a:solidFill>
              <a:latin typeface="Arial" panose="020B0604020202020204" pitchFamily="34" charset="0"/>
              <a:ea typeface="黑体" panose="02010609060101010101" pitchFamily="2" charset="-122"/>
            </a:endParaRPr>
          </a:p>
        </p:txBody>
      </p:sp>
      <p:sp>
        <p:nvSpPr>
          <p:cNvPr id="420872" name="直接连接符 420871"/>
          <p:cNvSpPr/>
          <p:nvPr/>
        </p:nvSpPr>
        <p:spPr>
          <a:xfrm>
            <a:off x="1403350" y="1196975"/>
            <a:ext cx="6096000" cy="0"/>
          </a:xfrm>
          <a:prstGeom prst="line">
            <a:avLst/>
          </a:prstGeom>
          <a:ln w="38100" cap="sq" cmpd="sng">
            <a:solidFill>
              <a:srgbClr val="336600"/>
            </a:solidFill>
            <a:prstDash val="solid"/>
            <a:headEnd type="none" w="med" len="med"/>
            <a:tailEnd type="none" w="med" len="med"/>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1890" name="文本占位符 421889"/>
          <p:cNvSpPr>
            <a:spLocks noGrp="1"/>
          </p:cNvSpPr>
          <p:nvPr>
            <p:ph type="body" idx="1"/>
          </p:nvPr>
        </p:nvSpPr>
        <p:spPr>
          <a:xfrm>
            <a:off x="323850" y="404813"/>
            <a:ext cx="6985000" cy="3168650"/>
          </a:xfrm>
          <a:ln/>
        </p:spPr>
        <p:txBody>
          <a:bodyPr/>
          <a:p>
            <a:pPr>
              <a:lnSpc>
                <a:spcPct val="80000"/>
              </a:lnSpc>
              <a:buNone/>
            </a:pPr>
            <a:r>
              <a:rPr lang="en-US" altLang="zh-CN" sz="1400" b="1">
                <a:effectLst/>
                <a:latin typeface="黑体" panose="02010609060101010101" pitchFamily="2" charset="-122"/>
                <a:ea typeface="黑体" panose="02010609060101010101" pitchFamily="2" charset="-122"/>
              </a:rPr>
              <a:t>2.</a:t>
            </a:r>
            <a:r>
              <a:rPr lang="zh-CN" altLang="en-US" sz="1400" b="1" dirty="0">
                <a:effectLst/>
                <a:latin typeface="黑体" panose="02010609060101010101" pitchFamily="2" charset="-122"/>
                <a:ea typeface="黑体" panose="02010609060101010101" pitchFamily="2" charset="-122"/>
              </a:rPr>
              <a:t>加热型氧传感器 </a:t>
            </a:r>
            <a:r>
              <a:rPr lang="en-US" altLang="zh-CN" sz="1400" b="1">
                <a:effectLst/>
                <a:latin typeface="黑体" panose="02010609060101010101" pitchFamily="2" charset="-122"/>
                <a:ea typeface="黑体" panose="02010609060101010101" pitchFamily="2" charset="-122"/>
              </a:rPr>
              <a:t>3</a:t>
            </a:r>
            <a:r>
              <a:rPr lang="zh-CN" altLang="en-US" sz="1400" b="1" dirty="0">
                <a:effectLst/>
                <a:latin typeface="黑体" panose="02010609060101010101" pitchFamily="2" charset="-122"/>
                <a:ea typeface="黑体" panose="02010609060101010101" pitchFamily="2" charset="-122"/>
              </a:rPr>
              <a:t>芯 （管式）</a:t>
            </a:r>
            <a:endParaRPr lang="zh-CN" altLang="en-US" sz="1400" dirty="0">
              <a:effectLst/>
              <a:latin typeface="黑体" panose="02010609060101010101" pitchFamily="2" charset="-122"/>
              <a:ea typeface="黑体" panose="02010609060101010101" pitchFamily="2" charset="-122"/>
            </a:endParaRPr>
          </a:p>
          <a:p>
            <a:pPr>
              <a:lnSpc>
                <a:spcPct val="80000"/>
              </a:lnSpc>
            </a:pPr>
            <a:endParaRPr lang="zh-CN" altLang="en-US" sz="1400" dirty="0">
              <a:effectLst/>
              <a:latin typeface="黑体" panose="02010609060101010101" pitchFamily="2" charset="-122"/>
              <a:ea typeface="黑体" panose="02010609060101010101" pitchFamily="2" charset="-122"/>
            </a:endParaRPr>
          </a:p>
          <a:p>
            <a:pPr>
              <a:lnSpc>
                <a:spcPct val="80000"/>
              </a:lnSpc>
              <a:buNone/>
            </a:pPr>
            <a:r>
              <a:rPr lang="zh-CN" altLang="en-US" sz="1400" dirty="0">
                <a:effectLst/>
                <a:latin typeface="黑体" panose="02010609060101010101" pitchFamily="2" charset="-122"/>
                <a:ea typeface="黑体" panose="02010609060101010101" pitchFamily="2" charset="-122"/>
              </a:rPr>
              <a:t>        为了能在远离发动机之处安装氧传感器，传感器（内置有一手指形陶瓷感应体）的下端装有独立的加热器。在尾气端，传感器的废气端配有一保护管，以保护陶瓷感应体不受尾气中燃烧残渣的侵蚀。这是第一次将可能转变为现实，保证了传感器元件的恒定工作温度保持在</a:t>
            </a:r>
            <a:r>
              <a:rPr lang="en-US" altLang="zh-CN" sz="1400">
                <a:effectLst/>
                <a:latin typeface="黑体" panose="02010609060101010101" pitchFamily="2" charset="-122"/>
                <a:ea typeface="黑体" panose="02010609060101010101" pitchFamily="2" charset="-122"/>
              </a:rPr>
              <a:t>350 ℃</a:t>
            </a:r>
            <a:r>
              <a:rPr lang="zh-CN" altLang="en-US" sz="1400" dirty="0">
                <a:effectLst/>
                <a:latin typeface="黑体" panose="02010609060101010101" pitchFamily="2" charset="-122"/>
                <a:ea typeface="黑体" panose="02010609060101010101" pitchFamily="2" charset="-122"/>
              </a:rPr>
              <a:t>以上。</a:t>
            </a:r>
            <a:endParaRPr lang="zh-CN" altLang="en-US" sz="1400" dirty="0">
              <a:effectLst/>
              <a:latin typeface="黑体" panose="02010609060101010101" pitchFamily="2" charset="-122"/>
              <a:ea typeface="黑体" panose="02010609060101010101" pitchFamily="2" charset="-122"/>
            </a:endParaRPr>
          </a:p>
          <a:p>
            <a:pPr>
              <a:lnSpc>
                <a:spcPct val="80000"/>
              </a:lnSpc>
              <a:buNone/>
            </a:pPr>
            <a:r>
              <a:rPr lang="zh-CN" altLang="en-US" sz="1400" dirty="0">
                <a:effectLst/>
                <a:latin typeface="黑体" panose="02010609060101010101" pitchFamily="2" charset="-122"/>
                <a:ea typeface="黑体" panose="02010609060101010101" pitchFamily="2" charset="-122"/>
              </a:rPr>
              <a:t>   </a:t>
            </a:r>
            <a:r>
              <a:rPr lang="zh-CN" altLang="en-US" sz="1400" u="sng" dirty="0">
                <a:effectLst/>
                <a:latin typeface="黑体" panose="02010609060101010101" pitchFamily="2" charset="-122"/>
                <a:ea typeface="黑体" panose="02010609060101010101" pitchFamily="2" charset="-122"/>
              </a:rPr>
              <a:t>接地方式：外壳接地</a:t>
            </a:r>
            <a:endParaRPr lang="zh-CN" altLang="en-US" sz="1400" u="sng" dirty="0">
              <a:effectLst/>
              <a:latin typeface="黑体" panose="02010609060101010101" pitchFamily="2" charset="-122"/>
              <a:ea typeface="黑体" panose="02010609060101010101" pitchFamily="2" charset="-122"/>
            </a:endParaRPr>
          </a:p>
          <a:p>
            <a:pPr>
              <a:lnSpc>
                <a:spcPct val="80000"/>
              </a:lnSpc>
              <a:buNone/>
            </a:pPr>
            <a:endParaRPr lang="zh-CN" altLang="en-US" sz="1400" b="1" dirty="0">
              <a:effectLst/>
              <a:latin typeface="黑体" panose="02010609060101010101" pitchFamily="2" charset="-122"/>
              <a:ea typeface="黑体" panose="02010609060101010101" pitchFamily="2" charset="-122"/>
            </a:endParaRPr>
          </a:p>
          <a:p>
            <a:pPr>
              <a:lnSpc>
                <a:spcPct val="80000"/>
              </a:lnSpc>
              <a:buNone/>
            </a:pPr>
            <a:r>
              <a:rPr lang="en-US" altLang="zh-CN" sz="1400" b="1">
                <a:effectLst/>
                <a:latin typeface="黑体" panose="02010609060101010101" pitchFamily="2" charset="-122"/>
                <a:ea typeface="黑体" panose="02010609060101010101" pitchFamily="2" charset="-122"/>
              </a:rPr>
              <a:t>3.</a:t>
            </a:r>
            <a:r>
              <a:rPr lang="zh-CN" altLang="en-US" sz="1400" b="1" dirty="0">
                <a:effectLst/>
                <a:latin typeface="黑体" panose="02010609060101010101" pitchFamily="2" charset="-122"/>
                <a:ea typeface="黑体" panose="02010609060101010101" pitchFamily="2" charset="-122"/>
              </a:rPr>
              <a:t>加热型氧传感器 </a:t>
            </a:r>
            <a:r>
              <a:rPr lang="en-US" altLang="zh-CN" sz="1400" b="1">
                <a:effectLst/>
                <a:latin typeface="黑体" panose="02010609060101010101" pitchFamily="2" charset="-122"/>
                <a:ea typeface="黑体" panose="02010609060101010101" pitchFamily="2" charset="-122"/>
              </a:rPr>
              <a:t>4</a:t>
            </a:r>
            <a:r>
              <a:rPr lang="zh-CN" altLang="en-US" sz="1400" b="1" dirty="0">
                <a:effectLst/>
                <a:latin typeface="黑体" panose="02010609060101010101" pitchFamily="2" charset="-122"/>
                <a:ea typeface="黑体" panose="02010609060101010101" pitchFamily="2" charset="-122"/>
              </a:rPr>
              <a:t>芯 （管式）</a:t>
            </a:r>
            <a:endParaRPr lang="zh-CN" altLang="en-US" sz="1400" b="1" dirty="0">
              <a:effectLst/>
              <a:latin typeface="黑体" panose="02010609060101010101" pitchFamily="2" charset="-122"/>
              <a:ea typeface="黑体" panose="02010609060101010101" pitchFamily="2" charset="-122"/>
            </a:endParaRPr>
          </a:p>
          <a:p>
            <a:pPr>
              <a:lnSpc>
                <a:spcPct val="80000"/>
              </a:lnSpc>
              <a:buNone/>
            </a:pPr>
            <a:r>
              <a:rPr lang="zh-CN" altLang="en-US" sz="1400" dirty="0">
                <a:effectLst/>
                <a:latin typeface="黑体" panose="02010609060101010101" pitchFamily="2" charset="-122"/>
                <a:ea typeface="黑体" panose="02010609060101010101" pitchFamily="2" charset="-122"/>
              </a:rPr>
              <a:t>       </a:t>
            </a:r>
            <a:endParaRPr lang="zh-CN" altLang="en-US" sz="1400" dirty="0">
              <a:effectLst/>
              <a:latin typeface="黑体" panose="02010609060101010101" pitchFamily="2" charset="-122"/>
              <a:ea typeface="黑体" panose="02010609060101010101" pitchFamily="2" charset="-122"/>
            </a:endParaRPr>
          </a:p>
          <a:p>
            <a:pPr>
              <a:lnSpc>
                <a:spcPct val="80000"/>
              </a:lnSpc>
              <a:buNone/>
            </a:pPr>
            <a:r>
              <a:rPr lang="zh-CN" altLang="en-US" sz="1400" dirty="0">
                <a:effectLst/>
                <a:latin typeface="黑体" panose="02010609060101010101" pitchFamily="2" charset="-122"/>
                <a:ea typeface="黑体" panose="02010609060101010101" pitchFamily="2" charset="-122"/>
              </a:rPr>
              <a:t>        传感器信号不能通过外壳传递，它是通过附加的第</a:t>
            </a:r>
            <a:r>
              <a:rPr lang="en-US" altLang="zh-CN" sz="1400">
                <a:effectLst/>
                <a:latin typeface="黑体" panose="02010609060101010101" pitchFamily="2" charset="-122"/>
                <a:ea typeface="黑体" panose="02010609060101010101" pitchFamily="2" charset="-122"/>
              </a:rPr>
              <a:t>4</a:t>
            </a:r>
            <a:r>
              <a:rPr lang="zh-CN" altLang="en-US" sz="1400" dirty="0">
                <a:effectLst/>
                <a:latin typeface="黑体" panose="02010609060101010101" pitchFamily="2" charset="-122"/>
                <a:ea typeface="黑体" panose="02010609060101010101" pitchFamily="2" charset="-122"/>
              </a:rPr>
              <a:t>条连接线传递的。这样，由此路新增信号可防止氧传感器信号断路而导致失效。</a:t>
            </a:r>
            <a:endParaRPr lang="zh-CN" altLang="en-US" sz="1400" dirty="0">
              <a:effectLst/>
              <a:latin typeface="黑体" panose="02010609060101010101" pitchFamily="2" charset="-122"/>
              <a:ea typeface="黑体" panose="02010609060101010101" pitchFamily="2" charset="-122"/>
            </a:endParaRPr>
          </a:p>
          <a:p>
            <a:pPr>
              <a:lnSpc>
                <a:spcPct val="80000"/>
              </a:lnSpc>
              <a:buNone/>
            </a:pPr>
            <a:r>
              <a:rPr lang="zh-CN" altLang="en-US" sz="1400" dirty="0">
                <a:effectLst/>
                <a:latin typeface="黑体" panose="02010609060101010101" pitchFamily="2" charset="-122"/>
                <a:ea typeface="黑体" panose="02010609060101010101" pitchFamily="2" charset="-122"/>
              </a:rPr>
              <a:t>   </a:t>
            </a:r>
            <a:r>
              <a:rPr lang="zh-CN" altLang="en-US" sz="1400" u="sng" dirty="0">
                <a:effectLst/>
                <a:latin typeface="黑体" panose="02010609060101010101" pitchFamily="2" charset="-122"/>
                <a:ea typeface="黑体" panose="02010609060101010101" pitchFamily="2" charset="-122"/>
              </a:rPr>
              <a:t>接地方式：独立接地式</a:t>
            </a:r>
            <a:r>
              <a:rPr lang="en-US" altLang="zh-CN" sz="1400" u="sng">
                <a:effectLst/>
                <a:latin typeface="黑体" panose="02010609060101010101" pitchFamily="2" charset="-122"/>
                <a:ea typeface="黑体" panose="02010609060101010101" pitchFamily="2" charset="-122"/>
              </a:rPr>
              <a:t>/</a:t>
            </a:r>
            <a:r>
              <a:rPr lang="zh-CN" altLang="en-US" sz="1400" u="sng" dirty="0">
                <a:effectLst/>
                <a:latin typeface="黑体" panose="02010609060101010101" pitchFamily="2" charset="-122"/>
                <a:ea typeface="黑体" panose="02010609060101010101" pitchFamily="2" charset="-122"/>
              </a:rPr>
              <a:t>线壳共地式</a:t>
            </a:r>
            <a:endParaRPr lang="zh-CN" altLang="en-US" sz="1400" u="sng" dirty="0">
              <a:effectLst/>
              <a:latin typeface="黑体" panose="02010609060101010101" pitchFamily="2" charset="-122"/>
              <a:ea typeface="黑体" panose="02010609060101010101" pitchFamily="2" charset="-122"/>
            </a:endParaRPr>
          </a:p>
        </p:txBody>
      </p:sp>
      <p:pic>
        <p:nvPicPr>
          <p:cNvPr id="421891" name="图片 421890"/>
          <p:cNvPicPr>
            <a:picLocks noChangeAspect="1"/>
          </p:cNvPicPr>
          <p:nvPr/>
        </p:nvPicPr>
        <p:blipFill>
          <a:blip r:embed="rId1"/>
          <a:stretch>
            <a:fillRect/>
          </a:stretch>
        </p:blipFill>
        <p:spPr>
          <a:xfrm>
            <a:off x="2843213" y="4149725"/>
            <a:ext cx="4608512" cy="1195388"/>
          </a:xfrm>
          <a:prstGeom prst="rect">
            <a:avLst/>
          </a:prstGeom>
          <a:noFill/>
          <a:ln w="12700">
            <a:noFill/>
          </a:ln>
        </p:spPr>
      </p:pic>
      <p:sp>
        <p:nvSpPr>
          <p:cNvPr id="421892" name="文本框 421891"/>
          <p:cNvSpPr txBox="1"/>
          <p:nvPr/>
        </p:nvSpPr>
        <p:spPr>
          <a:xfrm>
            <a:off x="2916238" y="3644900"/>
            <a:ext cx="5184775" cy="304800"/>
          </a:xfrm>
          <a:prstGeom prst="rect">
            <a:avLst/>
          </a:prstGeom>
          <a:noFill/>
          <a:ln w="12700">
            <a:noFill/>
          </a:ln>
        </p:spPr>
        <p:txBody>
          <a:bodyPr>
            <a:spAutoFit/>
          </a:bodyPr>
          <a:p>
            <a:pPr>
              <a:lnSpc>
                <a:spcPct val="100000"/>
              </a:lnSpc>
              <a:spcBef>
                <a:spcPct val="50000"/>
              </a:spcBef>
              <a:buClr>
                <a:schemeClr val="tx1"/>
              </a:buClr>
              <a:buSzPct val="75000"/>
              <a:buFont typeface="Wingdings" panose="05000000000000000000" pitchFamily="2" charset="2"/>
            </a:pPr>
            <a:r>
              <a:rPr lang="zh-CN" altLang="en-US" u="none" dirty="0">
                <a:solidFill>
                  <a:schemeClr val="tx1"/>
                </a:solidFill>
                <a:latin typeface="Arial" panose="020B0604020202020204" pitchFamily="34" charset="0"/>
                <a:ea typeface="黑体" panose="02010609060101010101" pitchFamily="2" charset="-122"/>
              </a:rPr>
              <a:t>常见导线颜色辨别方式（博世</a:t>
            </a:r>
            <a:r>
              <a:rPr lang="en-US" altLang="zh-CN" u="none">
                <a:solidFill>
                  <a:schemeClr val="tx1"/>
                </a:solidFill>
                <a:latin typeface="Arial" panose="020B0604020202020204" pitchFamily="34" charset="0"/>
                <a:ea typeface="黑体" panose="02010609060101010101" pitchFamily="2" charset="-122"/>
              </a:rPr>
              <a:t>/NTK/</a:t>
            </a:r>
            <a:r>
              <a:rPr lang="zh-CN" altLang="en-US" u="none" dirty="0">
                <a:solidFill>
                  <a:schemeClr val="tx1"/>
                </a:solidFill>
                <a:latin typeface="Arial" panose="020B0604020202020204" pitchFamily="34" charset="0"/>
                <a:ea typeface="黑体" panose="02010609060101010101" pitchFamily="2" charset="-122"/>
              </a:rPr>
              <a:t>汉工）</a:t>
            </a:r>
            <a:endParaRPr lang="zh-CN" altLang="en-US" u="none" dirty="0">
              <a:solidFill>
                <a:schemeClr val="tx1"/>
              </a:solidFill>
              <a:latin typeface="Arial" panose="020B0604020202020204" pitchFamily="34" charset="0"/>
              <a:ea typeface="黑体" panose="02010609060101010101" pitchFamily="2" charset="-122"/>
            </a:endParaRPr>
          </a:p>
        </p:txBody>
      </p:sp>
      <p:sp>
        <p:nvSpPr>
          <p:cNvPr id="421893" name="文本框 421892"/>
          <p:cNvSpPr txBox="1"/>
          <p:nvPr/>
        </p:nvSpPr>
        <p:spPr>
          <a:xfrm>
            <a:off x="539750" y="4076700"/>
            <a:ext cx="2235200" cy="1223963"/>
          </a:xfrm>
          <a:prstGeom prst="rect">
            <a:avLst/>
          </a:prstGeom>
          <a:noFill/>
          <a:ln w="9525">
            <a:noFill/>
          </a:ln>
        </p:spPr>
        <p:txBody>
          <a:bodyPr/>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其他几种常见的导线颜色</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德尔福</a:t>
            </a:r>
            <a:r>
              <a:rPr lang="en-US" altLang="zh-CN" u="none">
                <a:solidFill>
                  <a:schemeClr val="tx1"/>
                </a:solidFill>
                <a:latin typeface="黑体" panose="02010609060101010101" pitchFamily="2" charset="-122"/>
                <a:ea typeface="黑体" panose="02010609060101010101" pitchFamily="2" charset="-122"/>
              </a:rPr>
              <a:t>(DELPHI)</a:t>
            </a:r>
            <a:r>
              <a:rPr lang="zh-CN" altLang="en-US" u="none" dirty="0">
                <a:solidFill>
                  <a:schemeClr val="tx1"/>
                </a:solidFill>
                <a:latin typeface="黑体" panose="02010609060101010101" pitchFamily="2" charset="-122"/>
                <a:ea typeface="黑体" panose="02010609060101010101" pitchFamily="2" charset="-122"/>
              </a:rPr>
              <a:t>：</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信号线：紫色</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接地线：淡粉红</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加热线：棕色</a:t>
            </a:r>
            <a:endParaRPr lang="zh-CN" altLang="en-US" u="none" dirty="0">
              <a:solidFill>
                <a:schemeClr val="tx1"/>
              </a:solidFill>
              <a:latin typeface="黑体" panose="02010609060101010101" pitchFamily="2" charset="-122"/>
              <a:ea typeface="黑体" panose="02010609060101010101" pitchFamily="2" charset="-122"/>
            </a:endParaRPr>
          </a:p>
        </p:txBody>
      </p:sp>
      <p:sp>
        <p:nvSpPr>
          <p:cNvPr id="421894" name="文本框 421893"/>
          <p:cNvSpPr txBox="1"/>
          <p:nvPr/>
        </p:nvSpPr>
        <p:spPr>
          <a:xfrm>
            <a:off x="539750" y="5373688"/>
            <a:ext cx="2235200" cy="1223962"/>
          </a:xfrm>
          <a:prstGeom prst="rect">
            <a:avLst/>
          </a:prstGeom>
          <a:noFill/>
          <a:ln w="9525">
            <a:noFill/>
          </a:ln>
        </p:spPr>
        <p:txBody>
          <a:bodyPr/>
          <a:p>
            <a:pPr marL="342900" indent="-342900">
              <a:buClr>
                <a:schemeClr val="hlink"/>
              </a:buClr>
              <a:buSzPct val="65000"/>
              <a:buFont typeface="Wingdings" panose="05000000000000000000" pitchFamily="2" charset="2"/>
            </a:pPr>
            <a:endParaRPr lang="en-US" altLang="zh-CN" u="none" dirty="0">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电装</a:t>
            </a:r>
            <a:r>
              <a:rPr lang="en-US" altLang="zh-CN" u="none">
                <a:solidFill>
                  <a:schemeClr val="tx1"/>
                </a:solidFill>
                <a:latin typeface="黑体" panose="02010609060101010101" pitchFamily="2" charset="-122"/>
                <a:ea typeface="黑体" panose="02010609060101010101" pitchFamily="2" charset="-122"/>
              </a:rPr>
              <a:t>1</a:t>
            </a:r>
            <a:r>
              <a:rPr lang="zh-CN" altLang="en-US" u="none" dirty="0">
                <a:solidFill>
                  <a:schemeClr val="tx1"/>
                </a:solidFill>
                <a:latin typeface="黑体" panose="02010609060101010101" pitchFamily="2" charset="-122"/>
                <a:ea typeface="黑体" panose="02010609060101010101" pitchFamily="2" charset="-122"/>
              </a:rPr>
              <a:t>线（</a:t>
            </a:r>
            <a:r>
              <a:rPr lang="en-US" altLang="zh-CN" u="none">
                <a:solidFill>
                  <a:schemeClr val="tx1"/>
                </a:solidFill>
                <a:latin typeface="黑体" panose="02010609060101010101" pitchFamily="2" charset="-122"/>
                <a:ea typeface="黑体" panose="02010609060101010101" pitchFamily="2" charset="-122"/>
              </a:rPr>
              <a:t>DENSO</a:t>
            </a:r>
            <a:r>
              <a:rPr lang="zh-CN" altLang="en-US" u="none" dirty="0">
                <a:solidFill>
                  <a:schemeClr val="tx1"/>
                </a:solidFill>
                <a:latin typeface="黑体" panose="02010609060101010101" pitchFamily="2" charset="-122"/>
                <a:ea typeface="黑体" panose="02010609060101010101" pitchFamily="2" charset="-122"/>
              </a:rPr>
              <a:t>）：</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信号线：黑色</a:t>
            </a:r>
            <a:endParaRPr lang="zh-CN" altLang="en-US" u="none" dirty="0">
              <a:solidFill>
                <a:schemeClr val="tx1"/>
              </a:solidFill>
              <a:latin typeface="黑体" panose="02010609060101010101" pitchFamily="2" charset="-122"/>
              <a:ea typeface="黑体" panose="02010609060101010101" pitchFamily="2" charset="-122"/>
            </a:endParaRPr>
          </a:p>
        </p:txBody>
      </p:sp>
      <p:sp>
        <p:nvSpPr>
          <p:cNvPr id="421895" name="文本框 421894"/>
          <p:cNvSpPr txBox="1"/>
          <p:nvPr/>
        </p:nvSpPr>
        <p:spPr>
          <a:xfrm>
            <a:off x="2411413" y="5373688"/>
            <a:ext cx="2235200" cy="936625"/>
          </a:xfrm>
          <a:prstGeom prst="rect">
            <a:avLst/>
          </a:prstGeom>
          <a:noFill/>
          <a:ln w="9525">
            <a:noFill/>
          </a:ln>
        </p:spPr>
        <p:txBody>
          <a:bodyPr/>
          <a:p>
            <a:pPr marL="342900" indent="-342900">
              <a:buClr>
                <a:schemeClr val="hlink"/>
              </a:buClr>
              <a:buSzPct val="65000"/>
              <a:buFont typeface="Wingdings" panose="05000000000000000000" pitchFamily="2" charset="2"/>
            </a:pPr>
            <a:endParaRPr lang="en-US" altLang="zh-CN" u="none" dirty="0">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电装</a:t>
            </a:r>
            <a:r>
              <a:rPr lang="en-US" altLang="zh-CN" u="none">
                <a:solidFill>
                  <a:schemeClr val="tx1"/>
                </a:solidFill>
                <a:latin typeface="黑体" panose="02010609060101010101" pitchFamily="2" charset="-122"/>
                <a:ea typeface="黑体" panose="02010609060101010101" pitchFamily="2" charset="-122"/>
              </a:rPr>
              <a:t>2</a:t>
            </a:r>
            <a:r>
              <a:rPr lang="zh-CN" altLang="en-US" u="none" dirty="0">
                <a:solidFill>
                  <a:schemeClr val="tx1"/>
                </a:solidFill>
                <a:latin typeface="黑体" panose="02010609060101010101" pitchFamily="2" charset="-122"/>
                <a:ea typeface="黑体" panose="02010609060101010101" pitchFamily="2" charset="-122"/>
              </a:rPr>
              <a:t>线（</a:t>
            </a:r>
            <a:r>
              <a:rPr lang="en-US" altLang="zh-CN" u="none">
                <a:solidFill>
                  <a:schemeClr val="tx1"/>
                </a:solidFill>
                <a:latin typeface="黑体" panose="02010609060101010101" pitchFamily="2" charset="-122"/>
                <a:ea typeface="黑体" panose="02010609060101010101" pitchFamily="2" charset="-122"/>
              </a:rPr>
              <a:t>DENSO</a:t>
            </a:r>
            <a:r>
              <a:rPr lang="zh-CN" altLang="en-US" u="none" dirty="0">
                <a:solidFill>
                  <a:schemeClr val="tx1"/>
                </a:solidFill>
                <a:latin typeface="黑体" panose="02010609060101010101" pitchFamily="2" charset="-122"/>
                <a:ea typeface="黑体" panose="02010609060101010101" pitchFamily="2" charset="-122"/>
              </a:rPr>
              <a:t>）：</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信号线：蓝色</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接地线：白色</a:t>
            </a:r>
            <a:endParaRPr lang="zh-CN" altLang="en-US" u="none" dirty="0">
              <a:solidFill>
                <a:schemeClr val="tx1"/>
              </a:solidFill>
              <a:latin typeface="黑体" panose="02010609060101010101" pitchFamily="2" charset="-122"/>
              <a:ea typeface="黑体" panose="02010609060101010101" pitchFamily="2" charset="-122"/>
            </a:endParaRPr>
          </a:p>
        </p:txBody>
      </p:sp>
      <p:sp>
        <p:nvSpPr>
          <p:cNvPr id="421896" name="文本框 421895"/>
          <p:cNvSpPr txBox="1"/>
          <p:nvPr/>
        </p:nvSpPr>
        <p:spPr>
          <a:xfrm>
            <a:off x="4211638" y="5373688"/>
            <a:ext cx="2235200" cy="936625"/>
          </a:xfrm>
          <a:prstGeom prst="rect">
            <a:avLst/>
          </a:prstGeom>
          <a:noFill/>
          <a:ln w="9525">
            <a:noFill/>
          </a:ln>
        </p:spPr>
        <p:txBody>
          <a:bodyPr/>
          <a:p>
            <a:pPr marL="342900" indent="-342900">
              <a:buClr>
                <a:schemeClr val="hlink"/>
              </a:buClr>
              <a:buSzPct val="65000"/>
              <a:buFont typeface="Wingdings" panose="05000000000000000000" pitchFamily="2" charset="2"/>
            </a:pPr>
            <a:endParaRPr lang="en-US" altLang="zh-CN" u="none" dirty="0">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电装</a:t>
            </a:r>
            <a:r>
              <a:rPr lang="en-US" altLang="zh-CN" u="none">
                <a:solidFill>
                  <a:schemeClr val="tx1"/>
                </a:solidFill>
                <a:latin typeface="黑体" panose="02010609060101010101" pitchFamily="2" charset="-122"/>
                <a:ea typeface="黑体" panose="02010609060101010101" pitchFamily="2" charset="-122"/>
              </a:rPr>
              <a:t>3</a:t>
            </a:r>
            <a:r>
              <a:rPr lang="zh-CN" altLang="en-US" u="none" dirty="0">
                <a:solidFill>
                  <a:schemeClr val="tx1"/>
                </a:solidFill>
                <a:latin typeface="黑体" panose="02010609060101010101" pitchFamily="2" charset="-122"/>
                <a:ea typeface="黑体" panose="02010609060101010101" pitchFamily="2" charset="-122"/>
              </a:rPr>
              <a:t>线（</a:t>
            </a:r>
            <a:r>
              <a:rPr lang="en-US" altLang="zh-CN" u="none">
                <a:solidFill>
                  <a:schemeClr val="tx1"/>
                </a:solidFill>
                <a:latin typeface="黑体" panose="02010609060101010101" pitchFamily="2" charset="-122"/>
                <a:ea typeface="黑体" panose="02010609060101010101" pitchFamily="2" charset="-122"/>
              </a:rPr>
              <a:t>DENSO</a:t>
            </a:r>
            <a:r>
              <a:rPr lang="zh-CN" altLang="en-US" u="none" dirty="0">
                <a:solidFill>
                  <a:schemeClr val="tx1"/>
                </a:solidFill>
                <a:latin typeface="黑体" panose="02010609060101010101" pitchFamily="2" charset="-122"/>
                <a:ea typeface="黑体" panose="02010609060101010101" pitchFamily="2" charset="-122"/>
              </a:rPr>
              <a:t>）：</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信号线：蓝色</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加热线：黑色</a:t>
            </a:r>
            <a:endParaRPr lang="zh-CN" altLang="en-US" u="none" dirty="0">
              <a:solidFill>
                <a:schemeClr val="tx1"/>
              </a:solidFill>
              <a:latin typeface="黑体" panose="02010609060101010101" pitchFamily="2" charset="-122"/>
              <a:ea typeface="黑体" panose="02010609060101010101" pitchFamily="2" charset="-122"/>
            </a:endParaRPr>
          </a:p>
        </p:txBody>
      </p:sp>
      <p:sp>
        <p:nvSpPr>
          <p:cNvPr id="421897" name="文本框 421896"/>
          <p:cNvSpPr txBox="1"/>
          <p:nvPr/>
        </p:nvSpPr>
        <p:spPr>
          <a:xfrm>
            <a:off x="6084888" y="5373688"/>
            <a:ext cx="2235200" cy="936625"/>
          </a:xfrm>
          <a:prstGeom prst="rect">
            <a:avLst/>
          </a:prstGeom>
          <a:noFill/>
          <a:ln w="9525">
            <a:noFill/>
          </a:ln>
        </p:spPr>
        <p:txBody>
          <a:bodyPr/>
          <a:p>
            <a:pPr marL="342900" indent="-342900">
              <a:buClr>
                <a:schemeClr val="hlink"/>
              </a:buClr>
              <a:buSzPct val="65000"/>
              <a:buFont typeface="Wingdings" panose="05000000000000000000" pitchFamily="2" charset="2"/>
            </a:pPr>
            <a:endParaRPr lang="en-US" altLang="zh-CN" u="none" dirty="0">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电装</a:t>
            </a:r>
            <a:r>
              <a:rPr lang="en-US" altLang="zh-CN" u="none">
                <a:solidFill>
                  <a:schemeClr val="tx1"/>
                </a:solidFill>
                <a:latin typeface="黑体" panose="02010609060101010101" pitchFamily="2" charset="-122"/>
                <a:ea typeface="黑体" panose="02010609060101010101" pitchFamily="2" charset="-122"/>
              </a:rPr>
              <a:t>4</a:t>
            </a:r>
            <a:r>
              <a:rPr lang="zh-CN" altLang="en-US" u="none" dirty="0">
                <a:solidFill>
                  <a:schemeClr val="tx1"/>
                </a:solidFill>
                <a:latin typeface="黑体" panose="02010609060101010101" pitchFamily="2" charset="-122"/>
                <a:ea typeface="黑体" panose="02010609060101010101" pitchFamily="2" charset="-122"/>
              </a:rPr>
              <a:t>线（</a:t>
            </a:r>
            <a:r>
              <a:rPr lang="en-US" altLang="zh-CN" u="none">
                <a:solidFill>
                  <a:schemeClr val="tx1"/>
                </a:solidFill>
                <a:latin typeface="黑体" panose="02010609060101010101" pitchFamily="2" charset="-122"/>
                <a:ea typeface="黑体" panose="02010609060101010101" pitchFamily="2" charset="-122"/>
              </a:rPr>
              <a:t>DENSO</a:t>
            </a:r>
            <a:r>
              <a:rPr lang="zh-CN" altLang="en-US" u="none" dirty="0">
                <a:solidFill>
                  <a:schemeClr val="tx1"/>
                </a:solidFill>
                <a:latin typeface="黑体" panose="02010609060101010101" pitchFamily="2" charset="-122"/>
                <a:ea typeface="黑体" panose="02010609060101010101" pitchFamily="2" charset="-122"/>
              </a:rPr>
              <a:t>）：</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信号线：蓝色</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接地线：白色</a:t>
            </a:r>
            <a:endParaRPr lang="zh-CN" altLang="en-US" u="none" dirty="0">
              <a:solidFill>
                <a:schemeClr val="tx1"/>
              </a:solidFill>
              <a:latin typeface="黑体" panose="02010609060101010101" pitchFamily="2" charset="-122"/>
              <a:ea typeface="黑体" panose="02010609060101010101" pitchFamily="2" charset="-122"/>
            </a:endParaRPr>
          </a:p>
          <a:p>
            <a:pPr marL="342900" indent="-342900">
              <a:buClr>
                <a:schemeClr val="hlink"/>
              </a:buClr>
              <a:buSzPct val="65000"/>
              <a:buFont typeface="Wingdings" panose="05000000000000000000" pitchFamily="2" charset="2"/>
            </a:pPr>
            <a:r>
              <a:rPr lang="zh-CN" altLang="en-US" u="none" dirty="0">
                <a:solidFill>
                  <a:schemeClr val="tx1"/>
                </a:solidFill>
                <a:latin typeface="黑体" panose="02010609060101010101" pitchFamily="2" charset="-122"/>
                <a:ea typeface="黑体" panose="02010609060101010101" pitchFamily="2" charset="-122"/>
              </a:rPr>
              <a:t>加热线：黑色</a:t>
            </a:r>
            <a:endParaRPr lang="zh-CN" altLang="en-US" u="none" dirty="0">
              <a:solidFill>
                <a:schemeClr val="tx1"/>
              </a:solidFill>
              <a:latin typeface="黑体" panose="02010609060101010101" pitchFamily="2" charset="-122"/>
              <a:ea typeface="黑体" panose="02010609060101010101" pitchFamily="2" charset="-122"/>
            </a:endParaRPr>
          </a:p>
        </p:txBody>
      </p:sp>
      <p:pic>
        <p:nvPicPr>
          <p:cNvPr id="421898" name="图片 421897" descr="lambda_4pole_ls_connecto"/>
          <p:cNvPicPr>
            <a:picLocks noChangeAspect="1"/>
          </p:cNvPicPr>
          <p:nvPr/>
        </p:nvPicPr>
        <p:blipFill>
          <a:blip r:embed="rId2"/>
          <a:stretch>
            <a:fillRect/>
          </a:stretch>
        </p:blipFill>
        <p:spPr>
          <a:xfrm>
            <a:off x="7235825" y="2276475"/>
            <a:ext cx="1295400" cy="1295400"/>
          </a:xfrm>
          <a:prstGeom prst="rect">
            <a:avLst/>
          </a:prstGeom>
          <a:noFill/>
          <a:ln w="9525">
            <a:noFill/>
          </a:ln>
        </p:spPr>
      </p:pic>
      <p:pic>
        <p:nvPicPr>
          <p:cNvPr id="421899" name="图片 421898" descr="lambda_3pole_ls_connecto"/>
          <p:cNvPicPr>
            <a:picLocks noChangeAspect="1"/>
          </p:cNvPicPr>
          <p:nvPr/>
        </p:nvPicPr>
        <p:blipFill>
          <a:blip r:embed="rId3"/>
          <a:stretch>
            <a:fillRect/>
          </a:stretch>
        </p:blipFill>
        <p:spPr>
          <a:xfrm>
            <a:off x="7308850" y="620713"/>
            <a:ext cx="1223963" cy="1223962"/>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2914" name="文本占位符 422913"/>
          <p:cNvSpPr>
            <a:spLocks noGrp="1"/>
          </p:cNvSpPr>
          <p:nvPr>
            <p:ph type="body" idx="1"/>
          </p:nvPr>
        </p:nvSpPr>
        <p:spPr>
          <a:xfrm>
            <a:off x="395288" y="476250"/>
            <a:ext cx="6985000" cy="1368425"/>
          </a:xfrm>
          <a:ln/>
        </p:spPr>
        <p:txBody>
          <a:bodyPr/>
          <a:p>
            <a:pPr>
              <a:lnSpc>
                <a:spcPct val="80000"/>
              </a:lnSpc>
              <a:buNone/>
            </a:pPr>
            <a:r>
              <a:rPr lang="en-US" altLang="zh-CN" sz="1600" dirty="0">
                <a:effectLst/>
                <a:latin typeface="黑体" panose="02010609060101010101" pitchFamily="2" charset="-122"/>
                <a:ea typeface="黑体" panose="02010609060101010101" pitchFamily="2" charset="-122"/>
              </a:rPr>
              <a:t> </a:t>
            </a:r>
            <a:r>
              <a:rPr lang="en-US" altLang="zh-CN" sz="1600">
                <a:effectLst/>
                <a:latin typeface="黑体" panose="02010609060101010101" pitchFamily="2" charset="-122"/>
                <a:ea typeface="黑体" panose="02010609060101010101" pitchFamily="2" charset="-122"/>
              </a:rPr>
              <a:t>4.</a:t>
            </a:r>
            <a:r>
              <a:rPr lang="zh-CN" altLang="en-US" sz="1600" dirty="0">
                <a:effectLst/>
                <a:latin typeface="黑体" panose="02010609060101010101" pitchFamily="2" charset="-122"/>
                <a:ea typeface="黑体" panose="02010609060101010101" pitchFamily="2" charset="-122"/>
              </a:rPr>
              <a:t>平板型氧传感器</a:t>
            </a:r>
            <a:r>
              <a:rPr lang="en-US" altLang="zh-CN" sz="1600">
                <a:effectLst/>
                <a:latin typeface="黑体" panose="02010609060101010101" pitchFamily="2" charset="-122"/>
                <a:ea typeface="黑体" panose="02010609060101010101" pitchFamily="2" charset="-122"/>
              </a:rPr>
              <a:t>(</a:t>
            </a:r>
            <a:r>
              <a:rPr lang="zh-CN" altLang="en-US" sz="1600" dirty="0">
                <a:effectLst/>
                <a:latin typeface="黑体" panose="02010609060101010101" pitchFamily="2" charset="-122"/>
                <a:ea typeface="黑体" panose="02010609060101010101" pitchFamily="2" charset="-122"/>
              </a:rPr>
              <a:t>亦称片式氧传感器 </a:t>
            </a:r>
            <a:r>
              <a:rPr lang="en-US" altLang="zh-CN" sz="1600">
                <a:effectLst/>
                <a:latin typeface="黑体" panose="02010609060101010101" pitchFamily="2" charset="-122"/>
                <a:ea typeface="黑体" panose="02010609060101010101" pitchFamily="2" charset="-122"/>
              </a:rPr>
              <a:t>Planar)</a:t>
            </a:r>
            <a:endParaRPr lang="en-US" altLang="zh-CN" sz="1600">
              <a:effectLst/>
              <a:latin typeface="黑体" panose="02010609060101010101" pitchFamily="2" charset="-122"/>
              <a:ea typeface="黑体" panose="02010609060101010101" pitchFamily="2" charset="-122"/>
            </a:endParaRPr>
          </a:p>
          <a:p>
            <a:pPr>
              <a:lnSpc>
                <a:spcPct val="80000"/>
              </a:lnSpc>
              <a:buNone/>
            </a:pPr>
            <a:r>
              <a:rPr lang="en-US" altLang="zh-CN" sz="1600">
                <a:solidFill>
                  <a:srgbClr val="000000"/>
                </a:solidFill>
                <a:effectLst/>
                <a:latin typeface="黑体" panose="02010609060101010101" pitchFamily="2" charset="-122"/>
                <a:ea typeface="黑体" panose="02010609060101010101" pitchFamily="2" charset="-122"/>
              </a:rPr>
              <a:t>    </a:t>
            </a:r>
            <a:endParaRPr lang="en-US" altLang="zh-CN" sz="1600">
              <a:solidFill>
                <a:srgbClr val="000000"/>
              </a:solidFill>
              <a:effectLst/>
              <a:latin typeface="黑体" panose="02010609060101010101" pitchFamily="2" charset="-122"/>
              <a:ea typeface="黑体" panose="02010609060101010101" pitchFamily="2" charset="-122"/>
            </a:endParaRPr>
          </a:p>
          <a:p>
            <a:pPr>
              <a:lnSpc>
                <a:spcPct val="80000"/>
              </a:lnSpc>
              <a:buNone/>
            </a:pPr>
            <a:r>
              <a:rPr lang="en-US" altLang="zh-CN" sz="1600">
                <a:solidFill>
                  <a:srgbClr val="000000"/>
                </a:solidFill>
                <a:effectLst/>
                <a:latin typeface="黑体" panose="02010609060101010101" pitchFamily="2" charset="-122"/>
                <a:ea typeface="黑体" panose="02010609060101010101" pitchFamily="2" charset="-122"/>
              </a:rPr>
              <a:t>       </a:t>
            </a:r>
            <a:r>
              <a:rPr lang="zh-CN" altLang="en-US" sz="1600" dirty="0">
                <a:effectLst/>
                <a:latin typeface="黑体" panose="02010609060101010101" pitchFamily="2" charset="-122"/>
                <a:ea typeface="黑体" panose="02010609060101010101" pitchFamily="2" charset="-122"/>
              </a:rPr>
              <a:t>平板型氧传感器是一种形式更为先进的指型传感器。其陶瓷感应体由多片延展的扁平的陶瓷薄片组成。由于加热器集成于该平板型陶瓷感应体， 因此氧传感器能够更快进入工作状态。达到工作温度的速度是以前的氧传感器的两倍，因此，在工况恶劣的冷起动阶段，废气排放是以前的一半。平板型氧传感器有双层保护管。</a:t>
            </a:r>
            <a:r>
              <a:rPr lang="zh-CN" altLang="en-US" sz="1600" dirty="0">
                <a:latin typeface="黑体" panose="02010609060101010101" pitchFamily="2" charset="-122"/>
                <a:ea typeface="黑体" panose="02010609060101010101" pitchFamily="2" charset="-122"/>
              </a:rPr>
              <a:t> </a:t>
            </a:r>
            <a:endParaRPr lang="zh-CN" altLang="en-US" sz="1600" dirty="0">
              <a:latin typeface="黑体" panose="02010609060101010101" pitchFamily="2" charset="-122"/>
              <a:ea typeface="黑体" panose="02010609060101010101" pitchFamily="2" charset="-122"/>
            </a:endParaRPr>
          </a:p>
        </p:txBody>
      </p:sp>
      <p:sp>
        <p:nvSpPr>
          <p:cNvPr id="422915" name="矩形 422914"/>
          <p:cNvSpPr/>
          <p:nvPr/>
        </p:nvSpPr>
        <p:spPr>
          <a:xfrm>
            <a:off x="395288" y="1989138"/>
            <a:ext cx="6985000" cy="144145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nSpc>
                <a:spcPct val="80000"/>
              </a:lnSpc>
              <a:buNone/>
            </a:pPr>
            <a:r>
              <a:rPr lang="en-US" altLang="zh-CN" sz="1600">
                <a:effectLst/>
                <a:latin typeface="黑体" panose="02010609060101010101" pitchFamily="2" charset="-122"/>
                <a:ea typeface="黑体" panose="02010609060101010101" pitchFamily="2" charset="-122"/>
              </a:rPr>
              <a:t>5.</a:t>
            </a:r>
            <a:r>
              <a:rPr lang="zh-CN" altLang="en-US" sz="1600" dirty="0">
                <a:effectLst/>
                <a:latin typeface="黑体" panose="02010609060101010101" pitchFamily="2" charset="-122"/>
                <a:ea typeface="黑体" panose="02010609060101010101" pitchFamily="2" charset="-122"/>
              </a:rPr>
              <a:t>平板宽带型传感器</a:t>
            </a:r>
            <a:r>
              <a:rPr lang="en-US" altLang="zh-CN" sz="1600">
                <a:effectLst/>
                <a:latin typeface="黑体" panose="02010609060101010101" pitchFamily="2" charset="-122"/>
                <a:ea typeface="黑体" panose="02010609060101010101" pitchFamily="2" charset="-122"/>
              </a:rPr>
              <a:t>(</a:t>
            </a:r>
            <a:r>
              <a:rPr lang="zh-CN" altLang="en-US" sz="1600" dirty="0">
                <a:effectLst/>
                <a:latin typeface="黑体" panose="02010609060101010101" pitchFamily="2" charset="-122"/>
                <a:ea typeface="黑体" panose="02010609060101010101" pitchFamily="2" charset="-122"/>
              </a:rPr>
              <a:t>亦称宽域氧传感器</a:t>
            </a:r>
            <a:r>
              <a:rPr lang="en-US" altLang="zh-CN" sz="1600">
                <a:effectLst/>
                <a:latin typeface="黑体" panose="02010609060101010101" pitchFamily="2" charset="-122"/>
                <a:ea typeface="黑体" panose="02010609060101010101" pitchFamily="2" charset="-122"/>
              </a:rPr>
              <a:t>Wide band)</a:t>
            </a:r>
            <a:endParaRPr lang="en-US" altLang="zh-CN" sz="1600">
              <a:effectLst/>
              <a:latin typeface="黑体" panose="02010609060101010101" pitchFamily="2" charset="-122"/>
              <a:ea typeface="黑体" panose="02010609060101010101" pitchFamily="2" charset="-122"/>
            </a:endParaRPr>
          </a:p>
          <a:p>
            <a:pPr lvl="0">
              <a:lnSpc>
                <a:spcPct val="80000"/>
              </a:lnSpc>
              <a:buNone/>
            </a:pPr>
            <a:endParaRPr lang="en-US" altLang="zh-CN" sz="1600">
              <a:effectLst/>
              <a:latin typeface="黑体" panose="02010609060101010101" pitchFamily="2" charset="-122"/>
              <a:ea typeface="黑体" panose="02010609060101010101" pitchFamily="2" charset="-122"/>
            </a:endParaRPr>
          </a:p>
          <a:p>
            <a:pPr lvl="0">
              <a:lnSpc>
                <a:spcPct val="80000"/>
              </a:lnSpc>
              <a:buNone/>
            </a:pPr>
            <a:r>
              <a:rPr lang="en-US" altLang="zh-CN" sz="1600">
                <a:solidFill>
                  <a:srgbClr val="000000"/>
                </a:solidFill>
                <a:effectLst/>
                <a:latin typeface="黑体" panose="02010609060101010101" pitchFamily="2" charset="-122"/>
                <a:ea typeface="黑体" panose="02010609060101010101" pitchFamily="2" charset="-122"/>
              </a:rPr>
              <a:t>       </a:t>
            </a:r>
            <a:r>
              <a:rPr lang="zh-CN" altLang="en-US" sz="1600" dirty="0">
                <a:effectLst/>
                <a:latin typeface="黑体" panose="02010609060101010101" pitchFamily="2" charset="-122"/>
                <a:ea typeface="黑体" panose="02010609060101010101" pitchFamily="2" charset="-122"/>
              </a:rPr>
              <a:t>与以前的传感器不同，平板宽带型传感器配有两个测量单元和一个</a:t>
            </a:r>
            <a:r>
              <a:rPr lang="en-US" altLang="zh-CN" sz="1600">
                <a:effectLst/>
                <a:latin typeface="黑体" panose="02010609060101010101" pitchFamily="2" charset="-122"/>
                <a:ea typeface="黑体" panose="02010609060101010101" pitchFamily="2" charset="-122"/>
              </a:rPr>
              <a:t>6</a:t>
            </a:r>
            <a:r>
              <a:rPr lang="zh-CN" altLang="en-US" sz="1600" dirty="0">
                <a:effectLst/>
                <a:latin typeface="黑体" panose="02010609060101010101" pitchFamily="2" charset="-122"/>
                <a:ea typeface="黑体" panose="02010609060101010101" pitchFamily="2" charset="-122"/>
              </a:rPr>
              <a:t>芯的连接器。在油汽混合过浓和过稀的工况时均可实现极精确的测量。即使是天燃气和柴油发动机也可以用它来进行控制。</a:t>
            </a:r>
            <a:endParaRPr lang="zh-CN" altLang="en-US" sz="1600" dirty="0">
              <a:effectLst/>
              <a:latin typeface="黑体" panose="02010609060101010101" pitchFamily="2" charset="-122"/>
              <a:ea typeface="黑体" panose="02010609060101010101" pitchFamily="2" charset="-122"/>
            </a:endParaRPr>
          </a:p>
        </p:txBody>
      </p:sp>
      <p:pic>
        <p:nvPicPr>
          <p:cNvPr id="422916" name="图片 422915" descr="lambda_2"/>
          <p:cNvPicPr>
            <a:picLocks noChangeAspect="1"/>
          </p:cNvPicPr>
          <p:nvPr/>
        </p:nvPicPr>
        <p:blipFill>
          <a:blip r:embed="rId1"/>
          <a:stretch>
            <a:fillRect/>
          </a:stretch>
        </p:blipFill>
        <p:spPr>
          <a:xfrm>
            <a:off x="4498975" y="4149725"/>
            <a:ext cx="3822700" cy="1331913"/>
          </a:xfrm>
          <a:prstGeom prst="rect">
            <a:avLst/>
          </a:prstGeom>
          <a:noFill/>
          <a:ln w="9525">
            <a:noFill/>
          </a:ln>
        </p:spPr>
      </p:pic>
      <p:pic>
        <p:nvPicPr>
          <p:cNvPr id="422917" name="图片 422916" descr="lambda_1"/>
          <p:cNvPicPr>
            <a:picLocks noChangeAspect="1"/>
          </p:cNvPicPr>
          <p:nvPr/>
        </p:nvPicPr>
        <p:blipFill>
          <a:blip r:embed="rId2"/>
          <a:stretch>
            <a:fillRect/>
          </a:stretch>
        </p:blipFill>
        <p:spPr>
          <a:xfrm>
            <a:off x="395288" y="4149725"/>
            <a:ext cx="3822700" cy="1331913"/>
          </a:xfrm>
          <a:prstGeom prst="rect">
            <a:avLst/>
          </a:prstGeom>
          <a:noFill/>
          <a:ln w="9525">
            <a:noFill/>
          </a:ln>
        </p:spPr>
      </p:pic>
      <p:sp>
        <p:nvSpPr>
          <p:cNvPr id="422918" name="矩形 422917"/>
          <p:cNvSpPr/>
          <p:nvPr/>
        </p:nvSpPr>
        <p:spPr>
          <a:xfrm>
            <a:off x="323850" y="3606800"/>
            <a:ext cx="3168650" cy="730250"/>
          </a:xfrm>
          <a:prstGeom prst="rect">
            <a:avLst/>
          </a:prstGeom>
          <a:noFill/>
          <a:ln w="12700">
            <a:noFill/>
          </a:ln>
        </p:spPr>
        <p:txBody>
          <a:bodyPr anchor="ctr" anchorCtr="0">
            <a:spAutoFit/>
          </a:bodyPr>
          <a:p>
            <a:pPr>
              <a:lnSpc>
                <a:spcPct val="100000"/>
              </a:lnSpc>
              <a:spcBef>
                <a:spcPct val="0"/>
              </a:spcBef>
            </a:pPr>
            <a:r>
              <a:rPr lang="zh-CN" altLang="en-US" b="1" u="none" dirty="0">
                <a:solidFill>
                  <a:schemeClr val="tx1"/>
                </a:solidFill>
                <a:latin typeface="Arial" panose="020B0604020202020204" pitchFamily="34" charset="0"/>
                <a:ea typeface="黑体" panose="02010609060101010101" pitchFamily="2" charset="-122"/>
              </a:rPr>
              <a:t>指型氧传感器（亦称管式氧传感器）</a:t>
            </a:r>
            <a:br>
              <a:rPr lang="zh-CN" altLang="en-US" u="none" dirty="0">
                <a:solidFill>
                  <a:schemeClr val="tx1"/>
                </a:solidFill>
                <a:latin typeface="Arial" panose="020B0604020202020204" pitchFamily="34" charset="0"/>
                <a:ea typeface="黑体" panose="02010609060101010101" pitchFamily="2" charset="-122"/>
              </a:rPr>
            </a:br>
            <a:br>
              <a:rPr lang="zh-CN" altLang="en-US" u="none" dirty="0">
                <a:solidFill>
                  <a:schemeClr val="tx1"/>
                </a:solidFill>
                <a:latin typeface="Arial" panose="020B0604020202020204" pitchFamily="34" charset="0"/>
                <a:ea typeface="黑体" panose="02010609060101010101" pitchFamily="2" charset="-122"/>
              </a:rPr>
            </a:br>
            <a:endParaRPr lang="zh-CN" altLang="en-US" u="none" dirty="0">
              <a:solidFill>
                <a:schemeClr val="tx1"/>
              </a:solidFill>
              <a:latin typeface="Arial" panose="020B0604020202020204" pitchFamily="34" charset="0"/>
              <a:ea typeface="黑体" panose="02010609060101010101" pitchFamily="2" charset="-122"/>
            </a:endParaRPr>
          </a:p>
        </p:txBody>
      </p:sp>
      <p:sp>
        <p:nvSpPr>
          <p:cNvPr id="422919" name="矩形 422918"/>
          <p:cNvSpPr/>
          <p:nvPr/>
        </p:nvSpPr>
        <p:spPr>
          <a:xfrm>
            <a:off x="4500563" y="3644900"/>
            <a:ext cx="3168650" cy="730250"/>
          </a:xfrm>
          <a:prstGeom prst="rect">
            <a:avLst/>
          </a:prstGeom>
          <a:noFill/>
          <a:ln w="12700">
            <a:noFill/>
          </a:ln>
        </p:spPr>
        <p:txBody>
          <a:bodyPr anchor="ctr" anchorCtr="0">
            <a:spAutoFit/>
          </a:bodyPr>
          <a:p>
            <a:pPr>
              <a:lnSpc>
                <a:spcPct val="100000"/>
              </a:lnSpc>
              <a:spcBef>
                <a:spcPct val="0"/>
              </a:spcBef>
            </a:pPr>
            <a:r>
              <a:rPr lang="zh-CN" altLang="en-US" b="1" u="none" dirty="0">
                <a:solidFill>
                  <a:schemeClr val="tx1"/>
                </a:solidFill>
                <a:latin typeface="Arial" panose="020B0604020202020204" pitchFamily="34" charset="0"/>
                <a:ea typeface="黑体" panose="02010609060101010101" pitchFamily="2" charset="-122"/>
              </a:rPr>
              <a:t>平板型氧传感器（亦称片式氧传感器）</a:t>
            </a:r>
            <a:br>
              <a:rPr lang="zh-CN" altLang="en-US" b="1" u="none" dirty="0">
                <a:solidFill>
                  <a:schemeClr val="tx1"/>
                </a:solidFill>
                <a:latin typeface="Arial" panose="020B0604020202020204" pitchFamily="34" charset="0"/>
                <a:ea typeface="黑体" panose="02010609060101010101" pitchFamily="2" charset="-122"/>
              </a:rPr>
            </a:br>
            <a:br>
              <a:rPr lang="zh-CN" altLang="en-US" b="1" u="none" dirty="0">
                <a:solidFill>
                  <a:schemeClr val="tx1"/>
                </a:solidFill>
                <a:latin typeface="Arial" panose="020B0604020202020204" pitchFamily="34" charset="0"/>
                <a:ea typeface="黑体" panose="02010609060101010101" pitchFamily="2" charset="-122"/>
              </a:rPr>
            </a:br>
            <a:endParaRPr lang="zh-CN" altLang="en-US" b="1" u="none" dirty="0">
              <a:solidFill>
                <a:schemeClr val="tx1"/>
              </a:solidFill>
              <a:latin typeface="Arial" panose="020B0604020202020204" pitchFamily="34" charset="0"/>
              <a:ea typeface="黑体" panose="02010609060101010101" pitchFamily="2" charset="-122"/>
            </a:endParaRPr>
          </a:p>
        </p:txBody>
      </p:sp>
      <p:sp>
        <p:nvSpPr>
          <p:cNvPr id="422920" name="矩形 422919"/>
          <p:cNvSpPr/>
          <p:nvPr/>
        </p:nvSpPr>
        <p:spPr>
          <a:xfrm>
            <a:off x="250825" y="3284538"/>
            <a:ext cx="8280400" cy="792162"/>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lvl="0">
              <a:lnSpc>
                <a:spcPct val="80000"/>
              </a:lnSpc>
              <a:buNone/>
            </a:pPr>
            <a:r>
              <a:rPr lang="zh-CN" altLang="en-US" sz="1600" dirty="0">
                <a:effectLst/>
                <a:latin typeface="黑体" panose="02010609060101010101" pitchFamily="2" charset="-122"/>
                <a:ea typeface="黑体" panose="02010609060101010101" pitchFamily="2" charset="-122"/>
              </a:rPr>
              <a:t>氧传感器结构图示：</a:t>
            </a:r>
            <a:endParaRPr lang="zh-CN" altLang="en-US" sz="1600" dirty="0">
              <a:effectLst/>
              <a:latin typeface="黑体" panose="02010609060101010101" pitchFamily="2" charset="-122"/>
              <a:ea typeface="黑体" panose="02010609060101010101" pitchFamily="2" charset="-122"/>
            </a:endParaRPr>
          </a:p>
        </p:txBody>
      </p:sp>
      <p:sp>
        <p:nvSpPr>
          <p:cNvPr id="422921" name="矩形 422920"/>
          <p:cNvSpPr/>
          <p:nvPr/>
        </p:nvSpPr>
        <p:spPr>
          <a:xfrm>
            <a:off x="468313" y="5589588"/>
            <a:ext cx="1800225" cy="1004887"/>
          </a:xfrm>
          <a:prstGeom prst="rect">
            <a:avLst/>
          </a:prstGeom>
          <a:noFill/>
          <a:ln w="12700">
            <a:noFill/>
          </a:ln>
        </p:spPr>
        <p:txBody>
          <a:bodyPr anchor="ctr" anchorCtr="0">
            <a:spAutoFit/>
          </a:bodyPr>
          <a:p>
            <a:pPr>
              <a:lnSpc>
                <a:spcPct val="100000"/>
              </a:lnSpc>
              <a:spcBef>
                <a:spcPct val="0"/>
              </a:spcBef>
            </a:pPr>
            <a:r>
              <a:rPr lang="en-US" altLang="zh-CN" sz="1200" u="none">
                <a:solidFill>
                  <a:schemeClr val="tx1"/>
                </a:solidFill>
                <a:latin typeface="Arial" panose="020B0604020202020204" pitchFamily="34" charset="0"/>
                <a:ea typeface="黑体" panose="02010609060101010101" pitchFamily="2" charset="-122"/>
              </a:rPr>
              <a:t>1. </a:t>
            </a:r>
            <a:r>
              <a:rPr lang="zh-CN" altLang="en-US" sz="1200" u="none" dirty="0">
                <a:solidFill>
                  <a:schemeClr val="tx1"/>
                </a:solidFill>
                <a:latin typeface="Arial" panose="020B0604020202020204" pitchFamily="34" charset="0"/>
                <a:ea typeface="黑体" panose="02010609060101010101" pitchFamily="2" charset="-122"/>
              </a:rPr>
              <a:t>陶瓷感应体（锆管）</a:t>
            </a:r>
            <a:br>
              <a:rPr lang="zh-CN" altLang="en-US" sz="1200" u="none" dirty="0">
                <a:solidFill>
                  <a:schemeClr val="tx1"/>
                </a:solidFill>
                <a:latin typeface="Arial" panose="020B0604020202020204" pitchFamily="34" charset="0"/>
                <a:ea typeface="黑体" panose="02010609060101010101" pitchFamily="2" charset="-122"/>
              </a:rPr>
            </a:br>
            <a:r>
              <a:rPr lang="en-US" altLang="zh-CN" sz="1200" u="none">
                <a:solidFill>
                  <a:schemeClr val="tx1"/>
                </a:solidFill>
                <a:latin typeface="Arial" panose="020B0604020202020204" pitchFamily="34" charset="0"/>
                <a:ea typeface="黑体" panose="02010609060101010101" pitchFamily="2" charset="-122"/>
              </a:rPr>
              <a:t>2. </a:t>
            </a:r>
            <a:r>
              <a:rPr lang="zh-CN" altLang="en-US" sz="1200" u="none" dirty="0">
                <a:solidFill>
                  <a:schemeClr val="tx1"/>
                </a:solidFill>
                <a:latin typeface="Arial" panose="020B0604020202020204" pitchFamily="34" charset="0"/>
                <a:ea typeface="黑体" panose="02010609060101010101" pitchFamily="2" charset="-122"/>
              </a:rPr>
              <a:t>加热器</a:t>
            </a:r>
            <a:br>
              <a:rPr lang="zh-CN" altLang="en-US" sz="1200" u="none" dirty="0">
                <a:solidFill>
                  <a:schemeClr val="tx1"/>
                </a:solidFill>
                <a:latin typeface="Arial" panose="020B0604020202020204" pitchFamily="34" charset="0"/>
                <a:ea typeface="黑体" panose="02010609060101010101" pitchFamily="2" charset="-122"/>
              </a:rPr>
            </a:br>
            <a:r>
              <a:rPr lang="en-US" altLang="zh-CN" sz="1200" u="none">
                <a:solidFill>
                  <a:schemeClr val="tx1"/>
                </a:solidFill>
                <a:latin typeface="Arial" panose="020B0604020202020204" pitchFamily="34" charset="0"/>
                <a:ea typeface="黑体" panose="02010609060101010101" pitchFamily="2" charset="-122"/>
              </a:rPr>
              <a:t>3. </a:t>
            </a:r>
            <a:r>
              <a:rPr lang="zh-CN" altLang="en-US" sz="1200" u="none" dirty="0">
                <a:solidFill>
                  <a:schemeClr val="tx1"/>
                </a:solidFill>
                <a:latin typeface="Arial" panose="020B0604020202020204" pitchFamily="34" charset="0"/>
                <a:ea typeface="黑体" panose="02010609060101010101" pitchFamily="2" charset="-122"/>
              </a:rPr>
              <a:t>保护管</a:t>
            </a:r>
            <a:br>
              <a:rPr lang="zh-CN" altLang="en-US" sz="1200" u="none" dirty="0">
                <a:solidFill>
                  <a:schemeClr val="tx1"/>
                </a:solidFill>
                <a:latin typeface="Arial" panose="020B0604020202020204" pitchFamily="34" charset="0"/>
                <a:ea typeface="黑体" panose="02010609060101010101" pitchFamily="2" charset="-122"/>
              </a:rPr>
            </a:br>
            <a:br>
              <a:rPr lang="zh-CN" altLang="en-US" sz="1200" u="none" dirty="0">
                <a:solidFill>
                  <a:schemeClr val="tx1"/>
                </a:solidFill>
                <a:latin typeface="Arial" panose="020B0604020202020204" pitchFamily="34" charset="0"/>
                <a:ea typeface="黑体" panose="02010609060101010101" pitchFamily="2" charset="-122"/>
              </a:rPr>
            </a:br>
            <a:endParaRPr lang="zh-CN" altLang="en-US" sz="1200" u="none" dirty="0">
              <a:solidFill>
                <a:schemeClr val="tx1"/>
              </a:solidFill>
              <a:latin typeface="Arial" panose="020B0604020202020204" pitchFamily="34" charset="0"/>
              <a:ea typeface="黑体" panose="02010609060101010101" pitchFamily="2" charset="-122"/>
            </a:endParaRPr>
          </a:p>
        </p:txBody>
      </p:sp>
      <p:sp>
        <p:nvSpPr>
          <p:cNvPr id="422922" name="矩形 422921"/>
          <p:cNvSpPr/>
          <p:nvPr/>
        </p:nvSpPr>
        <p:spPr>
          <a:xfrm>
            <a:off x="4500563" y="5661025"/>
            <a:ext cx="3292475" cy="457200"/>
          </a:xfrm>
          <a:prstGeom prst="rect">
            <a:avLst/>
          </a:prstGeom>
          <a:noFill/>
          <a:ln w="12700">
            <a:noFill/>
          </a:ln>
        </p:spPr>
        <p:txBody>
          <a:bodyPr wrap="none" anchor="ctr" anchorCtr="0">
            <a:spAutoFit/>
          </a:bodyPr>
          <a:p>
            <a:pPr>
              <a:lnSpc>
                <a:spcPct val="100000"/>
              </a:lnSpc>
              <a:spcBef>
                <a:spcPct val="0"/>
              </a:spcBef>
            </a:pPr>
            <a:r>
              <a:rPr lang="en-US" altLang="zh-CN" sz="1200" u="none">
                <a:solidFill>
                  <a:schemeClr val="tx1"/>
                </a:solidFill>
                <a:latin typeface="Arial" panose="020B0604020202020204" pitchFamily="34" charset="0"/>
                <a:ea typeface="黑体" panose="02010609060101010101" pitchFamily="2" charset="-122"/>
              </a:rPr>
              <a:t>1. </a:t>
            </a:r>
            <a:r>
              <a:rPr lang="zh-CN" altLang="en-US" sz="1200" u="none" dirty="0">
                <a:solidFill>
                  <a:schemeClr val="tx1"/>
                </a:solidFill>
                <a:latin typeface="Arial" panose="020B0604020202020204" pitchFamily="34" charset="0"/>
                <a:ea typeface="黑体" panose="02010609060101010101" pitchFamily="2" charset="-122"/>
              </a:rPr>
              <a:t>集成了加热器的平板型陶瓷感应体（片芯） </a:t>
            </a:r>
            <a:br>
              <a:rPr lang="zh-CN" altLang="en-US" sz="1200" u="none" dirty="0">
                <a:solidFill>
                  <a:schemeClr val="tx1"/>
                </a:solidFill>
                <a:latin typeface="Arial" panose="020B0604020202020204" pitchFamily="34" charset="0"/>
                <a:ea typeface="黑体" panose="02010609060101010101" pitchFamily="2" charset="-122"/>
              </a:rPr>
            </a:br>
            <a:r>
              <a:rPr lang="en-US" altLang="zh-CN" sz="1200" u="none">
                <a:solidFill>
                  <a:schemeClr val="tx1"/>
                </a:solidFill>
                <a:latin typeface="Arial" panose="020B0604020202020204" pitchFamily="34" charset="0"/>
                <a:ea typeface="黑体" panose="02010609060101010101" pitchFamily="2" charset="-122"/>
              </a:rPr>
              <a:t>2. </a:t>
            </a:r>
            <a:r>
              <a:rPr lang="zh-CN" altLang="en-US" sz="1200" u="none" dirty="0">
                <a:solidFill>
                  <a:schemeClr val="tx1"/>
                </a:solidFill>
                <a:latin typeface="Arial" panose="020B0604020202020204" pitchFamily="34" charset="0"/>
                <a:ea typeface="黑体" panose="02010609060101010101" pitchFamily="2" charset="-122"/>
              </a:rPr>
              <a:t>双层保护管</a:t>
            </a:r>
            <a:r>
              <a:rPr lang="zh-CN" altLang="en-US" sz="1200" u="none" dirty="0">
                <a:solidFill>
                  <a:schemeClr val="tx1"/>
                </a:solidFill>
                <a:effectLst>
                  <a:outerShdw blurRad="38100" dist="38100" dir="2700000">
                    <a:srgbClr val="000000"/>
                  </a:outerShdw>
                </a:effectLst>
                <a:latin typeface="Arial" panose="020B0604020202020204" pitchFamily="34" charset="0"/>
                <a:ea typeface="黑体" panose="02010609060101010101" pitchFamily="2" charset="-122"/>
              </a:rPr>
              <a:t> </a:t>
            </a:r>
            <a:endParaRPr lang="zh-CN" altLang="en-US" sz="1200" u="none" dirty="0">
              <a:solidFill>
                <a:schemeClr val="tx1"/>
              </a:solidFill>
              <a:effectLst>
                <a:outerShdw blurRad="38100" dist="38100" dir="2700000">
                  <a:srgbClr val="000000"/>
                </a:outerShdw>
              </a:effectLst>
              <a:latin typeface="Arial" panose="020B0604020202020204" pitchFamily="34" charset="0"/>
              <a:ea typeface="黑体" panose="02010609060101010101" pitchFamily="2" charset="-122"/>
            </a:endParaRPr>
          </a:p>
        </p:txBody>
      </p:sp>
      <p:pic>
        <p:nvPicPr>
          <p:cNvPr id="422923" name="图片 422922" descr="lambda_planar_wide_band"/>
          <p:cNvPicPr>
            <a:picLocks noChangeAspect="1"/>
          </p:cNvPicPr>
          <p:nvPr/>
        </p:nvPicPr>
        <p:blipFill>
          <a:blip r:embed="rId3"/>
          <a:stretch>
            <a:fillRect/>
          </a:stretch>
        </p:blipFill>
        <p:spPr>
          <a:xfrm>
            <a:off x="7451725" y="2060575"/>
            <a:ext cx="1223963" cy="1223963"/>
          </a:xfrm>
          <a:prstGeom prst="rect">
            <a:avLst/>
          </a:prstGeom>
          <a:noFill/>
          <a:ln w="9525">
            <a:noFill/>
          </a:ln>
        </p:spPr>
      </p:pic>
      <p:pic>
        <p:nvPicPr>
          <p:cNvPr id="422924" name="图片 422923" descr="lambda_planar_ls_connecto"/>
          <p:cNvPicPr>
            <a:picLocks noChangeAspect="1"/>
          </p:cNvPicPr>
          <p:nvPr/>
        </p:nvPicPr>
        <p:blipFill>
          <a:blip r:embed="rId4"/>
          <a:stretch>
            <a:fillRect/>
          </a:stretch>
        </p:blipFill>
        <p:spPr>
          <a:xfrm>
            <a:off x="7451725" y="620713"/>
            <a:ext cx="1152525" cy="115252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4962" name="标题 424961"/>
          <p:cNvSpPr>
            <a:spLocks noGrp="1"/>
          </p:cNvSpPr>
          <p:nvPr>
            <p:ph type="title"/>
          </p:nvPr>
        </p:nvSpPr>
        <p:spPr>
          <a:xfrm>
            <a:off x="2051050" y="260350"/>
            <a:ext cx="4465638" cy="504825"/>
          </a:xfrm>
          <a:ln/>
        </p:spPr>
        <p:txBody>
          <a:bodyPr anchor="ctr" anchorCtr="0"/>
          <a:p>
            <a:r>
              <a:rPr lang="zh-CN" altLang="en-US" sz="2800" dirty="0">
                <a:solidFill>
                  <a:schemeClr val="tx1"/>
                </a:solidFill>
                <a:effectLst/>
                <a:ea typeface="黑体" panose="02010609060101010101" pitchFamily="2" charset="-122"/>
              </a:rPr>
              <a:t>五、氧传感器分类</a:t>
            </a:r>
            <a:endParaRPr lang="zh-CN" altLang="en-US" sz="2800" dirty="0">
              <a:solidFill>
                <a:schemeClr val="tx1"/>
              </a:solidFill>
              <a:effectLst/>
              <a:ea typeface="黑体" panose="02010609060101010101" pitchFamily="2" charset="-122"/>
            </a:endParaRPr>
          </a:p>
        </p:txBody>
      </p:sp>
      <p:sp>
        <p:nvSpPr>
          <p:cNvPr id="424963" name="直接连接符 424962"/>
          <p:cNvSpPr/>
          <p:nvPr/>
        </p:nvSpPr>
        <p:spPr>
          <a:xfrm>
            <a:off x="1403350" y="836613"/>
            <a:ext cx="6096000" cy="0"/>
          </a:xfrm>
          <a:prstGeom prst="line">
            <a:avLst/>
          </a:prstGeom>
          <a:ln w="38100" cap="sq" cmpd="sng">
            <a:solidFill>
              <a:srgbClr val="336600"/>
            </a:solidFill>
            <a:prstDash val="solid"/>
            <a:headEnd type="none" w="med" len="med"/>
            <a:tailEnd type="none" w="med" len="med"/>
          </a:ln>
        </p:spPr>
      </p:sp>
      <p:sp>
        <p:nvSpPr>
          <p:cNvPr id="424964" name="矩形 424963"/>
          <p:cNvSpPr/>
          <p:nvPr/>
        </p:nvSpPr>
        <p:spPr>
          <a:xfrm>
            <a:off x="6732588" y="6308725"/>
            <a:ext cx="2152650" cy="381000"/>
          </a:xfrm>
          <a:prstGeom prst="rect">
            <a:avLst/>
          </a:prstGeom>
          <a:noFill/>
          <a:ln w="12700" cap="flat" cmpd="sng">
            <a:solidFill>
              <a:srgbClr val="333333"/>
            </a:solidFill>
            <a:prstDash val="dashDot"/>
            <a:miter/>
            <a:headEnd type="none" w="med" len="med"/>
            <a:tailEnd type="none" w="med" len="med"/>
          </a:ln>
        </p:spPr>
        <p:txBody>
          <a:bodyPr wrap="none" anchor="t" anchorCtr="0">
            <a:spAutoFit/>
          </a:bodyPr>
          <a:p>
            <a:pPr>
              <a:lnSpc>
                <a:spcPct val="130000"/>
              </a:lnSpc>
              <a:spcBef>
                <a:spcPct val="50000"/>
              </a:spcBef>
            </a:pPr>
            <a:r>
              <a:rPr lang="zh-CN" altLang="en-US" b="1" u="none" dirty="0">
                <a:latin typeface="Arial" panose="020B0604020202020204" pitchFamily="34" charset="0"/>
                <a:ea typeface="楷体_GB2312" pitchFamily="49" charset="-122"/>
              </a:rPr>
              <a:t>汉工汽车传感器有限公司</a:t>
            </a:r>
            <a:endParaRPr lang="zh-CN" altLang="en-US" u="none">
              <a:latin typeface="黑体" panose="02010609060101010101" pitchFamily="2" charset="-122"/>
              <a:ea typeface="楷体_GB2312" pitchFamily="49" charset="-122"/>
            </a:endParaRPr>
          </a:p>
        </p:txBody>
      </p:sp>
      <p:sp>
        <p:nvSpPr>
          <p:cNvPr id="424965" name="文本占位符 424964"/>
          <p:cNvSpPr>
            <a:spLocks noGrp="1"/>
          </p:cNvSpPr>
          <p:nvPr>
            <p:ph type="body" idx="1"/>
          </p:nvPr>
        </p:nvSpPr>
        <p:spPr>
          <a:xfrm>
            <a:off x="468313" y="981075"/>
            <a:ext cx="7775575" cy="5327650"/>
          </a:xfrm>
          <a:ln/>
        </p:spPr>
        <p:txBody>
          <a:bodyPr vert="horz" wrap="square" lIns="91440" tIns="45720" rIns="91440" bIns="45720" anchor="t" anchorCtr="0"/>
          <a:p>
            <a:pPr>
              <a:lnSpc>
                <a:spcPct val="130000"/>
              </a:lnSpc>
              <a:buNone/>
            </a:pPr>
            <a:r>
              <a:rPr lang="zh-CN" altLang="en-US" sz="1600" b="1" dirty="0">
                <a:effectLst/>
                <a:latin typeface="黑体" panose="02010609060101010101" pitchFamily="2" charset="-122"/>
                <a:ea typeface="黑体" panose="02010609060101010101" pitchFamily="2" charset="-122"/>
              </a:rPr>
              <a:t>一、根据传感元件材料：</a:t>
            </a:r>
            <a:endParaRPr lang="zh-CN" altLang="en-US" sz="1600" b="1" dirty="0">
              <a:effectLst/>
              <a:latin typeface="黑体" panose="02010609060101010101" pitchFamily="2" charset="-122"/>
              <a:ea typeface="黑体" panose="02010609060101010101" pitchFamily="2" charset="-122"/>
            </a:endParaRPr>
          </a:p>
          <a:p>
            <a:pPr>
              <a:lnSpc>
                <a:spcPct val="130000"/>
              </a:lnSpc>
              <a:buNone/>
            </a:pPr>
            <a:r>
              <a:rPr lang="zh-CN" altLang="en-US" sz="1600" dirty="0">
                <a:effectLst/>
                <a:latin typeface="黑体" panose="02010609060101010101" pitchFamily="2" charset="-122"/>
                <a:ea typeface="黑体" panose="02010609060101010101" pitchFamily="2" charset="-122"/>
              </a:rPr>
              <a:t>氧传感器有氧化锆和氧化钛型</a:t>
            </a:r>
            <a:r>
              <a:rPr lang="en-US" altLang="zh-CN" sz="1600">
                <a:effectLst/>
                <a:latin typeface="黑体" panose="02010609060101010101" pitchFamily="2" charset="-122"/>
                <a:ea typeface="黑体" panose="02010609060101010101" pitchFamily="2" charset="-122"/>
              </a:rPr>
              <a:t>2</a:t>
            </a:r>
            <a:r>
              <a:rPr lang="zh-CN" altLang="en-US" sz="1600" dirty="0">
                <a:effectLst/>
                <a:latin typeface="黑体" panose="02010609060101010101" pitchFamily="2" charset="-122"/>
                <a:ea typeface="黑体" panose="02010609060101010101" pitchFamily="2" charset="-122"/>
              </a:rPr>
              <a:t>种，其工作原理不同。目前，市场上的主要的氧</a:t>
            </a:r>
            <a:endParaRPr lang="zh-CN" altLang="en-US" sz="1600" dirty="0">
              <a:effectLst/>
              <a:latin typeface="黑体" panose="02010609060101010101" pitchFamily="2" charset="-122"/>
              <a:ea typeface="黑体" panose="02010609060101010101" pitchFamily="2" charset="-122"/>
            </a:endParaRPr>
          </a:p>
          <a:p>
            <a:pPr>
              <a:lnSpc>
                <a:spcPct val="130000"/>
              </a:lnSpc>
              <a:buNone/>
            </a:pPr>
            <a:r>
              <a:rPr lang="zh-CN" altLang="en-US" sz="1600" dirty="0">
                <a:effectLst/>
                <a:latin typeface="黑体" panose="02010609060101010101" pitchFamily="2" charset="-122"/>
                <a:ea typeface="黑体" panose="02010609060101010101" pitchFamily="2" charset="-122"/>
              </a:rPr>
              <a:t>传感器都是锆系氧传感器，因为锆系氧传感器寿命较长，也相对稳定。</a:t>
            </a:r>
            <a:endParaRPr lang="zh-CN" altLang="en-US" sz="1600" dirty="0">
              <a:effectLst/>
              <a:latin typeface="黑体" panose="02010609060101010101" pitchFamily="2" charset="-122"/>
              <a:ea typeface="黑体" panose="02010609060101010101" pitchFamily="2" charset="-122"/>
            </a:endParaRPr>
          </a:p>
          <a:p>
            <a:pPr>
              <a:lnSpc>
                <a:spcPct val="130000"/>
              </a:lnSpc>
              <a:buNone/>
            </a:pPr>
            <a:endParaRPr lang="zh-CN" altLang="en-US" sz="1600">
              <a:effectLst/>
              <a:latin typeface="黑体" panose="02010609060101010101" pitchFamily="2" charset="-122"/>
              <a:ea typeface="黑体" panose="02010609060101010101" pitchFamily="2" charset="-122"/>
            </a:endParaRPr>
          </a:p>
          <a:p>
            <a:pPr>
              <a:lnSpc>
                <a:spcPct val="130000"/>
              </a:lnSpc>
              <a:buNone/>
            </a:pPr>
            <a:r>
              <a:rPr lang="en-US" altLang="zh-CN" sz="1600">
                <a:effectLst/>
                <a:latin typeface="黑体" panose="02010609060101010101" pitchFamily="2" charset="-122"/>
                <a:ea typeface="黑体" panose="02010609060101010101" pitchFamily="2" charset="-122"/>
              </a:rPr>
              <a:t>1.</a:t>
            </a:r>
            <a:r>
              <a:rPr lang="zh-CN" altLang="en-US" sz="1600" dirty="0">
                <a:effectLst/>
                <a:latin typeface="黑体" panose="02010609060101010101" pitchFamily="2" charset="-122"/>
                <a:ea typeface="黑体" panose="02010609060101010101" pitchFamily="2" charset="-122"/>
              </a:rPr>
              <a:t>二氧化锆型（</a:t>
            </a:r>
            <a:r>
              <a:rPr lang="en-US" altLang="zh-CN" sz="1600">
                <a:effectLst/>
                <a:latin typeface="黑体" panose="02010609060101010101" pitchFamily="2" charset="-122"/>
                <a:ea typeface="黑体" panose="02010609060101010101" pitchFamily="2" charset="-122"/>
              </a:rPr>
              <a:t>ZrO</a:t>
            </a:r>
            <a:r>
              <a:rPr lang="en-US" altLang="zh-CN" sz="1600" baseline="-25000">
                <a:effectLst/>
                <a:latin typeface="黑体" panose="02010609060101010101" pitchFamily="2" charset="-122"/>
                <a:ea typeface="黑体" panose="02010609060101010101" pitchFamily="2" charset="-122"/>
              </a:rPr>
              <a:t>2</a:t>
            </a:r>
            <a:r>
              <a:rPr lang="zh-CN" altLang="en-US" sz="1600" dirty="0">
                <a:effectLst/>
                <a:latin typeface="黑体" panose="02010609060101010101" pitchFamily="2" charset="-122"/>
                <a:ea typeface="黑体" panose="02010609060101010101" pitchFamily="2" charset="-122"/>
              </a:rPr>
              <a:t>）</a:t>
            </a:r>
            <a:endParaRPr lang="zh-CN" altLang="en-US" sz="1600" dirty="0">
              <a:effectLst/>
              <a:latin typeface="黑体" panose="02010609060101010101" pitchFamily="2" charset="-122"/>
              <a:ea typeface="黑体" panose="02010609060101010101" pitchFamily="2" charset="-122"/>
            </a:endParaRPr>
          </a:p>
          <a:p>
            <a:pPr>
              <a:lnSpc>
                <a:spcPct val="130000"/>
              </a:lnSpc>
              <a:buNone/>
            </a:pPr>
            <a:r>
              <a:rPr lang="zh-CN" altLang="en-US" sz="1600" dirty="0">
                <a:effectLst/>
                <a:latin typeface="黑体" panose="02010609060101010101" pitchFamily="2" charset="-122"/>
                <a:ea typeface="黑体" panose="02010609060101010101" pitchFamily="2" charset="-122"/>
              </a:rPr>
              <a:t>锆元素工作特性：</a:t>
            </a:r>
            <a:endParaRPr lang="zh-CN" altLang="en-US" sz="1600" dirty="0">
              <a:effectLst/>
              <a:latin typeface="黑体" panose="02010609060101010101" pitchFamily="2" charset="-122"/>
              <a:ea typeface="黑体" panose="02010609060101010101" pitchFamily="2" charset="-122"/>
            </a:endParaRPr>
          </a:p>
          <a:p>
            <a:pPr>
              <a:lnSpc>
                <a:spcPct val="130000"/>
              </a:lnSpc>
              <a:buNone/>
            </a:pPr>
            <a:r>
              <a:rPr lang="zh-CN" altLang="en-US" sz="1600" dirty="0">
                <a:effectLst/>
                <a:latin typeface="黑体" panose="02010609060101010101" pitchFamily="2" charset="-122"/>
                <a:ea typeface="黑体" panose="02010609060101010101" pitchFamily="2" charset="-122"/>
              </a:rPr>
              <a:t>氧化锆是具有传导氧离子能力的固体电解质，当温度达到</a:t>
            </a:r>
            <a:r>
              <a:rPr lang="en-US" altLang="zh-CN" sz="1600">
                <a:effectLst/>
                <a:latin typeface="黑体" panose="02010609060101010101" pitchFamily="2" charset="-122"/>
                <a:ea typeface="黑体" panose="02010609060101010101" pitchFamily="2" charset="-122"/>
              </a:rPr>
              <a:t>300℃</a:t>
            </a:r>
            <a:r>
              <a:rPr lang="zh-CN" altLang="en-US" sz="1600" dirty="0">
                <a:effectLst/>
                <a:latin typeface="黑体" panose="02010609060101010101" pitchFamily="2" charset="-122"/>
                <a:ea typeface="黑体" panose="02010609060101010101" pitchFamily="2" charset="-122"/>
              </a:rPr>
              <a:t>，氧化锆材料能够传</a:t>
            </a:r>
            <a:endParaRPr lang="zh-CN" altLang="en-US" sz="1600" dirty="0">
              <a:effectLst/>
              <a:latin typeface="黑体" panose="02010609060101010101" pitchFamily="2" charset="-122"/>
              <a:ea typeface="黑体" panose="02010609060101010101" pitchFamily="2" charset="-122"/>
            </a:endParaRPr>
          </a:p>
          <a:p>
            <a:pPr>
              <a:lnSpc>
                <a:spcPct val="130000"/>
              </a:lnSpc>
              <a:buNone/>
            </a:pPr>
            <a:r>
              <a:rPr lang="zh-CN" altLang="en-US" sz="1600" dirty="0">
                <a:effectLst/>
                <a:latin typeface="黑体" panose="02010609060101010101" pitchFamily="2" charset="-122"/>
                <a:ea typeface="黑体" panose="02010609060101010101" pitchFamily="2" charset="-122"/>
              </a:rPr>
              <a:t>导氧离子，从氧离子浓的一方向氧离子稀的一方流动，从而产生电压信号。</a:t>
            </a:r>
            <a:endParaRPr lang="zh-CN" altLang="en-US" sz="1600" dirty="0">
              <a:effectLst/>
              <a:latin typeface="黑体" panose="02010609060101010101" pitchFamily="2" charset="-122"/>
              <a:ea typeface="黑体" panose="02010609060101010101" pitchFamily="2" charset="-122"/>
            </a:endParaRPr>
          </a:p>
          <a:p>
            <a:pPr>
              <a:lnSpc>
                <a:spcPct val="130000"/>
              </a:lnSpc>
              <a:buNone/>
            </a:pPr>
            <a:r>
              <a:rPr lang="zh-CN" altLang="en-US" sz="1600" u="sng" dirty="0">
                <a:effectLst/>
                <a:latin typeface="黑体" panose="02010609060101010101" pitchFamily="2" charset="-122"/>
                <a:ea typeface="黑体" panose="02010609060101010101" pitchFamily="2" charset="-122"/>
              </a:rPr>
              <a:t>汉工氧传感器为二氧化锆氧传感器。</a:t>
            </a:r>
            <a:endParaRPr lang="zh-CN" altLang="en-US" sz="1600" u="sng" dirty="0">
              <a:effectLst/>
              <a:latin typeface="黑体" panose="02010609060101010101" pitchFamily="2" charset="-122"/>
              <a:ea typeface="黑体" panose="02010609060101010101" pitchFamily="2" charset="-122"/>
            </a:endParaRPr>
          </a:p>
          <a:p>
            <a:pPr>
              <a:lnSpc>
                <a:spcPct val="130000"/>
              </a:lnSpc>
              <a:buNone/>
            </a:pPr>
            <a:endParaRPr lang="zh-CN" altLang="en-US" sz="1600" u="sng" dirty="0">
              <a:effectLst/>
              <a:latin typeface="黑体" panose="02010609060101010101" pitchFamily="2" charset="-122"/>
              <a:ea typeface="黑体" panose="02010609060101010101" pitchFamily="2" charset="-122"/>
            </a:endParaRPr>
          </a:p>
          <a:p>
            <a:pPr>
              <a:lnSpc>
                <a:spcPct val="130000"/>
              </a:lnSpc>
              <a:buNone/>
            </a:pPr>
            <a:r>
              <a:rPr lang="en-US" altLang="zh-CN" sz="1600">
                <a:effectLst/>
                <a:latin typeface="黑体" panose="02010609060101010101" pitchFamily="2" charset="-122"/>
                <a:ea typeface="黑体" panose="02010609060101010101" pitchFamily="2" charset="-122"/>
              </a:rPr>
              <a:t>2.</a:t>
            </a:r>
            <a:r>
              <a:rPr lang="zh-CN" altLang="en-US" sz="1600" dirty="0">
                <a:effectLst/>
                <a:latin typeface="黑体" panose="02010609060101010101" pitchFamily="2" charset="-122"/>
                <a:ea typeface="黑体" panose="02010609060101010101" pitchFamily="2" charset="-122"/>
              </a:rPr>
              <a:t>二氧化钛型（</a:t>
            </a:r>
            <a:r>
              <a:rPr lang="en-US" altLang="zh-CN" sz="1600">
                <a:effectLst/>
                <a:latin typeface="黑体" panose="02010609060101010101" pitchFamily="2" charset="-122"/>
                <a:ea typeface="黑体" panose="02010609060101010101" pitchFamily="2" charset="-122"/>
              </a:rPr>
              <a:t>TiO</a:t>
            </a:r>
            <a:r>
              <a:rPr lang="en-US" altLang="zh-CN" sz="1600" baseline="-25000">
                <a:effectLst/>
                <a:latin typeface="黑体" panose="02010609060101010101" pitchFamily="2" charset="-122"/>
                <a:ea typeface="黑体" panose="02010609060101010101" pitchFamily="2" charset="-122"/>
              </a:rPr>
              <a:t>2</a:t>
            </a:r>
            <a:r>
              <a:rPr lang="zh-CN" altLang="en-US" sz="1600" dirty="0">
                <a:effectLst/>
                <a:latin typeface="黑体" panose="02010609060101010101" pitchFamily="2" charset="-122"/>
                <a:ea typeface="黑体" panose="02010609060101010101" pitchFamily="2" charset="-122"/>
              </a:rPr>
              <a:t>）</a:t>
            </a:r>
            <a:endParaRPr lang="zh-CN" altLang="en-US" sz="1600" dirty="0">
              <a:effectLst/>
              <a:latin typeface="黑体" panose="02010609060101010101" pitchFamily="2" charset="-122"/>
              <a:ea typeface="黑体" panose="02010609060101010101" pitchFamily="2" charset="-122"/>
            </a:endParaRPr>
          </a:p>
          <a:p>
            <a:pPr>
              <a:lnSpc>
                <a:spcPct val="130000"/>
              </a:lnSpc>
              <a:buNone/>
            </a:pPr>
            <a:r>
              <a:rPr lang="zh-CN" altLang="en-US" sz="1600" dirty="0">
                <a:effectLst/>
                <a:latin typeface="黑体" panose="02010609060101010101" pitchFamily="2" charset="-122"/>
                <a:ea typeface="黑体" panose="02010609060101010101" pitchFamily="2" charset="-122"/>
              </a:rPr>
              <a:t>工作原理：尾气中的氧浓度不同，传感器的电阻发生变动。</a:t>
            </a:r>
            <a:endParaRPr lang="zh-CN" altLang="en-US" sz="1600" dirty="0">
              <a:effectLst/>
              <a:latin typeface="黑体" panose="02010609060101010101" pitchFamily="2" charset="-122"/>
              <a:ea typeface="黑体" panose="02010609060101010101" pitchFamily="2" charset="-122"/>
            </a:endParaRPr>
          </a:p>
          <a:p>
            <a:pPr>
              <a:lnSpc>
                <a:spcPct val="130000"/>
              </a:lnSpc>
              <a:buNone/>
            </a:pPr>
            <a:r>
              <a:rPr lang="zh-CN" altLang="en-US" sz="1600" dirty="0">
                <a:effectLst/>
                <a:latin typeface="黑体" panose="02010609060101010101" pitchFamily="2" charset="-122"/>
                <a:ea typeface="黑体" panose="02010609060101010101" pitchFamily="2" charset="-122"/>
              </a:rPr>
              <a:t>混合气浓的情况下，传感器电阻降低至</a:t>
            </a:r>
            <a:r>
              <a:rPr lang="en-US" altLang="zh-CN" sz="1600">
                <a:effectLst/>
                <a:latin typeface="黑体" panose="02010609060101010101" pitchFamily="2" charset="-122"/>
                <a:ea typeface="黑体" panose="02010609060101010101" pitchFamily="2" charset="-122"/>
              </a:rPr>
              <a:t>1000</a:t>
            </a:r>
            <a:r>
              <a:rPr lang="zh-CN" altLang="en-US" sz="1600" dirty="0">
                <a:effectLst/>
                <a:latin typeface="黑体" panose="02010609060101010101" pitchFamily="2" charset="-122"/>
                <a:ea typeface="黑体" panose="02010609060101010101" pitchFamily="2" charset="-122"/>
              </a:rPr>
              <a:t>欧姆以下。</a:t>
            </a:r>
            <a:endParaRPr lang="zh-CN" altLang="en-US" sz="1600" dirty="0">
              <a:effectLst/>
              <a:latin typeface="黑体" panose="02010609060101010101" pitchFamily="2" charset="-122"/>
              <a:ea typeface="黑体" panose="02010609060101010101" pitchFamily="2" charset="-122"/>
            </a:endParaRPr>
          </a:p>
          <a:p>
            <a:pPr>
              <a:lnSpc>
                <a:spcPct val="130000"/>
              </a:lnSpc>
              <a:buNone/>
            </a:pPr>
            <a:r>
              <a:rPr lang="zh-CN" altLang="en-US" sz="1600" dirty="0">
                <a:effectLst/>
                <a:latin typeface="黑体" panose="02010609060101010101" pitchFamily="2" charset="-122"/>
                <a:ea typeface="黑体" panose="02010609060101010101" pitchFamily="2" charset="-122"/>
              </a:rPr>
              <a:t>混合气稀的情况下，传感器电阻升高至</a:t>
            </a:r>
            <a:r>
              <a:rPr lang="en-US" altLang="zh-CN" sz="1600">
                <a:effectLst/>
                <a:latin typeface="黑体" panose="02010609060101010101" pitchFamily="2" charset="-122"/>
                <a:ea typeface="黑体" panose="02010609060101010101" pitchFamily="2" charset="-122"/>
              </a:rPr>
              <a:t>20,000</a:t>
            </a:r>
            <a:r>
              <a:rPr lang="zh-CN" altLang="en-US" sz="1600" dirty="0">
                <a:effectLst/>
                <a:latin typeface="黑体" panose="02010609060101010101" pitchFamily="2" charset="-122"/>
                <a:ea typeface="黑体" panose="02010609060101010101" pitchFamily="2" charset="-122"/>
              </a:rPr>
              <a:t>欧姆以上。</a:t>
            </a:r>
            <a:endParaRPr lang="zh-CN" altLang="en-US" sz="1600" dirty="0">
              <a:effectLst/>
              <a:latin typeface="黑体" panose="02010609060101010101" pitchFamily="2" charset="-122"/>
              <a:ea typeface="黑体" panose="02010609060101010101" pitchFamily="2" charset="-122"/>
            </a:endParaRPr>
          </a:p>
          <a:p>
            <a:pPr>
              <a:lnSpc>
                <a:spcPct val="130000"/>
              </a:lnSpc>
              <a:buNone/>
            </a:pPr>
            <a:endParaRPr lang="zh-CN" altLang="en-US" sz="1600" dirty="0">
              <a:effectLst/>
              <a:latin typeface="黑体" panose="02010609060101010101" pitchFamily="2" charset="-122"/>
              <a:ea typeface="黑体" panose="02010609060101010101" pitchFamily="2" charset="-122"/>
            </a:endParaRPr>
          </a:p>
          <a:p>
            <a:pPr>
              <a:lnSpc>
                <a:spcPct val="130000"/>
              </a:lnSpc>
            </a:pPr>
            <a:endParaRPr lang="zh-CN" altLang="en-US" sz="1600" dirty="0">
              <a:effectLst/>
              <a:latin typeface="黑体" panose="02010609060101010101" pitchFamily="2" charset="-122"/>
              <a:ea typeface="黑体" panose="02010609060101010101" pitchFamily="2" charset="-122"/>
            </a:endParaRPr>
          </a:p>
          <a:p>
            <a:pPr>
              <a:lnSpc>
                <a:spcPct val="130000"/>
              </a:lnSpc>
            </a:pPr>
            <a:endParaRPr lang="zh-CN" altLang="en-US" sz="1600" dirty="0">
              <a:effectLst/>
              <a:latin typeface="黑体" panose="02010609060101010101" pitchFamily="2" charset="-122"/>
              <a:ea typeface="黑体" panose="02010609060101010101" pitchFamily="2" charset="-122"/>
            </a:endParaRPr>
          </a:p>
          <a:p>
            <a:pPr>
              <a:lnSpc>
                <a:spcPct val="130000"/>
              </a:lnSpc>
            </a:pPr>
            <a:endParaRPr lang="zh-CN" altLang="en-US" sz="1600" dirty="0">
              <a:effectLst/>
              <a:latin typeface="黑体" panose="02010609060101010101" pitchFamily="2" charset="-122"/>
              <a:ea typeface="黑体" panose="02010609060101010101" pitchFamily="2" charset="-122"/>
            </a:endParaRPr>
          </a:p>
        </p:txBody>
      </p:sp>
    </p:spTree>
  </p:cSld>
  <p:clrMapOvr>
    <a:masterClrMapping/>
  </p:clrMapOvr>
</p:sld>
</file>

<file path=ppt/tags/tag1.xml><?xml version="1.0" encoding="utf-8"?>
<p:tagLst xmlns:p="http://schemas.openxmlformats.org/presentationml/2006/main">
  <p:tag name="KSO_WPP_MARK_KEY" val="62d69455-acf8-4a1f-b234-5c48bfd22422"/>
  <p:tag name="COMMONDATA" val="eyJoZGlkIjoiZTM3MjIwNWFkOTIwYTliYmJmMGNhMjFlM2JhZDhkYTAifQ=="/>
</p:tagLst>
</file>

<file path=ppt/theme/theme1.xml><?xml version="1.0" encoding="utf-8"?>
<a:theme xmlns:a="http://schemas.openxmlformats.org/drawingml/2006/main" name="Textured">
  <a:themeElements>
    <a:clrScheme name="">
      <a:dk1>
        <a:srgbClr val="FFFFFF"/>
      </a:dk1>
      <a:lt1>
        <a:srgbClr val="2B5481"/>
      </a:lt1>
      <a:dk2>
        <a:srgbClr val="E5FFFF"/>
      </a:dk2>
      <a:lt2>
        <a:srgbClr val="003366"/>
      </a:lt2>
      <a:accent1>
        <a:srgbClr val="009999"/>
      </a:accent1>
      <a:accent2>
        <a:srgbClr val="336699"/>
      </a:accent2>
      <a:accent3>
        <a:srgbClr val="ACB4C1"/>
      </a:accent3>
      <a:accent4>
        <a:srgbClr val="DCDCDC"/>
      </a:accent4>
      <a:accent5>
        <a:srgbClr val="AACACA"/>
      </a:accent5>
      <a:accent6>
        <a:srgbClr val="2D5B89"/>
      </a:accent6>
      <a:hlink>
        <a:srgbClr val="00CCFF"/>
      </a:hlink>
      <a:folHlink>
        <a:srgbClr val="FFCC00"/>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00000"/>
        </a:lt1>
        <a:dk2>
          <a:srgbClr val="FFFFCC"/>
        </a:dk2>
        <a:lt2>
          <a:srgbClr val="660000"/>
        </a:lt2>
        <a:accent1>
          <a:srgbClr val="BE7960"/>
        </a:accent1>
        <a:accent2>
          <a:srgbClr val="CC6600"/>
        </a:accent2>
        <a:accent3>
          <a:srgbClr val="C1AAAA"/>
        </a:accent3>
        <a:accent4>
          <a:srgbClr val="DCDCDC"/>
        </a:accent4>
        <a:accent5>
          <a:srgbClr val="DBBEB7"/>
        </a:accent5>
        <a:accent6>
          <a:srgbClr val="B75B00"/>
        </a:accent6>
        <a:hlink>
          <a:srgbClr val="FFCC66"/>
        </a:hlink>
        <a:folHlink>
          <a:srgbClr val="CC3300"/>
        </a:folHlink>
      </a:clrScheme>
      <a:clrMap bg1="lt1" tx1="dk1" bg2="lt2" tx2="dk2" accent1="accent1" accent2="accent2" accent3="accent3" accent4="accent4" accent5="accent5" accent6="accent6" hlink="hlink" folHlink="folHlink"/>
    </a:extraClrScheme>
    <a:extraClrScheme>
      <a:clrScheme name="">
        <a:dk1>
          <a:srgbClr val="FFFFFF"/>
        </a:dk1>
        <a:lt1>
          <a:srgbClr val="4D6A2A"/>
        </a:lt1>
        <a:dk2>
          <a:srgbClr val="CCFF99"/>
        </a:dk2>
        <a:lt2>
          <a:srgbClr val="003300"/>
        </a:lt2>
        <a:accent1>
          <a:srgbClr val="33CC33"/>
        </a:accent1>
        <a:accent2>
          <a:srgbClr val="46562A"/>
        </a:accent2>
        <a:accent3>
          <a:srgbClr val="B2BAAC"/>
        </a:accent3>
        <a:accent4>
          <a:srgbClr val="DCDCDC"/>
        </a:accent4>
        <a:accent5>
          <a:srgbClr val="ADE2AD"/>
        </a:accent5>
        <a:accent6>
          <a:srgbClr val="3E4C25"/>
        </a:accent6>
        <a:hlink>
          <a:srgbClr val="0099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CC"/>
        </a:dk2>
        <a:lt2>
          <a:srgbClr val="4E4E74"/>
        </a:lt2>
        <a:accent1>
          <a:srgbClr val="5E5884"/>
        </a:accent1>
        <a:accent2>
          <a:srgbClr val="8AB29D"/>
        </a:accent2>
        <a:accent3>
          <a:srgbClr val="B9B9CA"/>
        </a:accent3>
        <a:accent4>
          <a:srgbClr val="DCDCDC"/>
        </a:accent4>
        <a:accent5>
          <a:srgbClr val="B6B5C2"/>
        </a:accent5>
        <a:accent6>
          <a:srgbClr val="7B9F8C"/>
        </a:accent6>
        <a:hlink>
          <a:srgbClr val="FFFF99"/>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CC"/>
        </a:dk2>
        <a:lt2>
          <a:srgbClr val="004E4C"/>
        </a:lt2>
        <a:accent1>
          <a:srgbClr val="FFCC00"/>
        </a:accent1>
        <a:accent2>
          <a:srgbClr val="00B0AC"/>
        </a:accent2>
        <a:accent3>
          <a:srgbClr val="AAB9B9"/>
        </a:accent3>
        <a:accent4>
          <a:srgbClr val="DCDCDC"/>
        </a:accent4>
        <a:accent5>
          <a:srgbClr val="FFE2AA"/>
        </a:accent5>
        <a:accent6>
          <a:srgbClr val="009D9A"/>
        </a:accent6>
        <a:hlink>
          <a:srgbClr val="BA7C3E"/>
        </a:hlink>
        <a:folHlink>
          <a:srgbClr val="724C00"/>
        </a:folHlink>
      </a:clrScheme>
      <a:clrMap bg1="lt1" tx1="dk1" bg2="lt2" tx2="dk2" accent1="accent1" accent2="accent2" accent3="accent3" accent4="accent4" accent5="accent5" accent6="accent6" hlink="hlink" folHlink="folHlink"/>
    </a:extraClrScheme>
    <a:extraClrScheme>
      <a:clrScheme name="">
        <a:dk1>
          <a:srgbClr val="FFFFFF"/>
        </a:dk1>
        <a:lt1>
          <a:srgbClr val="2B5481"/>
        </a:lt1>
        <a:dk2>
          <a:srgbClr val="E5FFFF"/>
        </a:dk2>
        <a:lt2>
          <a:srgbClr val="003366"/>
        </a:lt2>
        <a:accent1>
          <a:srgbClr val="009999"/>
        </a:accent1>
        <a:accent2>
          <a:srgbClr val="336699"/>
        </a:accent2>
        <a:accent3>
          <a:srgbClr val="ACB4C1"/>
        </a:accent3>
        <a:accent4>
          <a:srgbClr val="DCDCDC"/>
        </a:accent4>
        <a:accent5>
          <a:srgbClr val="AACACA"/>
        </a:accent5>
        <a:accent6>
          <a:srgbClr val="2D5B89"/>
        </a:accent6>
        <a:hlink>
          <a:srgbClr val="00CCFF"/>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4D4D4D"/>
        </a:lt1>
        <a:dk2>
          <a:srgbClr val="FFFFFF"/>
        </a:dk2>
        <a:lt2>
          <a:srgbClr val="080808"/>
        </a:lt2>
        <a:accent1>
          <a:srgbClr val="666699"/>
        </a:accent1>
        <a:accent2>
          <a:srgbClr val="3366CC"/>
        </a:accent2>
        <a:accent3>
          <a:srgbClr val="B2B2B2"/>
        </a:accent3>
        <a:accent4>
          <a:srgbClr val="DCDCDC"/>
        </a:accent4>
        <a:accent5>
          <a:srgbClr val="B9B9CA"/>
        </a:accent5>
        <a:accent6>
          <a:srgbClr val="2D5BB7"/>
        </a:accent6>
        <a:hlink>
          <a:srgbClr val="00CCFF"/>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DBDAC2"/>
        </a:lt1>
        <a:dk2>
          <a:srgbClr val="827F4C"/>
        </a:dk2>
        <a:lt2>
          <a:srgbClr val="C0BC94"/>
        </a:lt2>
        <a:accent1>
          <a:srgbClr val="AAA578"/>
        </a:accent1>
        <a:accent2>
          <a:srgbClr val="A2A4AC"/>
        </a:accent2>
        <a:accent3>
          <a:srgbClr val="EAE9DD"/>
        </a:accent3>
        <a:accent4>
          <a:srgbClr val="000000"/>
        </a:accent4>
        <a:accent5>
          <a:srgbClr val="D1CFBE"/>
        </a:accent5>
        <a:accent6>
          <a:srgbClr val="91939A"/>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
        <a:dk1>
          <a:srgbClr val="000000"/>
        </a:dk1>
        <a:lt1>
          <a:srgbClr val="DCE8F4"/>
        </a:lt1>
        <a:dk2>
          <a:srgbClr val="7B9CB5"/>
        </a:dk2>
        <a:lt2>
          <a:srgbClr val="969696"/>
        </a:lt2>
        <a:accent1>
          <a:srgbClr val="FFFFFF"/>
        </a:accent1>
        <a:accent2>
          <a:srgbClr val="00BAB6"/>
        </a:accent2>
        <a:accent3>
          <a:srgbClr val="EAF1F8"/>
        </a:accent3>
        <a:accent4>
          <a:srgbClr val="000000"/>
        </a:accent4>
        <a:accent5>
          <a:srgbClr val="FFFFFF"/>
        </a:accent5>
        <a:accent6>
          <a:srgbClr val="00A6A3"/>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5535</Words>
  <Application>WPS 演示</Application>
  <PresentationFormat/>
  <Paragraphs>388</Paragraphs>
  <Slides>19</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Wingdings</vt:lpstr>
      <vt:lpstr>Tahoma</vt:lpstr>
      <vt:lpstr>黑体</vt:lpstr>
      <vt:lpstr>楷体_GB2312</vt:lpstr>
      <vt:lpstr>新宋体</vt:lpstr>
      <vt:lpstr>Times New Roman</vt:lpstr>
      <vt:lpstr>Arial Narrow</vt:lpstr>
      <vt:lpstr>Symbol</vt:lpstr>
      <vt:lpstr>微软雅黑</vt:lpstr>
      <vt:lpstr>Arial Unicode MS</vt:lpstr>
      <vt:lpstr>Textured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浩海技术</dc:creator>
  <cp:lastModifiedBy>宋叔叔～～～</cp:lastModifiedBy>
  <cp:revision>559</cp:revision>
  <dcterms:created xsi:type="dcterms:W3CDTF">2008-09-01T01:38:46Z</dcterms:created>
  <dcterms:modified xsi:type="dcterms:W3CDTF">2023-10-19T08:08:26Z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9205AFF20E6B47648FDF3880992F7BCC_12</vt:lpwstr>
  </property>
  <property fmtid="{D5CDD505-2E9C-101B-9397-08002B2CF9AE}" pid="3" name="KSOProductBuildVer">
    <vt:lpwstr>2052-11.1.0.14036</vt:lpwstr>
  </property>
</Properties>
</file>