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3"/>
    <p:sldId id="305" r:id="rId4"/>
    <p:sldId id="272" r:id="rId5"/>
    <p:sldId id="297" r:id="rId6"/>
    <p:sldId id="295" r:id="rId7"/>
    <p:sldId id="298" r:id="rId8"/>
    <p:sldId id="299" r:id="rId9"/>
    <p:sldId id="300" r:id="rId10"/>
    <p:sldId id="256" r:id="rId11"/>
    <p:sldId id="266" r:id="rId12"/>
    <p:sldId id="263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GIF"/><Relationship Id="rId3" Type="http://schemas.openxmlformats.org/officeDocument/2006/relationships/tags" Target="../tags/tag4.xml"/><Relationship Id="rId2" Type="http://schemas.openxmlformats.org/officeDocument/2006/relationships/image" Target="../media/image20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21410" y="1997075"/>
            <a:ext cx="3651885" cy="710565"/>
          </a:xfrm>
        </p:spPr>
        <p:txBody>
          <a:bodyPr>
            <a:normAutofit fontScale="90000"/>
          </a:bodyPr>
          <a:p>
            <a:r>
              <a:rPr lang="zh-CN" altLang="en-US"/>
              <a:t>电控</a:t>
            </a:r>
            <a:r>
              <a:rPr lang="zh-CN" altLang="en-US"/>
              <a:t>发动机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785" y="3268980"/>
            <a:ext cx="3572510" cy="577215"/>
          </a:xfrm>
        </p:spPr>
        <p:txBody>
          <a:bodyPr/>
          <a:p>
            <a:r>
              <a:rPr lang="zh-CN" altLang="en-US"/>
              <a:t>EGR废气再循环系统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备课素材\可变配气EGR.png可变配气E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67475" y="1457960"/>
            <a:ext cx="5657850" cy="4724400"/>
          </a:xfrm>
          <a:prstGeom prst="rect">
            <a:avLst/>
          </a:prstGeom>
        </p:spPr>
      </p:pic>
      <p:pic>
        <p:nvPicPr>
          <p:cNvPr id="2" name="图片 1" descr="配气相位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350" y="1457960"/>
            <a:ext cx="5715000" cy="472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7480" y="332740"/>
            <a:ext cx="1187704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在EGR系统中，如果过量的废气被引导发动机的气缸内，将会影响发动机的正常工作，特别是发动机在怠速、低转速小负荷、高速运转、急加速、急减速及发动机处于冷态运行时，过量的再循环的废气将对发动机的性能产生严重的影响，出现怠速不稳、加速不良、油耗增加、动力不足等故障。如果引入的废气量过少，对混合气的稀释、降低发动机燃烧温度的作用降低，不利于降低氮氧化合物的排放量。</a:t>
            </a:r>
            <a:endParaRPr lang="zh-CN" altLang="en-US" sz="3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250" y="4218940"/>
            <a:ext cx="119697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将EGR阀拆下检查其通道是否发生积污堵塞，常闭的电磁阀如果阀、阀座积污有杂质时，容易导致当电磁阀线圈断电时关闭不严，发动机怠速不稳，不能启动、进气管回火或者熄火。当线圈通电时，如果阀和阀座积污有杂质，则限流孔通道是通过EGR的废气量过小，导致发动机过热、爆燃，排放超标等故障现象。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7945" y="241300"/>
            <a:ext cx="1190053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汽车尾气中氮氧化合物是极不稳定的有毒气体，其主要是燃烧室的高温所造成的。燃烧温度越高，氮氧化合物的浓度也就越高。保证足够动力的前提下，降低燃烧室温度是最有效的方式。车辆中常用的就是</a:t>
            </a:r>
            <a:r>
              <a:rPr lang="en-US" altLang="zh-CN"/>
              <a:t>EGR</a:t>
            </a:r>
            <a:r>
              <a:rPr lang="zh-CN" altLang="en-US"/>
              <a:t>废气再循环系统，将燃烧后的一部分废气再次引入燃烧室，从而降低燃烧温度，减少氮氧化合物的</a:t>
            </a:r>
            <a:r>
              <a:rPr lang="zh-CN" altLang="en-US"/>
              <a:t>排放。</a:t>
            </a:r>
            <a:endParaRPr lang="zh-CN" altLang="en-US"/>
          </a:p>
          <a:p>
            <a:r>
              <a:rPr lang="zh-CN" altLang="en-US"/>
              <a:t>如果出现损坏，直接的发动机故障现象是，发动机不易启动，怠速抖动，加速无力</a:t>
            </a:r>
            <a:r>
              <a:rPr lang="zh-CN" altLang="en-US"/>
              <a:t>等。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在EGR系统中，如果过量的废气被引导发动机的气缸内，将会影响发动机的正常工作，特别是发动机在怠速、低转速小负荷、高速运转、急加速、急减速及发动机处于冷态运行时，过量的再循环的废气将对发动机的性能产生严重的影响，出现怠速不稳、加速不良、油耗增加、动力不足等故障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如果引入的废气量过少，对混合气的稀释、降低发动机燃烧温度的作用降低，不利于降低氮氧化合物的排放量。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通常引入量在</a:t>
            </a:r>
            <a:r>
              <a:rPr lang="en-US" altLang="zh-CN">
                <a:sym typeface="+mn-ea"/>
              </a:rPr>
              <a:t>10~20</a:t>
            </a:r>
            <a:r>
              <a:rPr lang="zh-CN" altLang="en-US">
                <a:sym typeface="+mn-ea"/>
              </a:rPr>
              <a:t>之间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接下来看下它的具体工作</a:t>
            </a:r>
            <a:r>
              <a:rPr lang="zh-CN" altLang="en-US"/>
              <a:t>过程</a:t>
            </a:r>
            <a:endParaRPr lang="zh-CN" altLang="en-US"/>
          </a:p>
          <a:p>
            <a:r>
              <a:rPr lang="zh-CN" altLang="en-US"/>
              <a:t>低负荷</a:t>
            </a:r>
            <a:endParaRPr lang="zh-CN" altLang="en-US"/>
          </a:p>
          <a:p>
            <a:r>
              <a:rPr lang="zh-CN" altLang="en-US"/>
              <a:t>中</a:t>
            </a:r>
            <a:r>
              <a:rPr lang="zh-CN" altLang="en-US"/>
              <a:t>负荷</a:t>
            </a:r>
            <a:endParaRPr lang="zh-CN" altLang="en-US"/>
          </a:p>
          <a:p>
            <a:r>
              <a:rPr lang="zh-CN" altLang="en-US"/>
              <a:t>大负荷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工作</a:t>
            </a:r>
            <a:r>
              <a:rPr lang="zh-CN" altLang="en-US"/>
              <a:t>条件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检修：将EGR阀拆下检查其通道是否发生积污堵塞，常闭的电磁阀如果阀、阀座积污有杂质时，容易导致当电磁阀线圈断电时关闭不严，发动机怠速不稳，不能启动、进气管回火或者熄火。当线圈通电时，如果阀和阀座积污有杂质，则限流孔通道是通过EGR的废气量过小，导致发动机过热、爆燃，排放超标等故障现象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燃烧室高温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390" y="147320"/>
            <a:ext cx="6038215" cy="6362700"/>
          </a:xfrm>
          <a:prstGeom prst="rect">
            <a:avLst/>
          </a:prstGeom>
        </p:spPr>
      </p:pic>
      <p:pic>
        <p:nvPicPr>
          <p:cNvPr id="6" name="图片 5" descr="D:\备课素材\氮氧化物产生温度.jpg氮氧化物产生温度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0605" y="548640"/>
            <a:ext cx="5991225" cy="5864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:\备课素材\EGR工作原理.jpgEGR工作原理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300" y="0"/>
            <a:ext cx="12077065" cy="68573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300" y="104775"/>
            <a:ext cx="12078335" cy="6753860"/>
            <a:chOff x="0" y="0"/>
            <a:chExt cx="9553" cy="10800"/>
          </a:xfrm>
        </p:grpSpPr>
        <p:pic>
          <p:nvPicPr>
            <p:cNvPr id="4" name="图片 3" descr="发动机喷水WIS"/>
            <p:cNvPicPr>
              <a:picLocks noChangeAspect="1"/>
            </p:cNvPicPr>
            <p:nvPr/>
          </p:nvPicPr>
          <p:blipFill>
            <a:blip r:embed="rId2"/>
            <a:srcRect r="3221" b="7504"/>
            <a:stretch>
              <a:fillRect/>
            </a:stretch>
          </p:blipFill>
          <p:spPr>
            <a:xfrm>
              <a:off x="0" y="0"/>
              <a:ext cx="9553" cy="108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38" y="5812"/>
              <a:ext cx="1845" cy="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</a:rPr>
                <a:t>喷水装置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 descr="D:\备课素材\EGR率与发动机性能.jpgEGR率与发动机性能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867400" y="266700"/>
            <a:ext cx="6324600" cy="601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D:\备课素材\EGR率.pngEGR率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4825" y="614363"/>
            <a:ext cx="510540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EG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169160"/>
            <a:ext cx="5200650" cy="43103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2955" y="2124710"/>
            <a:ext cx="496887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EGR率过大高于20%，使燃烧速度太慢，燃烧变得不稳定，失火率增加，HC增加、动力性、经济性下降;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EGR率过小低于10%，NOx排放达不到法规要求，易产生爆震，发动机过热等现象。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因此EGR率必须根据发动机工况要求进行控制。通常将EGR率控制10%~20%范围。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:\备课素材\EGR阀.jpgEGR阀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0330" y="635"/>
            <a:ext cx="7011670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085" y="459740"/>
            <a:ext cx="412051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一、机械式EGR系统通过控制进气管负压和排气压力的气体控制方式，适用于EGR率为5%~15%。</a:t>
            </a:r>
            <a:endParaRPr lang="zh-CN" altLang="en-US" sz="3200"/>
          </a:p>
          <a:p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优点:结构简单，成本低，容易实施执行。</a:t>
            </a:r>
            <a:endParaRPr lang="zh-CN" altLang="en-US" sz="3200"/>
          </a:p>
          <a:p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缺点:系统缺乏柔性，自由度低。</a:t>
            </a:r>
            <a:endParaRPr lang="zh-CN" altLang="en-US" sz="3200">
              <a:sym typeface="+mn-ea"/>
            </a:endParaRPr>
          </a:p>
        </p:txBody>
      </p:sp>
      <p:pic>
        <p:nvPicPr>
          <p:cNvPr id="3" name="图片 2" descr="D:\备课素材\真空式egr.jpg真空式eg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5535930" y="967105"/>
            <a:ext cx="6856730" cy="4921885"/>
          </a:xfrm>
          <a:prstGeom prst="rect">
            <a:avLst/>
          </a:prstGeom>
        </p:spPr>
      </p:pic>
      <p:pic>
        <p:nvPicPr>
          <p:cNvPr id="10" name="图片 9" descr="真空EGR系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30" y="1270"/>
            <a:ext cx="6788150" cy="6856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" y="386080"/>
            <a:ext cx="5574665" cy="5674995"/>
          </a:xfrm>
        </p:spPr>
        <p:txBody>
          <a:bodyPr>
            <a:normAutofit/>
          </a:bodyPr>
          <a:lstStyle/>
          <a:p>
            <a:r>
              <a:rPr lang="zh-CN" altLang="en-US" dirty="0"/>
              <a:t>普通电控式EGR控制系统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电脑向EGR电磁阀发出接通信号，电磁阀通电，其阀门关闭，切断ECR阀的真空通道，EGR阀关闭，ER系统停止工作。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否则，EGR使EGR电磁阀断电，其阀开启真空通道，.ECR阀打开，系统开始工作。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920740" y="0"/>
            <a:ext cx="6271260" cy="6694170"/>
            <a:chOff x="6358" y="0"/>
            <a:chExt cx="9876" cy="10542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358" y="0"/>
              <a:ext cx="9876" cy="1054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4475" y="1074"/>
              <a:ext cx="740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latin typeface="+mj-ea"/>
                  <a:ea typeface="+mj-ea"/>
                </a:rPr>
                <a:t>TPS</a:t>
              </a:r>
              <a:endParaRPr lang="en-US" altLang="zh-CN" sz="1200" b="1">
                <a:latin typeface="+mj-ea"/>
                <a:ea typeface="+mj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475" y="1620"/>
              <a:ext cx="774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latin typeface="+mj-ea"/>
                  <a:ea typeface="+mj-ea"/>
                </a:rPr>
                <a:t>CKP</a:t>
              </a:r>
              <a:endParaRPr lang="en-US" altLang="zh-CN" sz="1200" b="1">
                <a:latin typeface="+mj-ea"/>
                <a:ea typeface="+mj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475" y="2166"/>
              <a:ext cx="893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latin typeface="+mj-ea"/>
                  <a:ea typeface="+mj-ea"/>
                </a:rPr>
                <a:t>THW</a:t>
              </a:r>
              <a:endParaRPr lang="en-US" altLang="zh-CN" sz="1200" b="1"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475" y="2712"/>
              <a:ext cx="1027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latin typeface="+mj-ea"/>
                  <a:ea typeface="+mj-ea"/>
                </a:rPr>
                <a:t>key-st</a:t>
              </a:r>
              <a:endParaRPr lang="en-US" altLang="zh-CN" sz="1200" b="1">
                <a:latin typeface="+mj-ea"/>
                <a:ea typeface="+mj-ea"/>
              </a:endParaRPr>
            </a:p>
          </p:txBody>
        </p:sp>
      </p:grpSp>
      <p:pic>
        <p:nvPicPr>
          <p:cNvPr id="9" name="图片 8" descr="真空式EGR阀"/>
          <p:cNvPicPr>
            <a:picLocks noChangeAspect="1"/>
          </p:cNvPicPr>
          <p:nvPr/>
        </p:nvPicPr>
        <p:blipFill>
          <a:blip r:embed="rId3"/>
          <a:srcRect l="17860" t="50" r="14340" b="5300"/>
          <a:stretch>
            <a:fillRect/>
          </a:stretch>
        </p:blipFill>
        <p:spPr>
          <a:xfrm>
            <a:off x="6565265" y="0"/>
            <a:ext cx="512191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810" y="777558"/>
            <a:ext cx="8505190" cy="599186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215" y="229235"/>
            <a:ext cx="4006850" cy="4826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zh-CN" altLang="en-US"/>
              <a:t>可变电控EGR控制系统</a:t>
            </a:r>
            <a:endParaRPr lang="zh-CN" altLang="en-US"/>
          </a:p>
        </p:txBody>
      </p:sp>
      <p:pic>
        <p:nvPicPr>
          <p:cNvPr id="5" name="图片 4" descr="D:\备课素材\EGR电控1.jpgEGR电控1"/>
          <p:cNvPicPr>
            <a:picLocks noChangeAspect="1"/>
          </p:cNvPicPr>
          <p:nvPr/>
        </p:nvPicPr>
        <p:blipFill>
          <a:blip r:embed="rId2"/>
          <a:srcRect b="7095"/>
          <a:stretch>
            <a:fillRect/>
          </a:stretch>
        </p:blipFill>
        <p:spPr>
          <a:xfrm>
            <a:off x="3931920" y="688975"/>
            <a:ext cx="8014970" cy="6169025"/>
          </a:xfrm>
          <a:prstGeom prst="rect">
            <a:avLst/>
          </a:prstGeom>
        </p:spPr>
      </p:pic>
      <p:pic>
        <p:nvPicPr>
          <p:cNvPr id="6" name="图片 5" descr="D:\备课素材\EGR电控2.jpgEGR电控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59530" y="777240"/>
            <a:ext cx="8159750" cy="5992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D:\备课素材\EGR电控3.jpgEGR电控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59518" y="777240"/>
            <a:ext cx="8359775" cy="599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2415" y="988695"/>
            <a:ext cx="390144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1)冷机</a:t>
            </a:r>
            <a:r>
              <a:rPr lang="zh-CN" altLang="en-US" dirty="0" smtClean="0">
                <a:sym typeface="+mn-ea"/>
              </a:rPr>
              <a:t>、怠速</a:t>
            </a:r>
            <a:r>
              <a:rPr lang="zh-CN" altLang="en-US" dirty="0">
                <a:sym typeface="+mn-ea"/>
              </a:rPr>
              <a:t>和小负荷:NOx低，为了保证正常燃烧，不进行EGR。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起动工况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 起动开关信号;</a:t>
            </a:r>
            <a:endParaRPr lang="zh-CN" altLang="en-US" dirty="0"/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怠速工况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 节气门位置传感器信号;</a:t>
            </a:r>
            <a:endParaRPr lang="zh-CN" altLang="en-US" dirty="0"/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发动机水温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 冷却液温度低于55度;</a:t>
            </a:r>
            <a:endParaRPr lang="zh-CN" altLang="en-US" dirty="0"/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转速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低于900r/min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72415" y="5494655"/>
            <a:ext cx="3901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3）部分负荷:随着负荷增加EGR率允许值也增加。综合考虑动力性、经济性、排放性能。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2415" y="4211320"/>
            <a:ext cx="3901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2)大负荷、高速（转速高3200r/min）:保证动力性，同时混合气浓，NOx低，不进行EGR或减少EGR率。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2415" y="320675"/>
            <a:ext cx="329247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sym typeface="+mn-ea"/>
              </a:rPr>
              <a:t>EGR作用的工况：</a:t>
            </a:r>
            <a:endParaRPr lang="zh-CN" altLang="en-US" sz="3200">
              <a:sym typeface="+mn-ea"/>
            </a:endParaRPr>
          </a:p>
        </p:txBody>
      </p:sp>
      <p:pic>
        <p:nvPicPr>
          <p:cNvPr id="10" name="图片 9" descr="2c4ad87840567b2956b10653d4789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165" y="0"/>
            <a:ext cx="78238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020,&quot;width&quot;:9509}"/>
</p:tagLst>
</file>

<file path=ppt/tags/tag2.xml><?xml version="1.0" encoding="utf-8"?>
<p:tagLst xmlns:p="http://schemas.openxmlformats.org/presentationml/2006/main">
  <p:tag name="KSO_WM_UNIT_PLACING_PICTURE_USER_VIEWPORT" val="{&quot;height&quot;:6570,&quot;width&quot;:8280}"/>
</p:tagLst>
</file>

<file path=ppt/tags/tag3.xml><?xml version="1.0" encoding="utf-8"?>
<p:tagLst xmlns:p="http://schemas.openxmlformats.org/presentationml/2006/main">
  <p:tag name="KSO_WM_UNIT_PLACING_PICTURE_USER_VIEWPORT" val="{&quot;height&quot;:7440,&quot;width&quot;:8910}"/>
</p:tagLst>
</file>

<file path=ppt/tags/tag4.xml><?xml version="1.0" encoding="utf-8"?>
<p:tagLst xmlns:p="http://schemas.openxmlformats.org/presentationml/2006/main">
  <p:tag name="KSO_WM_UNIT_PLACING_PICTURE_USER_VIEWPORT" val="{&quot;height&quot;:6000,&quot;width&quot;:9000}"/>
</p:tagLst>
</file>

<file path=ppt/tags/tag5.xml><?xml version="1.0" encoding="utf-8"?>
<p:tagLst xmlns:p="http://schemas.openxmlformats.org/presentationml/2006/main">
  <p:tag name="KSO_WPP_MARK_KEY" val="c8a91903-878a-401a-84c5-37679afe56fa"/>
  <p:tag name="COMMONDATA" val="eyJoZGlkIjoiZTM3MjIwNWFkOTIwYTliYmJmMGNhMjFlM2JhZDhkY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WPS 演示</Application>
  <PresentationFormat>宽屏</PresentationFormat>
  <Paragraphs>72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宋叔叔～～～</cp:lastModifiedBy>
  <cp:revision>10</cp:revision>
  <dcterms:created xsi:type="dcterms:W3CDTF">2022-01-03T03:19:00Z</dcterms:created>
  <dcterms:modified xsi:type="dcterms:W3CDTF">2023-10-14T08:17:35Z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D2E22072943F4634A1E82B424D924B2E</vt:lpwstr>
  </property>
  <property fmtid="{D5CDD505-2E9C-101B-9397-08002B2CF9AE}" pid="3" name="KSOProductBuildVer">
    <vt:lpwstr>2052-11.1.0.14036</vt:lpwstr>
  </property>
</Properties>
</file>