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12" r:id="rId3"/>
    <p:sldId id="301" r:id="rId4"/>
    <p:sldId id="289" r:id="rId5"/>
    <p:sldId id="290" r:id="rId6"/>
    <p:sldId id="294" r:id="rId7"/>
    <p:sldId id="256" r:id="rId8"/>
    <p:sldId id="291" r:id="rId9"/>
    <p:sldId id="271" r:id="rId10"/>
    <p:sldId id="261" r:id="rId11"/>
    <p:sldId id="265" r:id="rId12"/>
    <p:sldId id="29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tags" Target="../tags/tag2.xml"/><Relationship Id="rId2" Type="http://schemas.openxmlformats.org/officeDocument/2006/relationships/image" Target="../media/image10.jpe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9710" y="1425575"/>
            <a:ext cx="5064125" cy="1083945"/>
          </a:xfrm>
        </p:spPr>
        <p:txBody>
          <a:bodyPr/>
          <a:p>
            <a:r>
              <a:rPr lang="zh-CN" altLang="en-US"/>
              <a:t>电控</a:t>
            </a:r>
            <a:r>
              <a:rPr lang="zh-CN" altLang="en-US"/>
              <a:t>发动机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1730" y="3514090"/>
            <a:ext cx="3220085" cy="654685"/>
          </a:xfrm>
        </p:spPr>
        <p:txBody>
          <a:bodyPr/>
          <a:p>
            <a:r>
              <a:rPr lang="zh-CN" altLang="en-US"/>
              <a:t>曲轴箱强制通风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曲轴箱通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470140" cy="6858000"/>
          </a:xfrm>
          <a:prstGeom prst="rect">
            <a:avLst/>
          </a:prstGeom>
        </p:spPr>
      </p:pic>
      <p:pic>
        <p:nvPicPr>
          <p:cNvPr id="2" name="图片 1" descr="PCV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385" y="0"/>
            <a:ext cx="4920615" cy="6858000"/>
          </a:xfrm>
          <a:prstGeom prst="rect">
            <a:avLst/>
          </a:prstGeom>
        </p:spPr>
      </p:pic>
      <p:pic>
        <p:nvPicPr>
          <p:cNvPr id="4" name="图片 3" descr="PCV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00" y="0"/>
            <a:ext cx="5092700" cy="6858000"/>
          </a:xfrm>
          <a:prstGeom prst="rect">
            <a:avLst/>
          </a:prstGeom>
        </p:spPr>
      </p:pic>
      <p:pic>
        <p:nvPicPr>
          <p:cNvPr id="5" name="图片 4" descr="PCV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240" y="0"/>
            <a:ext cx="5191760" cy="6858000"/>
          </a:xfrm>
          <a:prstGeom prst="rect">
            <a:avLst/>
          </a:prstGeom>
        </p:spPr>
      </p:pic>
      <p:pic>
        <p:nvPicPr>
          <p:cNvPr id="6" name="图片 5" descr="PCV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0775" y="0"/>
            <a:ext cx="4721225" cy="685863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2019935" y="603885"/>
            <a:ext cx="3325495" cy="19685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/>
        </p:nvSpPr>
        <p:spPr>
          <a:xfrm>
            <a:off x="5325745" y="613410"/>
            <a:ext cx="187960" cy="392430"/>
          </a:xfrm>
          <a:custGeom>
            <a:avLst/>
            <a:gdLst>
              <a:gd name="connisteX0" fmla="*/ 0 w 187748"/>
              <a:gd name="connsiteY0" fmla="*/ 0 h 392430"/>
              <a:gd name="connisteX1" fmla="*/ 68580 w 187748"/>
              <a:gd name="connsiteY1" fmla="*/ 39370 h 392430"/>
              <a:gd name="connisteX2" fmla="*/ 107950 w 187748"/>
              <a:gd name="connsiteY2" fmla="*/ 107950 h 392430"/>
              <a:gd name="connisteX3" fmla="*/ 166370 w 187748"/>
              <a:gd name="connsiteY3" fmla="*/ 176530 h 392430"/>
              <a:gd name="connisteX4" fmla="*/ 186055 w 187748"/>
              <a:gd name="connsiteY4" fmla="*/ 255270 h 392430"/>
              <a:gd name="connisteX5" fmla="*/ 186055 w 187748"/>
              <a:gd name="connsiteY5" fmla="*/ 323850 h 392430"/>
              <a:gd name="connisteX6" fmla="*/ 186055 w 187748"/>
              <a:gd name="connsiteY6" fmla="*/ 392430 h 3924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87748" h="392430">
                <a:moveTo>
                  <a:pt x="0" y="0"/>
                </a:moveTo>
                <a:cubicBezTo>
                  <a:pt x="12700" y="6350"/>
                  <a:pt x="46990" y="17780"/>
                  <a:pt x="68580" y="39370"/>
                </a:cubicBezTo>
                <a:cubicBezTo>
                  <a:pt x="90170" y="60960"/>
                  <a:pt x="88265" y="80645"/>
                  <a:pt x="107950" y="107950"/>
                </a:cubicBezTo>
                <a:cubicBezTo>
                  <a:pt x="127635" y="135255"/>
                  <a:pt x="150495" y="147320"/>
                  <a:pt x="166370" y="176530"/>
                </a:cubicBezTo>
                <a:cubicBezTo>
                  <a:pt x="182245" y="205740"/>
                  <a:pt x="182245" y="226060"/>
                  <a:pt x="186055" y="255270"/>
                </a:cubicBezTo>
                <a:cubicBezTo>
                  <a:pt x="189865" y="284480"/>
                  <a:pt x="186055" y="296545"/>
                  <a:pt x="186055" y="323850"/>
                </a:cubicBezTo>
                <a:cubicBezTo>
                  <a:pt x="186055" y="351155"/>
                  <a:pt x="186055" y="380365"/>
                  <a:pt x="186055" y="392430"/>
                </a:cubicBezTo>
              </a:path>
            </a:pathLst>
          </a:cu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871345" y="613410"/>
            <a:ext cx="158750" cy="323850"/>
          </a:xfrm>
          <a:custGeom>
            <a:avLst/>
            <a:gdLst>
              <a:gd name="connisteX0" fmla="*/ 158538 w 158538"/>
              <a:gd name="connsiteY0" fmla="*/ 0 h 323850"/>
              <a:gd name="connisteX1" fmla="*/ 89958 w 158538"/>
              <a:gd name="connsiteY1" fmla="*/ 59055 h 323850"/>
              <a:gd name="connisteX2" fmla="*/ 20743 w 158538"/>
              <a:gd name="connsiteY2" fmla="*/ 107950 h 323850"/>
              <a:gd name="connisteX3" fmla="*/ 1693 w 158538"/>
              <a:gd name="connsiteY3" fmla="*/ 176530 h 323850"/>
              <a:gd name="connisteX4" fmla="*/ 1693 w 158538"/>
              <a:gd name="connsiteY4" fmla="*/ 255270 h 323850"/>
              <a:gd name="connisteX5" fmla="*/ 1693 w 158538"/>
              <a:gd name="connsiteY5" fmla="*/ 323850 h 3238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58538" h="323850">
                <a:moveTo>
                  <a:pt x="158538" y="0"/>
                </a:moveTo>
                <a:cubicBezTo>
                  <a:pt x="146473" y="10795"/>
                  <a:pt x="117263" y="37465"/>
                  <a:pt x="89958" y="59055"/>
                </a:cubicBezTo>
                <a:cubicBezTo>
                  <a:pt x="62653" y="80645"/>
                  <a:pt x="38523" y="84455"/>
                  <a:pt x="20743" y="107950"/>
                </a:cubicBezTo>
                <a:cubicBezTo>
                  <a:pt x="2963" y="131445"/>
                  <a:pt x="5503" y="147320"/>
                  <a:pt x="1693" y="176530"/>
                </a:cubicBezTo>
                <a:cubicBezTo>
                  <a:pt x="-2117" y="205740"/>
                  <a:pt x="1693" y="226060"/>
                  <a:pt x="1693" y="255270"/>
                </a:cubicBezTo>
                <a:cubicBezTo>
                  <a:pt x="1693" y="284480"/>
                  <a:pt x="1693" y="311785"/>
                  <a:pt x="1693" y="323850"/>
                </a:cubicBezTo>
              </a:path>
            </a:pathLst>
          </a:cu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5494020" y="1005840"/>
            <a:ext cx="19685" cy="170688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871345" y="838835"/>
            <a:ext cx="20955" cy="131445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147445" y="2114550"/>
            <a:ext cx="323850" cy="2814320"/>
            <a:chOff x="1791" y="3330"/>
            <a:chExt cx="510" cy="4432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1791" y="3886"/>
              <a:ext cx="30" cy="3877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791" y="3330"/>
              <a:ext cx="510" cy="602"/>
            </a:xfrm>
            <a:prstGeom prst="line">
              <a:avLst/>
            </a:prstGeom>
            <a:ln w="3175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接连接符 15"/>
          <p:cNvCxnSpPr/>
          <p:nvPr/>
        </p:nvCxnSpPr>
        <p:spPr>
          <a:xfrm flipV="1">
            <a:off x="1490345" y="1261110"/>
            <a:ext cx="10160" cy="7156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484630" y="1261110"/>
            <a:ext cx="2065655" cy="95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 19"/>
          <p:cNvSpPr/>
          <p:nvPr/>
        </p:nvSpPr>
        <p:spPr>
          <a:xfrm>
            <a:off x="3550285" y="1261110"/>
            <a:ext cx="137795" cy="274320"/>
          </a:xfrm>
          <a:custGeom>
            <a:avLst/>
            <a:gdLst>
              <a:gd name="connisteX0" fmla="*/ 0 w 138006"/>
              <a:gd name="connsiteY0" fmla="*/ 0 h 274320"/>
              <a:gd name="connisteX1" fmla="*/ 68580 w 138006"/>
              <a:gd name="connsiteY1" fmla="*/ 68580 h 274320"/>
              <a:gd name="connisteX2" fmla="*/ 127635 w 138006"/>
              <a:gd name="connsiteY2" fmla="*/ 137160 h 274320"/>
              <a:gd name="connisteX3" fmla="*/ 137160 w 138006"/>
              <a:gd name="connsiteY3" fmla="*/ 205740 h 274320"/>
              <a:gd name="connisteX4" fmla="*/ 137160 w 138006"/>
              <a:gd name="connsiteY4" fmla="*/ 274320 h 2743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38007" h="274320">
                <a:moveTo>
                  <a:pt x="0" y="0"/>
                </a:moveTo>
                <a:cubicBezTo>
                  <a:pt x="12700" y="12065"/>
                  <a:pt x="43180" y="41275"/>
                  <a:pt x="68580" y="68580"/>
                </a:cubicBezTo>
                <a:cubicBezTo>
                  <a:pt x="93980" y="95885"/>
                  <a:pt x="113665" y="109855"/>
                  <a:pt x="127635" y="137160"/>
                </a:cubicBezTo>
                <a:cubicBezTo>
                  <a:pt x="141605" y="164465"/>
                  <a:pt x="135255" y="178435"/>
                  <a:pt x="137160" y="205740"/>
                </a:cubicBezTo>
                <a:cubicBezTo>
                  <a:pt x="139065" y="233045"/>
                  <a:pt x="137160" y="262255"/>
                  <a:pt x="137160" y="27432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flipH="1" flipV="1">
            <a:off x="3687445" y="1535430"/>
            <a:ext cx="10160" cy="824230"/>
          </a:xfrm>
          <a:prstGeom prst="line">
            <a:avLst/>
          </a:prstGeom>
          <a:ln w="190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3688080" y="1447165"/>
            <a:ext cx="9525" cy="912495"/>
          </a:xfrm>
          <a:prstGeom prst="line">
            <a:avLst/>
          </a:prstGeom>
          <a:ln w="317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 flipV="1">
            <a:off x="3688715" y="1447165"/>
            <a:ext cx="9525" cy="912495"/>
          </a:xfrm>
          <a:prstGeom prst="line">
            <a:avLst/>
          </a:prstGeom>
          <a:ln w="47625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0810" y="474980"/>
            <a:ext cx="1153096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见到年龄较老的发动机，上面都有厚厚的一层油泥，严重的靠能看到机油的渗漏。除了油封老化的原因外，更重要的是曲轴箱内的压力过高所造成的。处理这些油泥的产生，除了更换新的油封外，更应该重视曲轴箱的压力</a:t>
            </a:r>
            <a:r>
              <a:rPr lang="zh-CN" altLang="en-US"/>
              <a:t>控制。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发动机在工作时，由于活塞的高速运行，以及气缸内通过活塞环下窜的部分混合气，都会造成曲轴箱的压力高于大气压，过高的压力不仅会导致机油的润滑性能下降影响发动机的性能，更容易损坏油封。所以给曲轴箱进行通风降压，就显得尤为重要</a:t>
            </a:r>
            <a:r>
              <a:rPr lang="zh-CN" altLang="en-US"/>
              <a:t>了。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通风可分为两种</a:t>
            </a:r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第一种自然通风：这种的弊端就是会有部分的机油蒸汽排放到大气中，造成环境污染。所以车辆中常用的都是强制通风。将这里面的压力引入气缸内燃烧后再</a:t>
            </a:r>
            <a:r>
              <a:rPr lang="zh-CN" altLang="en-US"/>
              <a:t>排放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接下来看下它的具体工作流程。整套系统就是由一个单向阀和</a:t>
            </a:r>
            <a:r>
              <a:rPr lang="zh-CN" altLang="en-US"/>
              <a:t>连接管路连接而成。</a:t>
            </a:r>
            <a:endParaRPr lang="zh-CN" altLang="en-US"/>
          </a:p>
          <a:p>
            <a:r>
              <a:rPr lang="zh-CN" altLang="en-US"/>
              <a:t>当发动机不工作时，整套系统不</a:t>
            </a:r>
            <a:r>
              <a:rPr lang="zh-CN" altLang="en-US"/>
              <a:t>工作。</a:t>
            </a:r>
            <a:endParaRPr lang="zh-CN" altLang="en-US"/>
          </a:p>
          <a:p>
            <a:r>
              <a:rPr lang="zh-CN" altLang="en-US"/>
              <a:t>低负荷时，真空吸力大，开度最大，经过空滤的空气进入曲轴箱，顺着管路到达节气门</a:t>
            </a:r>
            <a:r>
              <a:rPr lang="zh-CN" altLang="en-US"/>
              <a:t>后方</a:t>
            </a:r>
            <a:endParaRPr lang="zh-CN" altLang="en-US"/>
          </a:p>
          <a:p>
            <a:r>
              <a:rPr lang="zh-CN" altLang="en-US"/>
              <a:t>高负荷时，吸力小，开度</a:t>
            </a:r>
            <a:r>
              <a:rPr lang="zh-CN" altLang="en-US"/>
              <a:t>小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如何解决机油进入发动机呢？</a:t>
            </a:r>
            <a:r>
              <a:rPr lang="zh-CN" altLang="en-US"/>
              <a:t>油气分离器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535" y="780415"/>
            <a:ext cx="991870" cy="4768215"/>
          </a:xfrm>
        </p:spPr>
        <p:txBody>
          <a:bodyPr>
            <a:normAutofit fontScale="90000"/>
          </a:bodyPr>
          <a:p>
            <a:r>
              <a:rPr lang="zh-CN" altLang="en-US"/>
              <a:t>曲轴箱压力</a:t>
            </a:r>
            <a:r>
              <a:rPr lang="zh-CN" altLang="en-US"/>
              <a:t>的形成</a:t>
            </a:r>
            <a:endParaRPr lang="zh-CN" altLang="en-US"/>
          </a:p>
        </p:txBody>
      </p:sp>
      <p:pic>
        <p:nvPicPr>
          <p:cNvPr id="4" name="图片 3" descr="发动机转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835" y="0"/>
            <a:ext cx="105911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活塞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3575" y="0"/>
            <a:ext cx="7718425" cy="6685280"/>
          </a:xfrm>
          <a:prstGeom prst="rect">
            <a:avLst/>
          </a:prstGeom>
        </p:spPr>
      </p:pic>
      <p:pic>
        <p:nvPicPr>
          <p:cNvPr id="5" name="图片 4" descr="发动机活塞动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7357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xfrm>
            <a:off x="0" y="0"/>
            <a:ext cx="5277485" cy="1325880"/>
          </a:xfrm>
        </p:spPr>
        <p:txBody>
          <a:bodyPr anchor="ctr" anchorCtr="0">
            <a:normAutofit fontScale="90000"/>
          </a:bodyPr>
          <a:p>
            <a:r>
              <a:rPr lang="zh-CN" altLang="en-US" b="1"/>
              <a:t>曲轴箱压力升高的</a:t>
            </a:r>
            <a:r>
              <a:rPr lang="zh-CN" altLang="en-US" b="1"/>
              <a:t>危害</a:t>
            </a:r>
            <a:endParaRPr lang="zh-CN" altLang="en-US" b="1"/>
          </a:p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xfrm>
            <a:off x="0" y="1129665"/>
            <a:ext cx="4912995" cy="921385"/>
          </a:xfrm>
        </p:spPr>
        <p:txBody>
          <a:bodyPr>
            <a:normAutofit/>
          </a:bodyPr>
          <a:p>
            <a:pPr>
              <a:buNone/>
            </a:pPr>
            <a:r>
              <a:rPr lang="en-US" altLang="zh-CN" sz="2400" b="1"/>
              <a:t>1</a:t>
            </a:r>
            <a:r>
              <a:rPr lang="zh-CN" altLang="en-US" sz="2400" b="1"/>
              <a:t>、稀释和污染机油，造成机油的润滑性能下降。</a:t>
            </a:r>
            <a:endParaRPr lang="zh-CN" altLang="en-US" sz="2400" b="1"/>
          </a:p>
          <a:p>
            <a:pPr>
              <a:buNone/>
            </a:pPr>
            <a:endParaRPr lang="zh-CN" altLang="en-US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0" y="2668270"/>
            <a:ext cx="491299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400" b="1">
                <a:sym typeface="+mn-ea"/>
              </a:rPr>
              <a:t>2</a:t>
            </a:r>
            <a:r>
              <a:rPr lang="zh-CN" altLang="en-US" sz="2400" b="1">
                <a:sym typeface="+mn-ea"/>
              </a:rPr>
              <a:t>、曲轴箱内的压力会随发动机转速的升高而增加，从而将机油从油封或气缸垫压出。</a:t>
            </a:r>
            <a:endParaRPr lang="zh-CN" altLang="en-US" sz="2400" b="1"/>
          </a:p>
          <a:p>
            <a:pPr>
              <a:buNone/>
            </a:pP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0" y="4853940"/>
            <a:ext cx="52774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400" b="1">
                <a:sym typeface="+mn-ea"/>
              </a:rPr>
              <a:t>3</a:t>
            </a:r>
            <a:r>
              <a:rPr lang="zh-CN" altLang="en-US" sz="2400" b="1">
                <a:sym typeface="+mn-ea"/>
              </a:rPr>
              <a:t>、曲轴箱内的压力升高，还会降低发动机的转速。</a:t>
            </a:r>
            <a:endParaRPr lang="zh-CN" altLang="en-US" sz="2400"/>
          </a:p>
        </p:txBody>
      </p:sp>
      <p:pic>
        <p:nvPicPr>
          <p:cNvPr id="4" name="图片 3" descr="机油变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25" y="1857375"/>
            <a:ext cx="12004675" cy="5000625"/>
          </a:xfrm>
          <a:prstGeom prst="rect">
            <a:avLst/>
          </a:prstGeom>
        </p:spPr>
      </p:pic>
      <p:pic>
        <p:nvPicPr>
          <p:cNvPr id="5" name="图片 4" descr="发动机漏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747395"/>
            <a:ext cx="6543675" cy="6038215"/>
          </a:xfrm>
          <a:prstGeom prst="rect">
            <a:avLst/>
          </a:prstGeom>
        </p:spPr>
      </p:pic>
      <p:pic>
        <p:nvPicPr>
          <p:cNvPr id="107" name="图片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5343525" y="747395"/>
            <a:ext cx="6543675" cy="5972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02" name="副标题 153601"/>
          <p:cNvSpPr>
            <a:spLocks noGrp="1"/>
          </p:cNvSpPr>
          <p:nvPr>
            <p:ph type="subTitle" idx="1"/>
          </p:nvPr>
        </p:nvSpPr>
        <p:spPr>
          <a:xfrm>
            <a:off x="0" y="865505"/>
            <a:ext cx="2949575" cy="4968875"/>
          </a:xfrm>
        </p:spPr>
        <p:txBody>
          <a:bodyPr anchor="t" anchorCtr="0">
            <a:normAutofit/>
          </a:bodyPr>
          <a:p>
            <a:pPr marL="609600" indent="-609600" algn="l" defTabSz="914400">
              <a:buClrTx/>
              <a:buSzTx/>
              <a:buFontTx/>
            </a:pPr>
            <a:r>
              <a:rPr lang="zh-CN" altLang="en-US" sz="2800" kern="1200" baseline="0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+mn-cs"/>
              </a:rPr>
              <a:t>机油的</a:t>
            </a:r>
            <a:r>
              <a:rPr lang="zh-CN" altLang="en-US" sz="2800" kern="1200" baseline="0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+mn-cs"/>
              </a:rPr>
              <a:t>作用</a:t>
            </a:r>
            <a:endParaRPr lang="zh-CN" altLang="en-US" sz="2800" kern="1200" baseline="0" dirty="0">
              <a:solidFill>
                <a:schemeClr val="accent2"/>
              </a:solidFill>
              <a:latin typeface="隶书" pitchFamily="49" charset="-122"/>
              <a:ea typeface="隶书" pitchFamily="49" charset="-122"/>
              <a:cs typeface="+mn-cs"/>
            </a:endParaRPr>
          </a:p>
          <a:p>
            <a:pPr marL="609600" indent="-609600" algn="l" defTabSz="914400">
              <a:buClrTx/>
              <a:buSzTx/>
              <a:buFontTx/>
            </a:pPr>
            <a:r>
              <a:rPr lang="zh-CN" altLang="en-US" sz="2800" kern="1200" baseline="0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+mn-cs"/>
              </a:rPr>
              <a:t>1、润滑</a:t>
            </a:r>
            <a:endParaRPr lang="zh-CN" altLang="en-US" sz="2800" kern="1200" baseline="0" dirty="0">
              <a:solidFill>
                <a:schemeClr val="accent2"/>
              </a:solidFill>
              <a:latin typeface="隶书" pitchFamily="49" charset="-122"/>
              <a:ea typeface="隶书" pitchFamily="49" charset="-122"/>
              <a:cs typeface="+mn-cs"/>
            </a:endParaRPr>
          </a:p>
          <a:p>
            <a:pPr marL="609600" indent="-609600" algn="l" defTabSz="914400">
              <a:buClrTx/>
              <a:buSzTx/>
              <a:buFontTx/>
            </a:pPr>
            <a:r>
              <a:rPr lang="zh-CN" altLang="en-US" sz="2800" kern="1200" baseline="0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+mn-cs"/>
              </a:rPr>
              <a:t>2、辅助冷却降温</a:t>
            </a:r>
            <a:endParaRPr lang="zh-CN" altLang="en-US" sz="2800" kern="1200" baseline="0" dirty="0">
              <a:solidFill>
                <a:schemeClr val="accent2"/>
              </a:solidFill>
              <a:latin typeface="隶书" pitchFamily="49" charset="-122"/>
              <a:ea typeface="隶书" pitchFamily="49" charset="-122"/>
              <a:cs typeface="+mn-cs"/>
            </a:endParaRPr>
          </a:p>
          <a:p>
            <a:pPr marL="609600" indent="-609600" algn="l" defTabSz="914400">
              <a:buClrTx/>
              <a:buSzTx/>
              <a:buFontTx/>
            </a:pPr>
            <a:r>
              <a:rPr lang="zh-CN" altLang="en-US" sz="2800" kern="1200" baseline="0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+mn-cs"/>
              </a:rPr>
              <a:t>3、清洗清洁</a:t>
            </a:r>
            <a:endParaRPr lang="zh-CN" altLang="en-US" sz="2800" kern="1200" baseline="0" dirty="0">
              <a:solidFill>
                <a:schemeClr val="accent2"/>
              </a:solidFill>
              <a:latin typeface="隶书" pitchFamily="49" charset="-122"/>
              <a:ea typeface="隶书" pitchFamily="49" charset="-122"/>
              <a:cs typeface="+mn-cs"/>
            </a:endParaRPr>
          </a:p>
          <a:p>
            <a:pPr marL="609600" indent="-609600" algn="l" defTabSz="914400">
              <a:buClrTx/>
              <a:buSzTx/>
              <a:buFontTx/>
            </a:pPr>
            <a:r>
              <a:rPr lang="zh-CN" altLang="en-US" sz="2800" kern="1200" baseline="0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+mn-cs"/>
              </a:rPr>
              <a:t>4、密封防漏</a:t>
            </a:r>
            <a:endParaRPr lang="zh-CN" altLang="en-US" sz="2800" kern="1200" baseline="0" dirty="0">
              <a:solidFill>
                <a:schemeClr val="accent2"/>
              </a:solidFill>
              <a:latin typeface="隶书" pitchFamily="49" charset="-122"/>
              <a:ea typeface="隶书" pitchFamily="49" charset="-122"/>
              <a:cs typeface="+mn-cs"/>
            </a:endParaRPr>
          </a:p>
          <a:p>
            <a:pPr marL="609600" indent="-609600" algn="l" defTabSz="914400">
              <a:buClrTx/>
              <a:buSzTx/>
              <a:buFontTx/>
            </a:pPr>
            <a:r>
              <a:rPr lang="zh-CN" altLang="en-US" sz="2800" kern="1200" baseline="0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+mn-cs"/>
              </a:rPr>
              <a:t>5、防锈防蚀</a:t>
            </a:r>
            <a:endParaRPr lang="zh-CN" altLang="en-US" sz="2800" kern="1200" baseline="0" dirty="0">
              <a:solidFill>
                <a:schemeClr val="accent2"/>
              </a:solidFill>
              <a:latin typeface="隶书" pitchFamily="49" charset="-122"/>
              <a:ea typeface="隶书" pitchFamily="49" charset="-122"/>
              <a:cs typeface="+mn-cs"/>
            </a:endParaRPr>
          </a:p>
          <a:p>
            <a:pPr marL="609600" indent="-609600" algn="l" defTabSz="914400">
              <a:buClrTx/>
              <a:buSzTx/>
              <a:buFontTx/>
            </a:pPr>
            <a:r>
              <a:rPr lang="zh-CN" altLang="en-US" sz="2800" kern="1200" baseline="0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+mn-cs"/>
              </a:rPr>
              <a:t>6、减震缓冲</a:t>
            </a:r>
            <a:endParaRPr lang="zh-CN" altLang="en-US" sz="2800" kern="1200" baseline="0" dirty="0">
              <a:solidFill>
                <a:schemeClr val="accent2"/>
              </a:solidFill>
              <a:latin typeface="隶书" pitchFamily="49" charset="-122"/>
              <a:ea typeface="隶书" pitchFamily="49" charset="-122"/>
              <a:cs typeface="+mn-cs"/>
            </a:endParaRPr>
          </a:p>
          <a:p>
            <a:pPr marL="609600" indent="-609600" algn="l" defTabSz="914400">
              <a:buClrTx/>
              <a:buSzTx/>
              <a:buFontTx/>
            </a:pPr>
            <a:r>
              <a:rPr lang="zh-CN" altLang="en-US" sz="2800" kern="1200" baseline="0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+mn-cs"/>
              </a:rPr>
              <a:t>7、抗磨</a:t>
            </a:r>
            <a:endParaRPr lang="zh-CN" altLang="en-US" sz="2800" kern="1200" baseline="0" dirty="0">
              <a:solidFill>
                <a:schemeClr val="accent2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153613" name="标题 153612"/>
          <p:cNvSpPr>
            <a:spLocks noGrp="1"/>
          </p:cNvSpPr>
          <p:nvPr>
            <p:ph type="ctrTitle"/>
          </p:nvPr>
        </p:nvSpPr>
        <p:spPr>
          <a:xfrm>
            <a:off x="-317" y="0"/>
            <a:ext cx="7772400" cy="865188"/>
          </a:xfrm>
        </p:spPr>
        <p:txBody>
          <a:bodyPr anchor="ctr" anchorCtr="0"/>
          <a:p>
            <a:pPr algn="l" defTabSz="914400">
              <a:buClrTx/>
              <a:buSzTx/>
              <a:buFontTx/>
              <a:buNone/>
            </a:pPr>
            <a:r>
              <a:rPr lang="zh-CN" altLang="en-US" sz="3600" b="1" kern="1200" baseline="0" dirty="0">
                <a:solidFill>
                  <a:srgbClr val="CC3300"/>
                </a:solidFill>
                <a:latin typeface="+mj-lt"/>
                <a:ea typeface="华文新魏" pitchFamily="2" charset="-122"/>
                <a:cs typeface="+mj-cs"/>
              </a:rPr>
              <a:t>机油的</a:t>
            </a:r>
            <a:r>
              <a:rPr lang="zh-CN" altLang="en-US" sz="3600" b="1" kern="1200" baseline="0" dirty="0">
                <a:solidFill>
                  <a:srgbClr val="CC3300"/>
                </a:solidFill>
                <a:latin typeface="+mj-lt"/>
                <a:ea typeface="华文新魏" pitchFamily="2" charset="-122"/>
                <a:cs typeface="+mj-cs"/>
              </a:rPr>
              <a:t>特性</a:t>
            </a:r>
            <a:endParaRPr lang="zh-CN" altLang="en-US" sz="3600" b="1" kern="1200" baseline="0" dirty="0">
              <a:solidFill>
                <a:srgbClr val="CC3300"/>
              </a:solidFill>
              <a:latin typeface="+mj-lt"/>
              <a:ea typeface="华文新魏" pitchFamily="2" charset="-122"/>
              <a:cs typeface="+mj-cs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3084195" y="865505"/>
            <a:ext cx="9107805" cy="59924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单缸柴油机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6194" t="16954" r="16653" b="14389"/>
          <a:stretch>
            <a:fillRect/>
          </a:stretch>
        </p:blipFill>
        <p:spPr>
          <a:xfrm>
            <a:off x="6080760" y="0"/>
            <a:ext cx="5835015" cy="685736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8965565" y="3134995"/>
            <a:ext cx="1306195" cy="1227455"/>
          </a:xfrm>
          <a:prstGeom prst="ellipse">
            <a:avLst/>
          </a:prstGeom>
          <a:noFill/>
          <a:ln w="1111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曲轴箱自然通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597789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曲轴箱强制通风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8583295" y="956945"/>
            <a:ext cx="757555" cy="776605"/>
          </a:xfrm>
          <a:prstGeom prst="ellipse">
            <a:avLst/>
          </a:prstGeom>
          <a:noFill/>
          <a:ln w="1111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xfrm>
            <a:off x="152400" y="0"/>
            <a:ext cx="2609850" cy="1325880"/>
          </a:xfrm>
        </p:spPr>
        <p:txBody>
          <a:bodyPr anchor="ctr" anchorCtr="0"/>
          <a:p>
            <a:r>
              <a:rPr lang="en-US" altLang="zh-CN" b="1"/>
              <a:t>PCV</a:t>
            </a:r>
            <a:r>
              <a:rPr lang="zh-CN" altLang="en-US" b="1"/>
              <a:t>阀</a:t>
            </a:r>
            <a:endParaRPr lang="zh-CN" altLang="en-US" b="1"/>
          </a:p>
        </p:txBody>
      </p:sp>
      <p:pic>
        <p:nvPicPr>
          <p:cNvPr id="2" name="图片 1" descr="PCV阀"/>
          <p:cNvPicPr>
            <a:picLocks noChangeAspect="1"/>
          </p:cNvPicPr>
          <p:nvPr/>
        </p:nvPicPr>
        <p:blipFill>
          <a:blip r:embed="rId1"/>
          <a:srcRect l="24415" t="8333" r="23103" b="15278"/>
          <a:stretch>
            <a:fillRect/>
          </a:stretch>
        </p:blipFill>
        <p:spPr>
          <a:xfrm rot="5400000">
            <a:off x="6680835" y="1239520"/>
            <a:ext cx="5781040" cy="5179060"/>
          </a:xfrm>
          <a:prstGeom prst="rect">
            <a:avLst/>
          </a:prstGeom>
        </p:spPr>
      </p:pic>
      <p:pic>
        <p:nvPicPr>
          <p:cNvPr id="3" name="图片 2" descr="PCV结构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38530"/>
            <a:ext cx="6753225" cy="57810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799,&quot;width&quot;:9189}"/>
</p:tagLst>
</file>

<file path=ppt/tags/tag2.xml><?xml version="1.0" encoding="utf-8"?>
<p:tagLst xmlns:p="http://schemas.openxmlformats.org/presentationml/2006/main">
  <p:tag name="KSO_WM_UNIT_PLACING_PICTURE_USER_VIEWPORT" val="{&quot;height&quot;:7940,&quot;width&quot;:8720}"/>
</p:tagLst>
</file>

<file path=ppt/tags/tag3.xml><?xml version="1.0" encoding="utf-8"?>
<p:tagLst xmlns:p="http://schemas.openxmlformats.org/presentationml/2006/main">
  <p:tag name="KSO_WPP_MARK_KEY" val="65b2edac-64b4-435e-a7d0-d785ca01b0e1"/>
  <p:tag name="COMMONDATA" val="eyJoZGlkIjoiZTM3MjIwNWFkOTIwYTliYmJmMGNhMjFlM2JhZDhkYTA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WPS 演示</Application>
  <PresentationFormat>宽屏</PresentationFormat>
  <Paragraphs>46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隶书</vt:lpstr>
      <vt:lpstr>Arial Unicode MS</vt:lpstr>
      <vt:lpstr>华文新魏</vt:lpstr>
      <vt:lpstr>微软雅黑</vt:lpstr>
      <vt:lpstr>Calibri</vt:lpstr>
      <vt:lpstr>Office 主题</vt:lpstr>
      <vt:lpstr>PowerPoint 演示文稿</vt:lpstr>
      <vt:lpstr>PowerPoint 演示文稿</vt:lpstr>
      <vt:lpstr>曲轴箱压力的形成</vt:lpstr>
      <vt:lpstr>PowerPoint 演示文稿</vt:lpstr>
      <vt:lpstr>曲轴箱压力升高的危害</vt:lpstr>
      <vt:lpstr>机油的特性</vt:lpstr>
      <vt:lpstr>PowerPoint 演示文稿</vt:lpstr>
      <vt:lpstr>PowerPoint 演示文稿</vt:lpstr>
      <vt:lpstr>PCV阀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宋叔叔～～～</cp:lastModifiedBy>
  <cp:revision>7</cp:revision>
  <dcterms:created xsi:type="dcterms:W3CDTF">2022-01-01T02:10:00Z</dcterms:created>
  <dcterms:modified xsi:type="dcterms:W3CDTF">2023-10-14T08:22:48Z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4578878E8D994A7F97D5984D875A70CA</vt:lpwstr>
  </property>
  <property fmtid="{D5CDD505-2E9C-101B-9397-08002B2CF9AE}" pid="3" name="KSOProductBuildVer">
    <vt:lpwstr>2052-11.1.0.14036</vt:lpwstr>
  </property>
</Properties>
</file>