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11090234" r:id="rId3"/>
    <p:sldId id="11090389" r:id="rId4"/>
    <p:sldId id="11090392" r:id="rId5"/>
    <p:sldId id="421" r:id="rId6"/>
    <p:sldId id="11090396" r:id="rId7"/>
    <p:sldId id="423" r:id="rId8"/>
    <p:sldId id="11090402" r:id="rId9"/>
    <p:sldId id="11090397" r:id="rId10"/>
    <p:sldId id="11090398" r:id="rId11"/>
    <p:sldId id="11090393" r:id="rId12"/>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B0F0"/>
    <a:srgbClr val="07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25" d="100"/>
          <a:sy n="25" d="100"/>
        </p:scale>
        <p:origin x="2376" y="1002"/>
      </p:cViewPr>
      <p:guideLst>
        <p:guide orient="horz" pos="210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73.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B378-C07E-4A15-B7AD-225D695BCC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3E488-F6BA-4C83-A745-03272BA3B8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29" name="组合 28"/>
          <p:cNvGrpSpPr/>
          <p:nvPr userDrawn="1"/>
        </p:nvGrpSpPr>
        <p:grpSpPr>
          <a:xfrm>
            <a:off x="-1161415" y="347980"/>
            <a:ext cx="13155930" cy="6510020"/>
            <a:chOff x="-1829" y="188"/>
            <a:chExt cx="20718" cy="10252"/>
          </a:xfrm>
        </p:grpSpPr>
        <p:grpSp>
          <p:nvGrpSpPr>
            <p:cNvPr id="30" name="Group 7"/>
            <p:cNvGrpSpPr/>
            <p:nvPr/>
          </p:nvGrpSpPr>
          <p:grpSpPr>
            <a:xfrm>
              <a:off x="16919" y="9806"/>
              <a:ext cx="1970" cy="628"/>
              <a:chOff x="8340407" y="1877155"/>
              <a:chExt cx="2487489" cy="793801"/>
            </a:xfrm>
            <a:solidFill>
              <a:srgbClr val="D11019"/>
            </a:solidFill>
          </p:grpSpPr>
          <p:sp>
            <p:nvSpPr>
              <p:cNvPr id="71" name="Graphic 16"/>
              <p:cNvSpPr/>
              <p:nvPr/>
            </p:nvSpPr>
            <p:spPr>
              <a:xfrm flipH="1" flipV="1">
                <a:off x="8340407" y="1878419"/>
                <a:ext cx="761399" cy="792537"/>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2" name="Graphic 16"/>
              <p:cNvSpPr/>
              <p:nvPr/>
            </p:nvSpPr>
            <p:spPr>
              <a:xfrm flipH="1" flipV="1">
                <a:off x="8916191"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3" name="Graphic 16"/>
              <p:cNvSpPr/>
              <p:nvPr/>
            </p:nvSpPr>
            <p:spPr>
              <a:xfrm flipH="1" flipV="1">
                <a:off x="9491976"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4" name="Graphic 16"/>
              <p:cNvSpPr/>
              <p:nvPr/>
            </p:nvSpPr>
            <p:spPr>
              <a:xfrm flipH="1" flipV="1">
                <a:off x="10066497" y="1877155"/>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31" name="任意多边形 2"/>
            <p:cNvSpPr/>
            <p:nvPr/>
          </p:nvSpPr>
          <p:spPr>
            <a:xfrm flipH="1" flipV="1">
              <a:off x="-178" y="9807"/>
              <a:ext cx="17079" cy="633"/>
            </a:xfrm>
            <a:custGeom>
              <a:avLst/>
              <a:gdLst>
                <a:gd name="connsiteX0" fmla="*/ 0 w 17079"/>
                <a:gd name="connsiteY0" fmla="*/ 200 h 200"/>
                <a:gd name="connsiteX1" fmla="*/ 50 w 17079"/>
                <a:gd name="connsiteY1" fmla="*/ 0 h 200"/>
                <a:gd name="connsiteX2" fmla="*/ 17079 w 17079"/>
                <a:gd name="connsiteY2" fmla="*/ 0 h 200"/>
                <a:gd name="connsiteX3" fmla="*/ 16908 w 17079"/>
                <a:gd name="connsiteY3" fmla="*/ 199 h 200"/>
                <a:gd name="connsiteX4" fmla="*/ 0 w 17079"/>
                <a:gd name="connsiteY4" fmla="*/ 200 h 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9" h="200">
                  <a:moveTo>
                    <a:pt x="0" y="200"/>
                  </a:moveTo>
                  <a:lnTo>
                    <a:pt x="50" y="0"/>
                  </a:lnTo>
                  <a:lnTo>
                    <a:pt x="17079" y="0"/>
                  </a:lnTo>
                  <a:lnTo>
                    <a:pt x="16908" y="199"/>
                  </a:lnTo>
                  <a:lnTo>
                    <a:pt x="0" y="2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pitchFamily="2" charset="-122"/>
              </a:endParaRPr>
            </a:p>
          </p:txBody>
        </p:sp>
        <p:grpSp>
          <p:nvGrpSpPr>
            <p:cNvPr id="64" name="Group 7"/>
            <p:cNvGrpSpPr/>
            <p:nvPr/>
          </p:nvGrpSpPr>
          <p:grpSpPr>
            <a:xfrm>
              <a:off x="-1829" y="188"/>
              <a:ext cx="2680" cy="634"/>
              <a:chOff x="8035491" y="1847493"/>
              <a:chExt cx="2486690" cy="484881"/>
            </a:xfrm>
            <a:solidFill>
              <a:srgbClr val="D11019"/>
            </a:solidFill>
          </p:grpSpPr>
          <p:sp>
            <p:nvSpPr>
              <p:cNvPr id="66" name="Graphic 16"/>
              <p:cNvSpPr/>
              <p:nvPr/>
            </p:nvSpPr>
            <p:spPr>
              <a:xfrm>
                <a:off x="8035491" y="1850885"/>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7" name="Graphic 16"/>
              <p:cNvSpPr/>
              <p:nvPr/>
            </p:nvSpPr>
            <p:spPr>
              <a:xfrm>
                <a:off x="8610995" y="1850551"/>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8" name="Graphic 16"/>
              <p:cNvSpPr/>
              <p:nvPr/>
            </p:nvSpPr>
            <p:spPr>
              <a:xfrm>
                <a:off x="9186894" y="1848368"/>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0" name="Graphic 16"/>
              <p:cNvSpPr/>
              <p:nvPr/>
            </p:nvSpPr>
            <p:spPr>
              <a:xfrm>
                <a:off x="9761201" y="1847493"/>
                <a:ext cx="760980" cy="481490"/>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65" name="图形"/>
            <p:cNvSpPr txBox="1"/>
            <p:nvPr/>
          </p:nvSpPr>
          <p:spPr>
            <a:xfrm>
              <a:off x="1168" y="454"/>
              <a:ext cx="4843" cy="1016"/>
            </a:xfrm>
            <a:prstGeom prst="rect">
              <a:avLst/>
            </a:prstGeom>
            <a:noFill/>
          </p:spPr>
          <p:txBody>
            <a:bodyPr wrap="square" rtlCol="0">
              <a:spAutoFit/>
            </a:bodyPr>
            <a:lstStyle/>
            <a:p>
              <a:pPr indent="0" algn="dist">
                <a:buNone/>
              </a:pPr>
              <a:endParaRPr lang="zh-CN" altLang="en-US" sz="3600">
                <a:latin typeface="思源黑体 CN Bold" panose="020B0800000000000000" charset="-122"/>
                <a:ea typeface="思源黑体 CN Bold" panose="020B0800000000000000" charset="-122"/>
                <a:cs typeface="字魂58号-创中黑" panose="00000500000000000000" pitchFamily="2" charset="-122"/>
                <a:sym typeface="+mn-ea"/>
              </a:endParaRPr>
            </a:p>
          </p:txBody>
        </p:sp>
      </p:gr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14" name="矩形 13"/>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15" name="图片 14"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72.xml"/><Relationship Id="rId7" Type="http://schemas.openxmlformats.org/officeDocument/2006/relationships/image" Target="../media/image3.png"/><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image" Target="../media/image2.png"/><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0.xml"/><Relationship Id="rId2" Type="http://schemas.openxmlformats.org/officeDocument/2006/relationships/image" Target="../media/image5.png"/><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15.xml"/><Relationship Id="rId5" Type="http://schemas.openxmlformats.org/officeDocument/2006/relationships/image" Target="../media/image6.pn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image" Target="../media/image8.png"/><Relationship Id="rId5" Type="http://schemas.openxmlformats.org/officeDocument/2006/relationships/tags" Target="../tags/tag19.xml"/><Relationship Id="rId4" Type="http://schemas.openxmlformats.org/officeDocument/2006/relationships/image" Target="../media/image7.png"/><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slideLayout" Target="../slideLayouts/slideLayout13.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6" Type="http://schemas.openxmlformats.org/officeDocument/2006/relationships/slideLayout" Target="../slideLayouts/slideLayout13.xml"/><Relationship Id="rId35" Type="http://schemas.openxmlformats.org/officeDocument/2006/relationships/tags" Target="../tags/tag57.xml"/><Relationship Id="rId34" Type="http://schemas.openxmlformats.org/officeDocument/2006/relationships/tags" Target="../tags/tag56.xml"/><Relationship Id="rId33" Type="http://schemas.openxmlformats.org/officeDocument/2006/relationships/tags" Target="../tags/tag55.xml"/><Relationship Id="rId32" Type="http://schemas.openxmlformats.org/officeDocument/2006/relationships/tags" Target="../tags/tag54.xml"/><Relationship Id="rId31" Type="http://schemas.openxmlformats.org/officeDocument/2006/relationships/tags" Target="../tags/tag53.xml"/><Relationship Id="rId30" Type="http://schemas.openxmlformats.org/officeDocument/2006/relationships/tags" Target="../tags/tag52.xml"/><Relationship Id="rId3" Type="http://schemas.openxmlformats.org/officeDocument/2006/relationships/tags" Target="../tags/tag25.xml"/><Relationship Id="rId29" Type="http://schemas.openxmlformats.org/officeDocument/2006/relationships/tags" Target="../tags/tag51.xml"/><Relationship Id="rId28" Type="http://schemas.openxmlformats.org/officeDocument/2006/relationships/tags" Target="../tags/tag50.xml"/><Relationship Id="rId27" Type="http://schemas.openxmlformats.org/officeDocument/2006/relationships/tags" Target="../tags/tag49.xml"/><Relationship Id="rId26" Type="http://schemas.openxmlformats.org/officeDocument/2006/relationships/tags" Target="../tags/tag48.xml"/><Relationship Id="rId25" Type="http://schemas.openxmlformats.org/officeDocument/2006/relationships/tags" Target="../tags/tag47.xml"/><Relationship Id="rId24" Type="http://schemas.openxmlformats.org/officeDocument/2006/relationships/tags" Target="../tags/tag46.xml"/><Relationship Id="rId23" Type="http://schemas.openxmlformats.org/officeDocument/2006/relationships/tags" Target="../tags/tag45.xml"/><Relationship Id="rId22" Type="http://schemas.openxmlformats.org/officeDocument/2006/relationships/tags" Target="../tags/tag44.xml"/><Relationship Id="rId21" Type="http://schemas.openxmlformats.org/officeDocument/2006/relationships/tags" Target="../tags/tag43.xml"/><Relationship Id="rId20" Type="http://schemas.openxmlformats.org/officeDocument/2006/relationships/tags" Target="../tags/tag42.xml"/><Relationship Id="rId2" Type="http://schemas.openxmlformats.org/officeDocument/2006/relationships/tags" Target="../tags/tag24.xml"/><Relationship Id="rId19" Type="http://schemas.openxmlformats.org/officeDocument/2006/relationships/tags" Target="../tags/tag41.xml"/><Relationship Id="rId18" Type="http://schemas.openxmlformats.org/officeDocument/2006/relationships/tags" Target="../tags/tag40.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62.xml"/><Relationship Id="rId5" Type="http://schemas.openxmlformats.org/officeDocument/2006/relationships/image" Target="../media/image9.png"/><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66.xml"/><Relationship Id="rId4" Type="http://schemas.openxmlformats.org/officeDocument/2006/relationships/image" Target="../media/image10.png"/><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0"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18" name="文本框 17"/>
          <p:cNvSpPr txBox="1"/>
          <p:nvPr/>
        </p:nvSpPr>
        <p:spPr>
          <a:xfrm>
            <a:off x="533400" y="2756878"/>
            <a:ext cx="8242300" cy="1322070"/>
          </a:xfrm>
          <a:prstGeom prst="rect">
            <a:avLst/>
          </a:prstGeom>
          <a:noFill/>
        </p:spPr>
        <p:txBody>
          <a:bodyPr wrap="square" rtlCol="0">
            <a:spAutoFit/>
          </a:bodyPr>
          <a:lstStyle/>
          <a:p>
            <a:pPr lvl="0" algn="dist">
              <a:defRPr/>
            </a:pPr>
            <a:r>
              <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机油压力传感器</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pic>
        <p:nvPicPr>
          <p:cNvPr id="3" name="图片 2" descr="C:\Users\HH\Desktop\PPT\素材\千库网_网课直播教学矢量图_元素编号12813820(1).png千库网_网课直播教学矢量图_元素编号12813820(1)"/>
          <p:cNvPicPr>
            <a:picLocks noChangeAspect="1"/>
          </p:cNvPicPr>
          <p:nvPr/>
        </p:nvPicPr>
        <p:blipFill>
          <a:blip r:embed="rId1"/>
          <a:srcRect/>
          <a:stretch>
            <a:fillRect/>
          </a:stretch>
        </p:blipFill>
        <p:spPr>
          <a:xfrm>
            <a:off x="8145780" y="2218690"/>
            <a:ext cx="4050665" cy="4050030"/>
          </a:xfrm>
          <a:prstGeom prst="rect">
            <a:avLst/>
          </a:prstGeom>
        </p:spPr>
      </p:pic>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9" name="文本框 28"/>
          <p:cNvSpPr txBox="1"/>
          <p:nvPr/>
        </p:nvSpPr>
        <p:spPr>
          <a:xfrm>
            <a:off x="596900" y="4686300"/>
            <a:ext cx="3620770" cy="368300"/>
          </a:xfrm>
          <a:prstGeom prst="rect">
            <a:avLst/>
          </a:prstGeom>
          <a:noFill/>
        </p:spPr>
        <p:txBody>
          <a:bodyPr wrap="square" rtlCol="0">
            <a:spAutoFit/>
          </a:bodyPr>
          <a:lstStyle/>
          <a:p>
            <a:pPr lvl="0" algn="dist">
              <a:buClrTx/>
              <a:buSzTx/>
              <a:buFontTx/>
              <a:defRPr/>
            </a:pPr>
            <a:r>
              <a:rPr lang="zh-CN" altLang="en-US">
                <a:solidFill>
                  <a:schemeClr val="tx1"/>
                </a:solidFill>
                <a:latin typeface="微软雅黑" panose="020B0503020204020204" charset="-122"/>
                <a:ea typeface="微软雅黑" panose="020B0503020204020204" charset="-122"/>
                <a:sym typeface="微软雅黑" panose="020B0503020204020204" charset="-122"/>
              </a:rPr>
              <a:t>机油压力传感器工作原理</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09995"/>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4" name="矩形 3"/>
          <p:cNvSpPr/>
          <p:nvPr userDrawn="1">
            <p:custDataLst>
              <p:tags r:id="rId2"/>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7" name="图片 6" descr="logo-常用1"/>
          <p:cNvPicPr>
            <a:picLocks noChangeAspect="1"/>
          </p:cNvPicPr>
          <p:nvPr/>
        </p:nvPicPr>
        <p:blipFill>
          <a:blip r:embed="rId3"/>
          <a:stretch>
            <a:fillRect/>
          </a:stretch>
        </p:blipFill>
        <p:spPr>
          <a:xfrm>
            <a:off x="9500870" y="137795"/>
            <a:ext cx="532130" cy="58610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0"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18250"/>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2" name="文本框 1"/>
          <p:cNvSpPr txBox="1"/>
          <p:nvPr>
            <p:custDataLst>
              <p:tags r:id="rId1"/>
            </p:custDataLst>
          </p:nvPr>
        </p:nvSpPr>
        <p:spPr>
          <a:xfrm>
            <a:off x="533400" y="2757170"/>
            <a:ext cx="5220335" cy="1322070"/>
          </a:xfrm>
          <a:prstGeom prst="rect">
            <a:avLst/>
          </a:prstGeom>
          <a:noFill/>
        </p:spPr>
        <p:txBody>
          <a:bodyPr wrap="square" rtlCol="0">
            <a:spAutoFit/>
          </a:bodyPr>
          <a:p>
            <a:pPr lvl="0" algn="dist">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谢谢</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观看！</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5" name="文本框 4"/>
          <p:cNvSpPr txBox="1"/>
          <p:nvPr>
            <p:custDataLst>
              <p:tags r:id="rId2"/>
            </p:custDataLst>
          </p:nvPr>
        </p:nvSpPr>
        <p:spPr>
          <a:xfrm>
            <a:off x="596900" y="4686300"/>
            <a:ext cx="3620770" cy="368300"/>
          </a:xfrm>
          <a:prstGeom prst="rect">
            <a:avLst/>
          </a:prstGeom>
          <a:noFill/>
        </p:spPr>
        <p:txBody>
          <a:bodyPr wrap="square" rtlCol="0">
            <a:spAutoFit/>
          </a:bodyPr>
          <a:p>
            <a:pPr lvl="0" algn="dist">
              <a:buClrTx/>
              <a:buSzTx/>
              <a:buFontTx/>
              <a:defRPr/>
            </a:pPr>
            <a:r>
              <a:rPr lang="zh-CN" altLang="en-US">
                <a:latin typeface="微软雅黑" panose="020B0503020204020204" charset="-122"/>
                <a:ea typeface="微软雅黑" panose="020B0503020204020204" charset="-122"/>
                <a:sym typeface="微软雅黑" panose="020B0503020204020204" charset="-122"/>
              </a:rPr>
              <a:t>机油压力传感器</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pic>
        <p:nvPicPr>
          <p:cNvPr id="7" name="图片 6" descr="C:\Users\HH\Desktop\PPT\素材\千库网_网课直播教学矢量图_元素编号12813820(1).png千库网_网课直播教学矢量图_元素编号12813820(1)"/>
          <p:cNvPicPr>
            <a:picLocks noChangeAspect="1"/>
          </p:cNvPicPr>
          <p:nvPr>
            <p:custDataLst>
              <p:tags r:id="rId3"/>
            </p:custDataLst>
          </p:nvPr>
        </p:nvPicPr>
        <p:blipFill>
          <a:blip r:embed="rId4"/>
          <a:srcRect/>
          <a:stretch>
            <a:fillRect/>
          </a:stretch>
        </p:blipFill>
        <p:spPr>
          <a:xfrm>
            <a:off x="8145780" y="2218690"/>
            <a:ext cx="4050665" cy="4050030"/>
          </a:xfrm>
          <a:prstGeom prst="rect">
            <a:avLst/>
          </a:prstGeom>
        </p:spPr>
      </p:pic>
      <p:sp>
        <p:nvSpPr>
          <p:cNvPr id="10" name="矩形 9"/>
          <p:cNvSpPr/>
          <p:nvPr userDrawn="1">
            <p:custDataLst>
              <p:tags r:id="rId5"/>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11" name="图片 10" descr="logo-常用1"/>
          <p:cNvPicPr>
            <a:picLocks noChangeAspect="1"/>
          </p:cNvPicPr>
          <p:nvPr>
            <p:custDataLst>
              <p:tags r:id="rId6"/>
            </p:custDataLst>
          </p:nvPr>
        </p:nvPicPr>
        <p:blipFill>
          <a:blip r:embed="rId7"/>
          <a:stretch>
            <a:fillRect/>
          </a:stretch>
        </p:blipFill>
        <p:spPr>
          <a:xfrm>
            <a:off x="9500870" y="137795"/>
            <a:ext cx="532130" cy="586105"/>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5227" y="896785"/>
            <a:ext cx="2821546" cy="1446550"/>
          </a:xfrm>
          <a:prstGeom prst="rect">
            <a:avLst/>
          </a:prstGeom>
          <a:noFill/>
        </p:spPr>
        <p:txBody>
          <a:bodyPr wrap="square">
            <a:spAutoFit/>
          </a:bodyPr>
          <a:lstStyle/>
          <a:p>
            <a:pPr algn="ctr"/>
            <a:r>
              <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rPr>
              <a:t>目录</a:t>
            </a:r>
            <a:endPar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nvGrpSpPr>
        <p:grpSpPr>
          <a:xfrm>
            <a:off x="1555966" y="2775094"/>
            <a:ext cx="4540034" cy="640080"/>
            <a:chOff x="1004643" y="2775094"/>
            <a:chExt cx="4540034" cy="640080"/>
          </a:xfrm>
        </p:grpSpPr>
        <p:sp>
          <p:nvSpPr>
            <p:cNvPr id="3" name="文本框 2"/>
            <p:cNvSpPr txBox="1"/>
            <p:nvPr/>
          </p:nvSpPr>
          <p:spPr>
            <a:xfrm>
              <a:off x="1843369" y="2833524"/>
              <a:ext cx="3701308"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作用</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对话气泡: 矩形 3"/>
            <p:cNvSpPr/>
            <p:nvPr/>
          </p:nvSpPr>
          <p:spPr>
            <a:xfrm>
              <a:off x="100464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sym typeface="微软雅黑" panose="020B0503020204020204" charset="-122"/>
                </a:rPr>
                <a:t>01</a:t>
              </a:r>
              <a:endParaRPr lang="zh-CN" altLang="en-US" sz="3200" dirty="0">
                <a:latin typeface="微软雅黑" panose="020B0503020204020204" charset="-122"/>
                <a:ea typeface="微软雅黑" panose="020B0503020204020204" charset="-122"/>
                <a:sym typeface="微软雅黑" panose="020B0503020204020204" charset="-122"/>
              </a:endParaRPr>
            </a:p>
          </p:txBody>
        </p:sp>
      </p:grpSp>
      <p:grpSp>
        <p:nvGrpSpPr>
          <p:cNvPr id="19" name="组合 18"/>
          <p:cNvGrpSpPr/>
          <p:nvPr/>
        </p:nvGrpSpPr>
        <p:grpSpPr>
          <a:xfrm>
            <a:off x="1555966" y="4171465"/>
            <a:ext cx="5273700" cy="640080"/>
            <a:chOff x="1004643" y="4003825"/>
            <a:chExt cx="5273700" cy="640080"/>
          </a:xfrm>
        </p:grpSpPr>
        <p:sp>
          <p:nvSpPr>
            <p:cNvPr id="8" name="文本框 7"/>
            <p:cNvSpPr txBox="1"/>
            <p:nvPr/>
          </p:nvSpPr>
          <p:spPr>
            <a:xfrm>
              <a:off x="1843368" y="4062255"/>
              <a:ext cx="4434975"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分类</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9" name="对话气泡: 矩形 8"/>
            <p:cNvSpPr/>
            <p:nvPr/>
          </p:nvSpPr>
          <p:spPr>
            <a:xfrm>
              <a:off x="100464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02</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6577492" y="2775094"/>
            <a:ext cx="4777326" cy="640080"/>
            <a:chOff x="6866033" y="2775094"/>
            <a:chExt cx="4777326" cy="640080"/>
          </a:xfrm>
        </p:grpSpPr>
        <p:sp>
          <p:nvSpPr>
            <p:cNvPr id="11" name="文本框 10"/>
            <p:cNvSpPr txBox="1"/>
            <p:nvPr/>
          </p:nvSpPr>
          <p:spPr>
            <a:xfrm>
              <a:off x="7704758" y="2833524"/>
              <a:ext cx="3938601"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安装位置</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2" name="对话气泡: 矩形 11"/>
            <p:cNvSpPr/>
            <p:nvPr/>
          </p:nvSpPr>
          <p:spPr>
            <a:xfrm>
              <a:off x="686603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03</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1" name="组合 20"/>
          <p:cNvGrpSpPr/>
          <p:nvPr/>
        </p:nvGrpSpPr>
        <p:grpSpPr>
          <a:xfrm>
            <a:off x="6577492" y="4171465"/>
            <a:ext cx="5273700" cy="640080"/>
            <a:chOff x="6866033" y="4003825"/>
            <a:chExt cx="5273700" cy="640080"/>
          </a:xfrm>
        </p:grpSpPr>
        <p:sp>
          <p:nvSpPr>
            <p:cNvPr id="14" name="文本框 13"/>
            <p:cNvSpPr txBox="1"/>
            <p:nvPr/>
          </p:nvSpPr>
          <p:spPr>
            <a:xfrm>
              <a:off x="7704758" y="4062255"/>
              <a:ext cx="4434975"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检测</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6" name="对话气泡: 矩形 15"/>
            <p:cNvSpPr/>
            <p:nvPr/>
          </p:nvSpPr>
          <p:spPr>
            <a:xfrm>
              <a:off x="686603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04</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40" name="组合 39"/>
          <p:cNvGrpSpPr/>
          <p:nvPr/>
        </p:nvGrpSpPr>
        <p:grpSpPr>
          <a:xfrm>
            <a:off x="502974" y="5593080"/>
            <a:ext cx="11186052" cy="0"/>
            <a:chOff x="502974" y="5593080"/>
            <a:chExt cx="11186052" cy="0"/>
          </a:xfrm>
        </p:grpSpPr>
        <p:cxnSp>
          <p:nvCxnSpPr>
            <p:cNvPr id="38" name="直接连接符 37"/>
            <p:cNvCxnSpPr/>
            <p:nvPr/>
          </p:nvCxnSpPr>
          <p:spPr>
            <a:xfrm>
              <a:off x="502974"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199120"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8756544">
            <a:off x="2090826" y="683845"/>
            <a:ext cx="2150225" cy="2150225"/>
          </a:xfrm>
          <a:prstGeom prst="rect">
            <a:avLst/>
          </a:prstGeom>
        </p:spPr>
      </p:pic>
      <p:sp>
        <p:nvSpPr>
          <p:cNvPr id="2" name="文本框 1"/>
          <p:cNvSpPr txBox="1"/>
          <p:nvPr/>
        </p:nvSpPr>
        <p:spPr>
          <a:xfrm>
            <a:off x="4739640" y="5424805"/>
            <a:ext cx="2712720" cy="337185"/>
          </a:xfrm>
          <a:prstGeom prst="rect">
            <a:avLst/>
          </a:prstGeom>
          <a:noFill/>
        </p:spPr>
        <p:txBody>
          <a:bodyPr wrap="square" rtlCol="0" anchor="t">
            <a:spAutoFit/>
          </a:bodyPr>
          <a:p>
            <a:pPr algn="dist"/>
            <a:r>
              <a:rPr lang="zh-CN" altLang="en-US" sz="1600" b="1">
                <a:solidFill>
                  <a:schemeClr val="bg2">
                    <a:lumMod val="50000"/>
                  </a:schemeClr>
                </a:solidFill>
                <a:latin typeface="微软雅黑 Light" panose="020B0502040204020203" charset="-122"/>
                <a:ea typeface="微软雅黑 Light" panose="020B0502040204020203" charset="-122"/>
              </a:rPr>
              <a:t>https://www.zhijiaobf.cn</a:t>
            </a:r>
            <a:endParaRPr lang="zh-CN" altLang="en-US" sz="1600" b="1">
              <a:solidFill>
                <a:schemeClr val="bg2">
                  <a:lumMod val="50000"/>
                </a:schemeClr>
              </a:solidFill>
              <a:latin typeface="微软雅黑 Light" panose="020B0502040204020203" charset="-122"/>
              <a:ea typeface="微软雅黑 Light" panose="020B0502040204020203"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dist"/>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机油压力传感器</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829945"/>
          </a:xfrm>
          <a:prstGeom prst="rect">
            <a:avLst/>
          </a:prstGeom>
          <a:noFill/>
        </p:spPr>
        <p:txBody>
          <a:bodyPr wrap="square" rtlCol="0">
            <a:spAutoFit/>
          </a:bodyPr>
          <a:lstStyle/>
          <a:p>
            <a:pPr algn="ctr">
              <a:lnSpc>
                <a:spcPct val="150000"/>
              </a:lnSpc>
            </a:pPr>
            <a:r>
              <a:rPr lang="en-US" altLang="zh-CN" sz="3200">
                <a:latin typeface="微软雅黑" panose="020B0503020204020204" charset="-122"/>
                <a:ea typeface="微软雅黑" panose="020B0503020204020204" charset="-122"/>
                <a:cs typeface="思源宋体 SemiBold" panose="02020600000000000000" charset="-122"/>
                <a:sym typeface="微软雅黑" panose="020B0503020204020204" charset="-122"/>
              </a:rPr>
              <a:t>Oil pressure sensor</a:t>
            </a:r>
            <a:endParaRPr lang="en-US" altLang="zh-CN" sz="32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PART-01</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机油压力传感器作用</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图形"/>
          <p:cNvSpPr txBox="1"/>
          <p:nvPr/>
        </p:nvSpPr>
        <p:spPr>
          <a:xfrm>
            <a:off x="756285" y="2068195"/>
            <a:ext cx="6096000" cy="2794635"/>
          </a:xfrm>
          <a:prstGeom prst="rect">
            <a:avLst/>
          </a:prstGeom>
          <a:noFill/>
        </p:spPr>
        <p:txBody>
          <a:bodyPr wrap="square" rtlCol="0" anchor="t">
            <a:noAutofit/>
          </a:bodyPr>
          <a:lstStyle/>
          <a:p>
            <a:pPr algn="l">
              <a:lnSpc>
                <a:spcPct val="180000"/>
              </a:lnSpc>
            </a:pPr>
            <a:r>
              <a:rPr lang="zh-CN" altLang="en-US" sz="1600">
                <a:latin typeface="微软雅黑" panose="020B0503020204020204" charset="-122"/>
                <a:ea typeface="微软雅黑" panose="020B0503020204020204" charset="-122"/>
                <a:sym typeface="+mn-ea"/>
              </a:rPr>
              <a:t>润滑系统对发动机起着重要的作用，当润滑系统中出现，渗漏，烧机油，堵塞（图片画中画）时对发动机就会造成严重的危害，这时就需要一个</a:t>
            </a:r>
            <a:r>
              <a:rPr lang="zh-CN" altLang="en-US" sz="1600">
                <a:latin typeface="微软雅黑" panose="020B0503020204020204" charset="-122"/>
                <a:ea typeface="微软雅黑" panose="020B0503020204020204" charset="-122"/>
                <a:sym typeface="+mn-ea"/>
              </a:rPr>
              <a:t>部件，</a:t>
            </a:r>
            <a:r>
              <a:rPr lang="zh-CN" altLang="en-US" sz="1600">
                <a:latin typeface="微软雅黑" panose="020B0503020204020204" charset="-122"/>
                <a:ea typeface="微软雅黑" panose="020B0503020204020204" charset="-122"/>
                <a:sym typeface="+mn-ea"/>
              </a:rPr>
              <a:t>可以始终监测润滑系统的故障，它就是机油压力传感器，当润滑系统出现严重故障时，仪表盘就会亮起一个红色的故障指示灯，提醒驾驶员及时维修。</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185" y="576580"/>
            <a:ext cx="5777865" cy="577786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机油压力传感器安装位置</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2" name="图形"/>
          <p:cNvGrpSpPr/>
          <p:nvPr/>
        </p:nvGrpSpPr>
        <p:grpSpPr>
          <a:xfrm>
            <a:off x="4996180" y="2062480"/>
            <a:ext cx="6764655" cy="2653665"/>
            <a:chOff x="7868" y="3248"/>
            <a:chExt cx="10653" cy="4179"/>
          </a:xfrm>
        </p:grpSpPr>
        <p:sp>
          <p:nvSpPr>
            <p:cNvPr id="9" name="图形"/>
            <p:cNvSpPr/>
            <p:nvPr>
              <p:custDataLst>
                <p:tags r:id="rId2"/>
              </p:custDataLst>
            </p:nvPr>
          </p:nvSpPr>
          <p:spPr>
            <a:xfrm>
              <a:off x="7919" y="3248"/>
              <a:ext cx="3363"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安装位置：</a:t>
              </a:r>
              <a:endParaRPr lang="zh-CN" altLang="en-US" sz="2400"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6" name="图形"/>
            <p:cNvSpPr txBox="1"/>
            <p:nvPr>
              <p:custDataLst>
                <p:tags r:id="rId3"/>
              </p:custDataLst>
            </p:nvPr>
          </p:nvSpPr>
          <p:spPr>
            <a:xfrm>
              <a:off x="7868" y="4009"/>
              <a:ext cx="10653" cy="3418"/>
            </a:xfrm>
            <a:prstGeom prst="rect">
              <a:avLst/>
            </a:prstGeom>
            <a:noFill/>
          </p:spPr>
          <p:txBody>
            <a:bodyPr wrap="square" rtlCol="0" anchor="t">
              <a:noAutofit/>
            </a:bodyPr>
            <a:lstStyle/>
            <a:p>
              <a:pPr lvl="0" algn="l">
                <a:lnSpc>
                  <a:spcPct val="200000"/>
                </a:lnSpc>
                <a:spcAft>
                  <a:spcPts val="600"/>
                </a:spcAft>
                <a:buClrTx/>
                <a:buSzTx/>
                <a:buFontTx/>
              </a:pPr>
              <a:r>
                <a:rPr lang="zh-CN" altLang="en-US" sz="2000">
                  <a:solidFill>
                    <a:schemeClr val="tx1"/>
                  </a:solidFill>
                  <a:latin typeface="微软雅黑" panose="020B0503020204020204" charset="-122"/>
                  <a:ea typeface="微软雅黑" panose="020B0503020204020204" charset="-122"/>
                  <a:sym typeface="+mn-ea"/>
                </a:rPr>
                <a:t>安装在缸体主油道，（图片）或者安装在机油滤芯旁边，用于检测发动机润滑系统的供油压力</a:t>
              </a:r>
              <a:endParaRPr lang="zh-CN" altLang="en-US" sz="2000" dirty="0">
                <a:solidFill>
                  <a:schemeClr val="tx1"/>
                </a:solidFill>
                <a:latin typeface="微软雅黑" panose="020B0503020204020204" charset="-122"/>
                <a:ea typeface="微软雅黑" panose="020B0503020204020204" charset="-122"/>
                <a:cs typeface="+mn-ea"/>
                <a:sym typeface="+mn-ea"/>
              </a:endParaRPr>
            </a:p>
          </p:txBody>
        </p:sp>
      </p:grpSp>
      <p:pic>
        <p:nvPicPr>
          <p:cNvPr id="8" name="图片 7"/>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488950" y="1818639"/>
            <a:ext cx="4000500" cy="40005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机油压力传感器分类</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图形"/>
          <p:cNvSpPr txBox="1"/>
          <p:nvPr>
            <p:custDataLst>
              <p:tags r:id="rId2"/>
            </p:custDataLst>
          </p:nvPr>
        </p:nvSpPr>
        <p:spPr>
          <a:xfrm>
            <a:off x="5530850" y="1416685"/>
            <a:ext cx="5704205" cy="4563745"/>
          </a:xfrm>
          <a:prstGeom prst="rect">
            <a:avLst/>
          </a:prstGeom>
          <a:noFill/>
        </p:spPr>
        <p:txBody>
          <a:bodyPr wrap="square" rtlCol="0" anchor="t">
            <a:noAutofit/>
          </a:bodyPr>
          <a:lstStyle/>
          <a:p>
            <a:pPr lvl="0" algn="just">
              <a:lnSpc>
                <a:spcPct val="250000"/>
              </a:lnSpc>
              <a:spcAft>
                <a:spcPts val="600"/>
              </a:spcAft>
              <a:buClrTx/>
              <a:buSzTx/>
              <a:buFontTx/>
            </a:pPr>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目前常用的是</a:t>
            </a:r>
            <a:r>
              <a:rPr lang="en-US" altLang="zh-CN">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压阻式压力传感器</a:t>
            </a:r>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和电容式压力传感器</a:t>
            </a:r>
            <a:r>
              <a:rPr lang="en-US" altLang="zh-CN">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都</a:t>
            </a:r>
            <a:r>
              <a:rPr lang="zh-CN" altLang="en-US">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是通过对机油压力的不同的监测发出不同的电压信号，压阻式机油压力传感器是依靠机油变化产生不同的电信号给发动机以此来判断机油压力高低，电容式机油压力传感器是依靠内部的电容的变化进行对润滑系统故障的反馈</a:t>
            </a: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pic>
        <p:nvPicPr>
          <p:cNvPr id="2" name="图片 1" descr="压力传感器"/>
          <p:cNvPicPr>
            <a:picLocks noChangeAspect="1"/>
          </p:cNvPicPr>
          <p:nvPr>
            <p:custDataLst>
              <p:tags r:id="rId3"/>
            </p:custDataLst>
          </p:nvPr>
        </p:nvPicPr>
        <p:blipFill>
          <a:blip r:embed="rId4"/>
          <a:stretch>
            <a:fillRect/>
          </a:stretch>
        </p:blipFill>
        <p:spPr>
          <a:xfrm>
            <a:off x="-431800" y="1770380"/>
            <a:ext cx="3175635" cy="3175635"/>
          </a:xfrm>
          <a:prstGeom prst="rect">
            <a:avLst/>
          </a:prstGeom>
        </p:spPr>
      </p:pic>
      <p:pic>
        <p:nvPicPr>
          <p:cNvPr id="4" name="图片 3" descr="电容机油压力传感器"/>
          <p:cNvPicPr>
            <a:picLocks noChangeAspect="1"/>
          </p:cNvPicPr>
          <p:nvPr>
            <p:custDataLst>
              <p:tags r:id="rId5"/>
            </p:custDataLst>
          </p:nvPr>
        </p:nvPicPr>
        <p:blipFill>
          <a:blip r:embed="rId6"/>
          <a:stretch>
            <a:fillRect/>
          </a:stretch>
        </p:blipFill>
        <p:spPr>
          <a:xfrm>
            <a:off x="1489075" y="1952625"/>
            <a:ext cx="4417695" cy="3138805"/>
          </a:xfrm>
          <a:prstGeom prst="rect">
            <a:avLst/>
          </a:prstGeom>
        </p:spPr>
      </p:pic>
      <p:sp>
        <p:nvSpPr>
          <p:cNvPr id="6" name="文本框 5"/>
          <p:cNvSpPr txBox="1"/>
          <p:nvPr>
            <p:custDataLst>
              <p:tags r:id="rId7"/>
            </p:custDataLst>
          </p:nvPr>
        </p:nvSpPr>
        <p:spPr>
          <a:xfrm>
            <a:off x="2246630" y="1552575"/>
            <a:ext cx="2609215" cy="596900"/>
          </a:xfrm>
          <a:prstGeom prst="rect">
            <a:avLst/>
          </a:prstGeom>
          <a:noFill/>
        </p:spPr>
        <p:txBody>
          <a:bodyPr wrap="square" rtlCol="0">
            <a:noAutofit/>
          </a:bodyPr>
          <a:p>
            <a:pPr algn="ctr"/>
            <a:r>
              <a:rPr lang="zh-CN" altLang="en-US"/>
              <a:t>压阻式机油压力</a:t>
            </a:r>
            <a:r>
              <a:rPr lang="zh-CN" altLang="en-US"/>
              <a:t>传感器</a:t>
            </a:r>
            <a:endParaRPr lang="zh-CN" altLang="en-US"/>
          </a:p>
          <a:p>
            <a:pPr algn="ctr"/>
            <a:endParaRPr lang="zh-CN" altLang="en-US"/>
          </a:p>
        </p:txBody>
      </p:sp>
      <p:sp>
        <p:nvSpPr>
          <p:cNvPr id="8" name="文本框 7"/>
          <p:cNvSpPr txBox="1"/>
          <p:nvPr>
            <p:custDataLst>
              <p:tags r:id="rId8"/>
            </p:custDataLst>
          </p:nvPr>
        </p:nvSpPr>
        <p:spPr>
          <a:xfrm>
            <a:off x="0" y="1552575"/>
            <a:ext cx="2463800" cy="400050"/>
          </a:xfrm>
          <a:prstGeom prst="rect">
            <a:avLst/>
          </a:prstGeom>
          <a:noFill/>
        </p:spPr>
        <p:txBody>
          <a:bodyPr wrap="square" rtlCol="0">
            <a:noAutofit/>
          </a:bodyPr>
          <a:p>
            <a:pPr algn="ctr"/>
            <a:r>
              <a:rPr lang="zh-CN" altLang="en-US"/>
              <a:t>电容式机油压力</a:t>
            </a:r>
            <a:endParaRPr lang="zh-CN" altLang="en-US"/>
          </a:p>
          <a:p>
            <a:pPr algn="ctr"/>
            <a:endParaRPr lang="zh-CN" altLang="en-US"/>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167765" y="226060"/>
            <a:ext cx="2817495" cy="398780"/>
          </a:xfrm>
          <a:prstGeom prst="rect">
            <a:avLst/>
          </a:prstGeom>
          <a:noFill/>
        </p:spPr>
        <p:txBody>
          <a:bodyPr wrap="square" rtlCol="0" anchor="t">
            <a:spAutoFit/>
          </a:bodyPr>
          <a:lstStyle/>
          <a:p>
            <a:pPr lvl="0" algn="l">
              <a:buClrTx/>
              <a:buSzTx/>
              <a:buFontTx/>
            </a:pPr>
            <a:r>
              <a:rPr lang="zh-CN" altLang="en-US" sz="20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压阻式机油压力传感器</a:t>
            </a:r>
            <a:endParaRPr lang="zh-CN" altLang="en-US" sz="20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21" name="组合 20"/>
          <p:cNvGrpSpPr/>
          <p:nvPr/>
        </p:nvGrpSpPr>
        <p:grpSpPr>
          <a:xfrm>
            <a:off x="1080770" y="801370"/>
            <a:ext cx="3794125" cy="5172710"/>
            <a:chOff x="6479" y="1262"/>
            <a:chExt cx="7055" cy="7112"/>
          </a:xfrm>
        </p:grpSpPr>
        <p:grpSp>
          <p:nvGrpSpPr>
            <p:cNvPr id="25" name="组合 24"/>
            <p:cNvGrpSpPr/>
            <p:nvPr/>
          </p:nvGrpSpPr>
          <p:grpSpPr>
            <a:xfrm rot="0">
              <a:off x="6479" y="1262"/>
              <a:ext cx="7027" cy="7113"/>
              <a:chOff x="6479" y="1262"/>
              <a:chExt cx="7027" cy="7113"/>
            </a:xfrm>
          </p:grpSpPr>
          <p:sp>
            <p:nvSpPr>
              <p:cNvPr id="5" name="矩形 4"/>
              <p:cNvSpPr/>
              <p:nvPr>
                <p:custDataLst>
                  <p:tags r:id="rId2"/>
                </p:custDataLst>
              </p:nvPr>
            </p:nvSpPr>
            <p:spPr>
              <a:xfrm rot="5400000">
                <a:off x="5303" y="2453"/>
                <a:ext cx="7097" cy="4746"/>
              </a:xfrm>
              <a:prstGeom prst="rect">
                <a:avLst/>
              </a:prstGeom>
              <a:solidFill>
                <a:schemeClr val="bg2"/>
              </a:solidFill>
              <a:ln>
                <a:solidFill>
                  <a:schemeClr val="tx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custDataLst>
                  <p:tags r:id="rId3"/>
                </p:custDataLst>
              </p:nvPr>
            </p:nvSpPr>
            <p:spPr>
              <a:xfrm>
                <a:off x="7889" y="2400"/>
                <a:ext cx="1771" cy="672"/>
              </a:xfrm>
              <a:prstGeom prst="rect">
                <a:avLst/>
              </a:prstGeom>
              <a:solidFill>
                <a:schemeClr val="bg1"/>
              </a:solidFill>
              <a:ln>
                <a:solidFill>
                  <a:schemeClr val="tx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连接符 9"/>
              <p:cNvCxnSpPr>
                <a:stCxn id="8" idx="3"/>
              </p:cNvCxnSpPr>
              <p:nvPr>
                <p:custDataLst>
                  <p:tags r:id="rId4"/>
                </p:custDataLst>
              </p:nvPr>
            </p:nvCxnSpPr>
            <p:spPr>
              <a:xfrm flipV="1">
                <a:off x="9660" y="2721"/>
                <a:ext cx="3632" cy="1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11" name="直接箭头连接符 10"/>
              <p:cNvCxnSpPr/>
              <p:nvPr>
                <p:custDataLst>
                  <p:tags r:id="rId5"/>
                </p:custDataLst>
              </p:nvPr>
            </p:nvCxnSpPr>
            <p:spPr>
              <a:xfrm flipV="1">
                <a:off x="8058" y="2171"/>
                <a:ext cx="1510" cy="1145"/>
              </a:xfrm>
              <a:prstGeom prst="straightConnector1">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16" name="直接连接符 15"/>
              <p:cNvCxnSpPr/>
              <p:nvPr>
                <p:custDataLst>
                  <p:tags r:id="rId6"/>
                </p:custDataLst>
              </p:nvPr>
            </p:nvCxnSpPr>
            <p:spPr>
              <a:xfrm flipH="1" flipV="1">
                <a:off x="7157" y="2721"/>
                <a:ext cx="732" cy="1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custDataLst>
                  <p:tags r:id="rId7"/>
                </p:custDataLst>
              </p:nvPr>
            </p:nvCxnSpPr>
            <p:spPr>
              <a:xfrm>
                <a:off x="7203" y="2751"/>
                <a:ext cx="15" cy="1557"/>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custDataLst>
                  <p:tags r:id="rId8"/>
                </p:custDataLst>
              </p:nvPr>
            </p:nvCxnSpPr>
            <p:spPr>
              <a:xfrm>
                <a:off x="7203" y="4308"/>
                <a:ext cx="2594" cy="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custDataLst>
                  <p:tags r:id="rId9"/>
                </p:custDataLst>
              </p:nvPr>
            </p:nvCxnSpPr>
            <p:spPr>
              <a:xfrm flipH="1">
                <a:off x="9781" y="4308"/>
                <a:ext cx="16" cy="886"/>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20" name="矩形 19"/>
              <p:cNvSpPr/>
              <p:nvPr>
                <p:custDataLst>
                  <p:tags r:id="rId10"/>
                </p:custDataLst>
              </p:nvPr>
            </p:nvSpPr>
            <p:spPr>
              <a:xfrm>
                <a:off x="7416" y="5194"/>
                <a:ext cx="1755" cy="2915"/>
              </a:xfrm>
              <a:prstGeom prst="rect">
                <a:avLst/>
              </a:prstGeom>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22" name="矩形 21"/>
              <p:cNvSpPr/>
              <p:nvPr>
                <p:custDataLst>
                  <p:tags r:id="rId11"/>
                </p:custDataLst>
              </p:nvPr>
            </p:nvSpPr>
            <p:spPr>
              <a:xfrm>
                <a:off x="7630" y="5743"/>
                <a:ext cx="1251" cy="396"/>
              </a:xfrm>
              <a:prstGeom prst="rect">
                <a:avLst/>
              </a:prstGeom>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23" name="矩形 22"/>
              <p:cNvSpPr/>
              <p:nvPr>
                <p:custDataLst>
                  <p:tags r:id="rId12"/>
                </p:custDataLst>
              </p:nvPr>
            </p:nvSpPr>
            <p:spPr>
              <a:xfrm>
                <a:off x="7668" y="6675"/>
                <a:ext cx="1251" cy="396"/>
              </a:xfrm>
              <a:prstGeom prst="rect">
                <a:avLst/>
              </a:prstGeom>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cxnSp>
            <p:nvCxnSpPr>
              <p:cNvPr id="24" name="直接箭头连接符 23"/>
              <p:cNvCxnSpPr/>
              <p:nvPr>
                <p:custDataLst>
                  <p:tags r:id="rId13"/>
                </p:custDataLst>
              </p:nvPr>
            </p:nvCxnSpPr>
            <p:spPr>
              <a:xfrm flipV="1">
                <a:off x="7645" y="6460"/>
                <a:ext cx="1099" cy="824"/>
              </a:xfrm>
              <a:prstGeom prst="straightConnector1">
                <a:avLst/>
              </a:prstGeom>
              <a:ln>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26" name="直接箭头连接符 25"/>
              <p:cNvCxnSpPr/>
              <p:nvPr>
                <p:custDataLst>
                  <p:tags r:id="rId14"/>
                </p:custDataLst>
              </p:nvPr>
            </p:nvCxnSpPr>
            <p:spPr>
              <a:xfrm>
                <a:off x="7699" y="5483"/>
                <a:ext cx="1076" cy="962"/>
              </a:xfrm>
              <a:prstGeom prst="straightConnector1">
                <a:avLst/>
              </a:prstGeom>
              <a:ln>
                <a:solidFill>
                  <a:schemeClr val="tx1"/>
                </a:solidFill>
                <a:headEnd type="arrow" w="med" len="med"/>
                <a:tailEnd type="none"/>
              </a:ln>
            </p:spPr>
            <p:style>
              <a:lnRef idx="2">
                <a:schemeClr val="accent1"/>
              </a:lnRef>
              <a:fillRef idx="0">
                <a:srgbClr val="FFFFFF"/>
              </a:fillRef>
              <a:effectRef idx="0">
                <a:srgbClr val="FFFFFF"/>
              </a:effectRef>
              <a:fontRef idx="minor">
                <a:schemeClr val="tx1"/>
              </a:fontRef>
            </p:style>
          </p:cxnSp>
          <p:cxnSp>
            <p:nvCxnSpPr>
              <p:cNvPr id="27" name="直接连接符 26"/>
              <p:cNvCxnSpPr/>
              <p:nvPr>
                <p:custDataLst>
                  <p:tags r:id="rId15"/>
                </p:custDataLst>
              </p:nvPr>
            </p:nvCxnSpPr>
            <p:spPr>
              <a:xfrm>
                <a:off x="9171" y="5194"/>
                <a:ext cx="4167" cy="14"/>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a:stCxn id="20" idx="3"/>
              </p:cNvCxnSpPr>
              <p:nvPr>
                <p:custDataLst>
                  <p:tags r:id="rId16"/>
                </p:custDataLst>
              </p:nvPr>
            </p:nvCxnSpPr>
            <p:spPr>
              <a:xfrm>
                <a:off x="9171" y="6652"/>
                <a:ext cx="4243" cy="6"/>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17"/>
                </p:custDataLst>
              </p:nvPr>
            </p:nvCxnSpPr>
            <p:spPr>
              <a:xfrm flipV="1">
                <a:off x="9171" y="8017"/>
                <a:ext cx="4335" cy="1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sp>
            <p:nvSpPr>
              <p:cNvPr id="30" name="文本框 29"/>
              <p:cNvSpPr txBox="1"/>
              <p:nvPr>
                <p:custDataLst>
                  <p:tags r:id="rId18"/>
                </p:custDataLst>
              </p:nvPr>
            </p:nvSpPr>
            <p:spPr>
              <a:xfrm>
                <a:off x="6479" y="1262"/>
                <a:ext cx="4746" cy="895"/>
              </a:xfrm>
              <a:prstGeom prst="rect">
                <a:avLst/>
              </a:prstGeom>
              <a:noFill/>
            </p:spPr>
            <p:txBody>
              <a:bodyPr wrap="square" rtlCol="0">
                <a:noAutofit/>
              </a:bodyPr>
              <a:p>
                <a:pPr algn="ctr"/>
                <a:r>
                  <a:rPr lang="zh-CN" altLang="en-US">
                    <a:latin typeface="微软雅黑" panose="020B0503020204020204" charset="-122"/>
                    <a:ea typeface="微软雅黑" panose="020B0503020204020204" charset="-122"/>
                    <a:cs typeface="微软雅黑" panose="020B0503020204020204" charset="-122"/>
                  </a:rPr>
                  <a:t>机油温度</a:t>
                </a:r>
                <a:endParaRPr lang="zh-CN" altLang="en-US">
                  <a:latin typeface="微软雅黑" panose="020B0503020204020204" charset="-122"/>
                  <a:ea typeface="微软雅黑" panose="020B0503020204020204" charset="-122"/>
                  <a:cs typeface="微软雅黑" panose="020B0503020204020204" charset="-122"/>
                </a:endParaRPr>
              </a:p>
              <a:p>
                <a:pPr algn="ctr"/>
                <a:r>
                  <a:rPr lang="zh-CN" altLang="en-US">
                    <a:latin typeface="微软雅黑" panose="020B0503020204020204" charset="-122"/>
                    <a:ea typeface="微软雅黑" panose="020B0503020204020204" charset="-122"/>
                    <a:cs typeface="微软雅黑" panose="020B0503020204020204" charset="-122"/>
                  </a:rPr>
                  <a:t>Oil temperature</a:t>
                </a:r>
                <a:endParaRPr lang="zh-CN" altLang="en-US">
                  <a:latin typeface="微软雅黑" panose="020B0503020204020204" charset="-122"/>
                  <a:ea typeface="微软雅黑" panose="020B0503020204020204" charset="-122"/>
                  <a:cs typeface="微软雅黑" panose="020B0503020204020204" charset="-122"/>
                </a:endParaRPr>
              </a:p>
            </p:txBody>
          </p:sp>
        </p:grpSp>
        <p:cxnSp>
          <p:nvCxnSpPr>
            <p:cNvPr id="31" name="直接连接符 30"/>
            <p:cNvCxnSpPr/>
            <p:nvPr>
              <p:custDataLst>
                <p:tags r:id="rId19"/>
              </p:custDataLst>
            </p:nvPr>
          </p:nvCxnSpPr>
          <p:spPr>
            <a:xfrm>
              <a:off x="13338" y="4811"/>
              <a:ext cx="0" cy="84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32" name="直接连接符 31"/>
            <p:cNvCxnSpPr/>
            <p:nvPr>
              <p:custDataLst>
                <p:tags r:id="rId20"/>
              </p:custDataLst>
            </p:nvPr>
          </p:nvCxnSpPr>
          <p:spPr>
            <a:xfrm flipH="1">
              <a:off x="13520" y="4888"/>
              <a:ext cx="14" cy="59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33" name="组合 32"/>
          <p:cNvGrpSpPr/>
          <p:nvPr/>
        </p:nvGrpSpPr>
        <p:grpSpPr>
          <a:xfrm rot="10800000">
            <a:off x="7223125" y="1297305"/>
            <a:ext cx="3194685" cy="4126230"/>
            <a:chOff x="6479" y="4361"/>
            <a:chExt cx="7055" cy="4884"/>
          </a:xfrm>
        </p:grpSpPr>
        <p:grpSp>
          <p:nvGrpSpPr>
            <p:cNvPr id="34" name="组合 33"/>
            <p:cNvGrpSpPr/>
            <p:nvPr/>
          </p:nvGrpSpPr>
          <p:grpSpPr>
            <a:xfrm rot="0">
              <a:off x="6479" y="4361"/>
              <a:ext cx="7027" cy="4884"/>
              <a:chOff x="6479" y="4361"/>
              <a:chExt cx="7027" cy="4884"/>
            </a:xfrm>
          </p:grpSpPr>
          <p:sp>
            <p:nvSpPr>
              <p:cNvPr id="35" name="矩形 34"/>
              <p:cNvSpPr/>
              <p:nvPr>
                <p:custDataLst>
                  <p:tags r:id="rId21"/>
                </p:custDataLst>
              </p:nvPr>
            </p:nvSpPr>
            <p:spPr>
              <a:xfrm rot="5400000">
                <a:off x="6410" y="4430"/>
                <a:ext cx="4884" cy="4746"/>
              </a:xfrm>
              <a:prstGeom prst="rect">
                <a:avLst/>
              </a:prstGeom>
              <a:solidFill>
                <a:schemeClr val="bg2"/>
              </a:solidFill>
              <a:ln>
                <a:solidFill>
                  <a:schemeClr val="tx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6" name="矩形 35"/>
              <p:cNvSpPr/>
              <p:nvPr>
                <p:custDataLst>
                  <p:tags r:id="rId22"/>
                </p:custDataLst>
              </p:nvPr>
            </p:nvSpPr>
            <p:spPr>
              <a:xfrm>
                <a:off x="7416" y="5194"/>
                <a:ext cx="1755" cy="2915"/>
              </a:xfrm>
              <a:prstGeom prst="rect">
                <a:avLst/>
              </a:prstGeom>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cxnSp>
            <p:nvCxnSpPr>
              <p:cNvPr id="37" name="直接连接符 36"/>
              <p:cNvCxnSpPr/>
              <p:nvPr>
                <p:custDataLst>
                  <p:tags r:id="rId23"/>
                </p:custDataLst>
              </p:nvPr>
            </p:nvCxnSpPr>
            <p:spPr>
              <a:xfrm>
                <a:off x="9171" y="5194"/>
                <a:ext cx="4167" cy="14"/>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a:stCxn id="36" idx="3"/>
              </p:cNvCxnSpPr>
              <p:nvPr>
                <p:custDataLst>
                  <p:tags r:id="rId24"/>
                </p:custDataLst>
              </p:nvPr>
            </p:nvCxnSpPr>
            <p:spPr>
              <a:xfrm>
                <a:off x="9171" y="6652"/>
                <a:ext cx="4168" cy="6"/>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custDataLst>
                  <p:tags r:id="rId25"/>
                </p:custDataLst>
              </p:nvPr>
            </p:nvCxnSpPr>
            <p:spPr>
              <a:xfrm flipV="1">
                <a:off x="9171" y="8092"/>
                <a:ext cx="4335" cy="1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40" name="直接连接符 39"/>
            <p:cNvCxnSpPr/>
            <p:nvPr>
              <p:custDataLst>
                <p:tags r:id="rId26"/>
              </p:custDataLst>
            </p:nvPr>
          </p:nvCxnSpPr>
          <p:spPr>
            <a:xfrm>
              <a:off x="13338" y="6206"/>
              <a:ext cx="0" cy="840"/>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cxnSp>
          <p:nvCxnSpPr>
            <p:cNvPr id="41" name="直接连接符 40"/>
            <p:cNvCxnSpPr/>
            <p:nvPr>
              <p:custDataLst>
                <p:tags r:id="rId27"/>
              </p:custDataLst>
            </p:nvPr>
          </p:nvCxnSpPr>
          <p:spPr>
            <a:xfrm flipH="1">
              <a:off x="13520" y="6298"/>
              <a:ext cx="14" cy="595"/>
            </a:xfrm>
            <a:prstGeom prst="line">
              <a:avLst/>
            </a:prstGeom>
            <a:ln>
              <a:solidFill>
                <a:schemeClr val="tx1"/>
              </a:solidFill>
            </a:ln>
          </p:spPr>
          <p:style>
            <a:lnRef idx="2">
              <a:schemeClr val="accent1"/>
            </a:lnRef>
            <a:fillRef idx="0">
              <a:srgbClr val="FFFFFF"/>
            </a:fillRef>
            <a:effectRef idx="0">
              <a:srgbClr val="FFFFFF"/>
            </a:effectRef>
            <a:fontRef idx="minor">
              <a:schemeClr val="tx1"/>
            </a:fontRef>
          </p:style>
        </p:cxnSp>
      </p:grpSp>
      <p:sp>
        <p:nvSpPr>
          <p:cNvPr id="42" name="文本框 41"/>
          <p:cNvSpPr txBox="1"/>
          <p:nvPr/>
        </p:nvSpPr>
        <p:spPr>
          <a:xfrm>
            <a:off x="3632835" y="1515745"/>
            <a:ext cx="1805940"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机油温度信号线</a:t>
            </a:r>
            <a:endParaRPr lang="zh-CN" altLang="en-US">
              <a:latin typeface="微软雅黑" panose="020B0503020204020204" charset="-122"/>
              <a:ea typeface="微软雅黑" panose="020B0503020204020204" charset="-122"/>
            </a:endParaRPr>
          </a:p>
        </p:txBody>
      </p:sp>
      <p:sp>
        <p:nvSpPr>
          <p:cNvPr id="43" name="文本框 42"/>
          <p:cNvSpPr txBox="1"/>
          <p:nvPr>
            <p:custDataLst>
              <p:tags r:id="rId28"/>
            </p:custDataLst>
          </p:nvPr>
        </p:nvSpPr>
        <p:spPr>
          <a:xfrm>
            <a:off x="3619500" y="2936875"/>
            <a:ext cx="1011555"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搭铁线</a:t>
            </a:r>
            <a:endParaRPr lang="zh-CN" altLang="en-US">
              <a:latin typeface="微软雅黑" panose="020B0503020204020204" charset="-122"/>
              <a:ea typeface="微软雅黑" panose="020B0503020204020204" charset="-122"/>
            </a:endParaRPr>
          </a:p>
        </p:txBody>
      </p:sp>
      <p:sp>
        <p:nvSpPr>
          <p:cNvPr id="44" name="文本框 43"/>
          <p:cNvSpPr txBox="1"/>
          <p:nvPr>
            <p:custDataLst>
              <p:tags r:id="rId29"/>
            </p:custDataLst>
          </p:nvPr>
        </p:nvSpPr>
        <p:spPr>
          <a:xfrm>
            <a:off x="3733165" y="4213860"/>
            <a:ext cx="1011555"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信号线</a:t>
            </a:r>
            <a:endParaRPr lang="zh-CN" altLang="en-US">
              <a:latin typeface="微软雅黑" panose="020B0503020204020204" charset="-122"/>
              <a:ea typeface="微软雅黑" panose="020B0503020204020204" charset="-122"/>
            </a:endParaRPr>
          </a:p>
        </p:txBody>
      </p:sp>
      <p:sp>
        <p:nvSpPr>
          <p:cNvPr id="45" name="文本框 44"/>
          <p:cNvSpPr txBox="1"/>
          <p:nvPr>
            <p:custDataLst>
              <p:tags r:id="rId30"/>
            </p:custDataLst>
          </p:nvPr>
        </p:nvSpPr>
        <p:spPr>
          <a:xfrm>
            <a:off x="3733165" y="5215255"/>
            <a:ext cx="1011555"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电源线</a:t>
            </a:r>
            <a:endParaRPr lang="zh-CN" altLang="en-US">
              <a:latin typeface="微软雅黑" panose="020B0503020204020204" charset="-122"/>
              <a:ea typeface="微软雅黑" panose="020B0503020204020204" charset="-122"/>
            </a:endParaRPr>
          </a:p>
        </p:txBody>
      </p:sp>
      <p:sp>
        <p:nvSpPr>
          <p:cNvPr id="46" name="文本框 45"/>
          <p:cNvSpPr txBox="1"/>
          <p:nvPr>
            <p:custDataLst>
              <p:tags r:id="rId31"/>
            </p:custDataLst>
          </p:nvPr>
        </p:nvSpPr>
        <p:spPr>
          <a:xfrm>
            <a:off x="7097395" y="1749425"/>
            <a:ext cx="1011555"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电源线</a:t>
            </a:r>
            <a:endParaRPr lang="zh-CN" altLang="en-US">
              <a:latin typeface="微软雅黑" panose="020B0503020204020204" charset="-122"/>
              <a:ea typeface="微软雅黑" panose="020B0503020204020204" charset="-122"/>
            </a:endParaRPr>
          </a:p>
        </p:txBody>
      </p:sp>
      <p:sp>
        <p:nvSpPr>
          <p:cNvPr id="47" name="文本框 46"/>
          <p:cNvSpPr txBox="1"/>
          <p:nvPr>
            <p:custDataLst>
              <p:tags r:id="rId32"/>
            </p:custDataLst>
          </p:nvPr>
        </p:nvSpPr>
        <p:spPr>
          <a:xfrm>
            <a:off x="7097395" y="2693035"/>
            <a:ext cx="1011555"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信号线</a:t>
            </a:r>
            <a:endParaRPr lang="zh-CN" altLang="en-US">
              <a:latin typeface="微软雅黑" panose="020B0503020204020204" charset="-122"/>
              <a:ea typeface="微软雅黑" panose="020B0503020204020204" charset="-122"/>
            </a:endParaRPr>
          </a:p>
        </p:txBody>
      </p:sp>
      <p:sp>
        <p:nvSpPr>
          <p:cNvPr id="48" name="文本框 47"/>
          <p:cNvSpPr txBox="1"/>
          <p:nvPr>
            <p:custDataLst>
              <p:tags r:id="rId33"/>
            </p:custDataLst>
          </p:nvPr>
        </p:nvSpPr>
        <p:spPr>
          <a:xfrm>
            <a:off x="7223125" y="4102100"/>
            <a:ext cx="1011555"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搭铁线</a:t>
            </a:r>
            <a:endParaRPr lang="zh-CN" altLang="en-US">
              <a:latin typeface="微软雅黑" panose="020B0503020204020204" charset="-122"/>
              <a:ea typeface="微软雅黑" panose="020B0503020204020204" charset="-122"/>
            </a:endParaRPr>
          </a:p>
        </p:txBody>
      </p:sp>
      <p:sp>
        <p:nvSpPr>
          <p:cNvPr id="49" name="图形"/>
          <p:cNvSpPr txBox="1"/>
          <p:nvPr userDrawn="1">
            <p:custDataLst>
              <p:tags r:id="rId34"/>
            </p:custDataLst>
          </p:nvPr>
        </p:nvSpPr>
        <p:spPr>
          <a:xfrm>
            <a:off x="8108950" y="740410"/>
            <a:ext cx="2817495" cy="398780"/>
          </a:xfrm>
          <a:prstGeom prst="rect">
            <a:avLst/>
          </a:prstGeom>
          <a:noFill/>
        </p:spPr>
        <p:txBody>
          <a:bodyPr wrap="square" rtlCol="0" anchor="t">
            <a:spAutoFit/>
          </a:bodyPr>
          <a:p>
            <a:pPr lvl="0" algn="l">
              <a:buClrTx/>
              <a:buSzTx/>
              <a:buFontTx/>
            </a:pPr>
            <a:r>
              <a:rPr lang="zh-CN" altLang="en-US" sz="20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电容式机油压力传感器</a:t>
            </a:r>
            <a:endParaRPr lang="zh-CN" altLang="en-US" sz="20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Tree>
    <p:custDataLst>
      <p:tags r:id="rId3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机油压力传感器诊断方法</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5" name="图形"/>
          <p:cNvGrpSpPr/>
          <p:nvPr/>
        </p:nvGrpSpPr>
        <p:grpSpPr>
          <a:xfrm>
            <a:off x="582295" y="913130"/>
            <a:ext cx="8253730" cy="5338445"/>
            <a:chOff x="917" y="1438"/>
            <a:chExt cx="12998" cy="8407"/>
          </a:xfrm>
        </p:grpSpPr>
        <p:sp>
          <p:nvSpPr>
            <p:cNvPr id="10" name="图形"/>
            <p:cNvSpPr/>
            <p:nvPr>
              <p:custDataLst>
                <p:tags r:id="rId2"/>
              </p:custDataLst>
            </p:nvPr>
          </p:nvSpPr>
          <p:spPr>
            <a:xfrm>
              <a:off x="1071" y="1438"/>
              <a:ext cx="3363"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000"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一读取数据流</a:t>
              </a:r>
              <a:r>
                <a:rPr lang="zh-CN" altLang="en-US" sz="2400"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a:t>
              </a:r>
              <a:endParaRPr lang="zh-CN" altLang="en-US" sz="2400"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1" name="图形"/>
            <p:cNvSpPr txBox="1"/>
            <p:nvPr>
              <p:custDataLst>
                <p:tags r:id="rId3"/>
              </p:custDataLst>
            </p:nvPr>
          </p:nvSpPr>
          <p:spPr>
            <a:xfrm>
              <a:off x="917" y="2581"/>
              <a:ext cx="12998" cy="7264"/>
            </a:xfrm>
            <a:prstGeom prst="rect">
              <a:avLst/>
            </a:prstGeom>
            <a:noFill/>
          </p:spPr>
          <p:txBody>
            <a:bodyPr wrap="square" rtlCol="0" anchor="t">
              <a:noAutofit/>
            </a:bodyPr>
            <a:lstStyle/>
            <a:p>
              <a:pPr lvl="0" algn="l">
                <a:lnSpc>
                  <a:spcPct val="200000"/>
                </a:lnSpc>
                <a:spcAft>
                  <a:spcPts val="600"/>
                </a:spcAft>
                <a:buClrTx/>
                <a:buSzTx/>
                <a:buFontTx/>
              </a:pPr>
              <a:r>
                <a:rPr lang="zh-CN" altLang="en-US" sz="1600">
                  <a:solidFill>
                    <a:schemeClr val="tx2"/>
                  </a:solidFill>
                  <a:latin typeface="微软雅黑" panose="020B0503020204020204" charset="-122"/>
                  <a:ea typeface="微软雅黑" panose="020B0503020204020204" charset="-122"/>
                  <a:cs typeface="微软雅黑" panose="020B0503020204020204" charset="-122"/>
                  <a:sym typeface="+mn-ea"/>
                </a:rPr>
                <a:t>当车辆仪表盘的润滑系统故障指示灯点亮时，我们不知道到底式润滑系统的哪里出现了故障，是机油压力传感器本身出现故障还是润滑系统出现故障，此时我们可以读取机油压力传感器的数据流，连接诊断座，点击诊断软件，以别克威朗为例，它属于中国通用，我们选择中国通用进入后会提示我们打开点火开关，点击确定</a:t>
              </a:r>
              <a:r>
                <a:rPr lang="en-US" altLang="zh-CN" sz="1600">
                  <a:solidFill>
                    <a:schemeClr val="tx2"/>
                  </a:solidFill>
                  <a:latin typeface="微软雅黑" panose="020B0503020204020204" charset="-122"/>
                  <a:ea typeface="微软雅黑" panose="020B0503020204020204" charset="-122"/>
                  <a:cs typeface="微软雅黑" panose="020B0503020204020204" charset="-122"/>
                  <a:sym typeface="+mn-ea"/>
                </a:rPr>
                <a:t> </a:t>
              </a:r>
              <a:r>
                <a:rPr lang="zh-CN" altLang="en-US" sz="1600">
                  <a:solidFill>
                    <a:schemeClr val="tx2"/>
                  </a:solidFill>
                  <a:latin typeface="微软雅黑" panose="020B0503020204020204" charset="-122"/>
                  <a:ea typeface="微软雅黑" panose="020B0503020204020204" charset="-122"/>
                  <a:cs typeface="微软雅黑" panose="020B0503020204020204" charset="-122"/>
                  <a:sym typeface="+mn-ea"/>
                </a:rPr>
                <a:t>选择手动选择车型，然后选择别克，选择发动机，读取数据流，我们看到机油压力为</a:t>
              </a:r>
              <a:r>
                <a:rPr lang="en-US" altLang="zh-CN" sz="1600">
                  <a:solidFill>
                    <a:schemeClr val="tx2"/>
                  </a:solidFill>
                  <a:latin typeface="微软雅黑" panose="020B0503020204020204" charset="-122"/>
                  <a:ea typeface="微软雅黑" panose="020B0503020204020204" charset="-122"/>
                  <a:cs typeface="微软雅黑" panose="020B0503020204020204" charset="-122"/>
                  <a:sym typeface="+mn-ea"/>
                </a:rPr>
                <a:t>435</a:t>
              </a:r>
              <a:r>
                <a:rPr lang="zh-CN" altLang="en-US" sz="1600">
                  <a:solidFill>
                    <a:schemeClr val="tx2"/>
                  </a:solidFill>
                  <a:latin typeface="微软雅黑" panose="020B0503020204020204" charset="-122"/>
                  <a:ea typeface="微软雅黑" panose="020B0503020204020204" charset="-122"/>
                  <a:cs typeface="微软雅黑" panose="020B0503020204020204" charset="-122"/>
                  <a:sym typeface="+mn-ea"/>
                </a:rPr>
                <a:t>千帕，发动机怠速下的数值正常为</a:t>
              </a:r>
              <a:r>
                <a:rPr lang="en-US" altLang="zh-CN" sz="1600">
                  <a:solidFill>
                    <a:schemeClr val="tx2"/>
                  </a:solidFill>
                  <a:latin typeface="微软雅黑" panose="020B0503020204020204" charset="-122"/>
                  <a:ea typeface="微软雅黑" panose="020B0503020204020204" charset="-122"/>
                  <a:cs typeface="微软雅黑" panose="020B0503020204020204" charset="-122"/>
                  <a:sym typeface="+mn-ea"/>
                </a:rPr>
                <a:t>150-350KPA</a:t>
              </a:r>
              <a:r>
                <a:rPr lang="zh-CN" altLang="en-US" sz="1600">
                  <a:solidFill>
                    <a:schemeClr val="tx2"/>
                  </a:solidFill>
                  <a:latin typeface="微软雅黑" panose="020B0503020204020204" charset="-122"/>
                  <a:ea typeface="微软雅黑" panose="020B0503020204020204" charset="-122"/>
                  <a:cs typeface="微软雅黑" panose="020B0503020204020204" charset="-122"/>
                  <a:sym typeface="+mn-ea"/>
                </a:rPr>
                <a:t>，发动机在正常工作下压力在</a:t>
              </a:r>
              <a:r>
                <a:rPr lang="en-US" altLang="zh-CN" sz="1600">
                  <a:solidFill>
                    <a:schemeClr val="tx2"/>
                  </a:solidFill>
                  <a:latin typeface="微软雅黑" panose="020B0503020204020204" charset="-122"/>
                  <a:ea typeface="微软雅黑" panose="020B0503020204020204" charset="-122"/>
                  <a:cs typeface="微软雅黑" panose="020B0503020204020204" charset="-122"/>
                  <a:sym typeface="+mn-ea"/>
                </a:rPr>
                <a:t>150-700</a:t>
              </a:r>
              <a:r>
                <a:rPr lang="zh-CN" altLang="en-US" sz="1600">
                  <a:solidFill>
                    <a:schemeClr val="tx2"/>
                  </a:solidFill>
                  <a:latin typeface="微软雅黑" panose="020B0503020204020204" charset="-122"/>
                  <a:ea typeface="微软雅黑" panose="020B0503020204020204" charset="-122"/>
                  <a:cs typeface="微软雅黑" panose="020B0503020204020204" charset="-122"/>
                  <a:sym typeface="+mn-ea"/>
                </a:rPr>
                <a:t>千帕之间，如果等于</a:t>
              </a:r>
              <a:r>
                <a:rPr lang="en-US" altLang="zh-CN" sz="1600">
                  <a:solidFill>
                    <a:schemeClr val="tx2"/>
                  </a:solidFill>
                  <a:latin typeface="微软雅黑" panose="020B0503020204020204" charset="-122"/>
                  <a:ea typeface="微软雅黑" panose="020B0503020204020204" charset="-122"/>
                  <a:cs typeface="微软雅黑" panose="020B0503020204020204" charset="-122"/>
                  <a:sym typeface="+mn-ea"/>
                </a:rPr>
                <a:t>150</a:t>
              </a:r>
              <a:r>
                <a:rPr lang="zh-CN" altLang="en-US" sz="1600">
                  <a:solidFill>
                    <a:schemeClr val="tx2"/>
                  </a:solidFill>
                  <a:latin typeface="微软雅黑" panose="020B0503020204020204" charset="-122"/>
                  <a:ea typeface="微软雅黑" panose="020B0503020204020204" charset="-122"/>
                  <a:cs typeface="微软雅黑" panose="020B0503020204020204" charset="-122"/>
                  <a:sym typeface="+mn-ea"/>
                </a:rPr>
                <a:t>千帕或低于</a:t>
              </a:r>
              <a:r>
                <a:rPr lang="en-US" altLang="zh-CN" sz="1600">
                  <a:solidFill>
                    <a:schemeClr val="tx2"/>
                  </a:solidFill>
                  <a:latin typeface="微软雅黑" panose="020B0503020204020204" charset="-122"/>
                  <a:ea typeface="微软雅黑" panose="020B0503020204020204" charset="-122"/>
                  <a:cs typeface="微软雅黑" panose="020B0503020204020204" charset="-122"/>
                  <a:sym typeface="+mn-ea"/>
                </a:rPr>
                <a:t>150</a:t>
              </a:r>
              <a:r>
                <a:rPr lang="zh-CN" altLang="en-US" sz="1600">
                  <a:solidFill>
                    <a:schemeClr val="tx2"/>
                  </a:solidFill>
                  <a:latin typeface="微软雅黑" panose="020B0503020204020204" charset="-122"/>
                  <a:ea typeface="微软雅黑" panose="020B0503020204020204" charset="-122"/>
                  <a:cs typeface="微软雅黑" panose="020B0503020204020204" charset="-122"/>
                  <a:sym typeface="+mn-ea"/>
                </a:rPr>
                <a:t>千帕则说明发动机润滑系统出现泄露</a:t>
              </a:r>
              <a:r>
                <a:rPr lang="en-US" altLang="zh-CN" sz="1600">
                  <a:solidFill>
                    <a:schemeClr val="tx2"/>
                  </a:solidFill>
                  <a:latin typeface="微软雅黑" panose="020B0503020204020204" charset="-122"/>
                  <a:ea typeface="微软雅黑" panose="020B0503020204020204" charset="-122"/>
                  <a:cs typeface="微软雅黑" panose="020B0503020204020204" charset="-122"/>
                  <a:sym typeface="+mn-ea"/>
                </a:rPr>
                <a:t> </a:t>
              </a:r>
              <a:r>
                <a:rPr lang="zh-CN" altLang="en-US" sz="1600">
                  <a:solidFill>
                    <a:schemeClr val="tx2"/>
                  </a:solidFill>
                  <a:latin typeface="微软雅黑" panose="020B0503020204020204" charset="-122"/>
                  <a:ea typeface="微软雅黑" panose="020B0503020204020204" charset="-122"/>
                  <a:cs typeface="微软雅黑" panose="020B0503020204020204" charset="-122"/>
                  <a:sym typeface="+mn-ea"/>
                </a:rPr>
                <a:t>不同的车型，因发动机排量的不同，机油压力数值也会不同</a:t>
              </a:r>
              <a:endParaRPr lang="zh-CN" altLang="en-US" sz="1600" dirty="0">
                <a:solidFill>
                  <a:schemeClr val="tx2"/>
                </a:solidFill>
                <a:latin typeface="微软雅黑" panose="020B0503020204020204" charset="-122"/>
                <a:ea typeface="微软雅黑" panose="020B0503020204020204" charset="-122"/>
                <a:cs typeface="微软雅黑" panose="020B0503020204020204" charset="-122"/>
                <a:sym typeface="+mn-ea"/>
              </a:endParaRPr>
            </a:p>
          </p:txBody>
        </p:sp>
      </p:grpSp>
      <p:pic>
        <p:nvPicPr>
          <p:cNvPr id="12" name="图片 1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238014" y="2643347"/>
            <a:ext cx="3608228" cy="3608228"/>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二万用表检测法</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6" name="图形"/>
          <p:cNvSpPr txBox="1"/>
          <p:nvPr>
            <p:custDataLst>
              <p:tags r:id="rId2"/>
            </p:custDataLst>
          </p:nvPr>
        </p:nvSpPr>
        <p:spPr>
          <a:xfrm>
            <a:off x="5317490" y="709295"/>
            <a:ext cx="6187440" cy="4817745"/>
          </a:xfrm>
          <a:prstGeom prst="rect">
            <a:avLst/>
          </a:prstGeom>
          <a:noFill/>
        </p:spPr>
        <p:txBody>
          <a:bodyPr wrap="square" rtlCol="0" anchor="t">
            <a:noAutofit/>
          </a:bodyPr>
          <a:lstStyle/>
          <a:p>
            <a:pPr algn="l"/>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刚才我们已经通过诊断仪器知道了润滑系统压力数值，除了读取数据流还可以使用万用表进行检测接下来我们学习一下</a:t>
            </a:r>
            <a:endParaRPr lang="zh-CN" altLang="en-US">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电容式机油压力传感器的三根线分别是搭铁、电源、信号，首先，我们先打开点火开关现在我们将万用表打到电阻档将机油压力传感器插头拔下。一表笔放在负极，另一表笔放在搭铁线，正常数值为</a:t>
            </a: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0Ω</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到</a:t>
            </a: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10Ω</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，大于</a:t>
            </a: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10Ω</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说明搭铁不正常，接下来我们测电源线，显示为</a:t>
            </a: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5v</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为正常机油压力传感器的电源线来源于发动机模块是一个</a:t>
            </a: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5v</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的电压，插上插头，等待发动机达到正常工作温度，接下来测信号线</a:t>
            </a:r>
            <a:r>
              <a:rPr lang="en-US">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信号线为</a:t>
            </a: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2.3v</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电压信号正常，</a:t>
            </a: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会随着发动机转速而变化，</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它是通过内部的带电容发出的电压信号，发动机工作时正常信号电压在</a:t>
            </a: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0.2v</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到</a:t>
            </a: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4.8v</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之间，信号电压过高说明润滑系统机油压力高，可能是传感器后方油路中出现堵塞、需要及时维修，信号电压过低说明润滑系统机油压力偏低，可能是机油严重泄露或者是油泵堵塞或损坏，当然信号电压不正常，也可能是机油压力传感器本身故障，所以要检测</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rPr>
              <a:t>。</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思源黑体 CN Medium" panose="020B0600000000000000" pitchFamily="34" charset="-122"/>
            </a:endParaRPr>
          </a:p>
        </p:txBody>
      </p:sp>
      <p:pic>
        <p:nvPicPr>
          <p:cNvPr id="22" name="图片 21"/>
          <p:cNvPicPr>
            <a:picLocks noChangeAspect="1"/>
          </p:cNvPicPr>
          <p:nvPr>
            <p:custDataLst>
              <p:tags r:id="rId3"/>
            </p:custDataLst>
          </p:nvPr>
        </p:nvPicPr>
        <p:blipFill rotWithShape="1">
          <a:blip r:embed="rId4">
            <a:extLst>
              <a:ext uri="{28A0092B-C50C-407E-A947-70E740481C1C}">
                <a14:useLocalDpi xmlns:a14="http://schemas.microsoft.com/office/drawing/2010/main" val="0"/>
              </a:ext>
            </a:extLst>
          </a:blip>
          <a:srcRect t="28285"/>
          <a:stretch>
            <a:fillRect/>
          </a:stretch>
        </p:blipFill>
        <p:spPr>
          <a:xfrm>
            <a:off x="318770" y="2324903"/>
            <a:ext cx="4877435" cy="3633133"/>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ISLIDE.ICON" val="#393842;"/>
</p:tagLst>
</file>

<file path=ppt/tags/tag73.xml><?xml version="1.0" encoding="utf-8"?>
<p:tagLst xmlns:p="http://schemas.openxmlformats.org/presentationml/2006/main">
  <p:tag name="KSO_WPP_MARK_KEY" val="d323b08a-72da-420c-a5f9-38001ee621a0"/>
  <p:tag name="COMMONDATA" val="eyJoZGlkIjoiNDgxYTk4YzBkNzhlM2IzNjRmZjY5MzllZjM4YmUzNWYifQ=="/>
  <p:tag name="commondata" val="eyJoZGlkIjoiY2M0MWFlMGU5MDM4M2VjNzVlMzFkZTU1NjhkZTRjNWYifQ=="/>
</p:tagLst>
</file>

<file path=ppt/tags/tag8.xml><?xml version="1.0" encoding="utf-8"?>
<p:tagLst xmlns:p="http://schemas.openxmlformats.org/presentationml/2006/main">
  <p:tag name="ISLIDE.ICON" val="#393842;"/>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885">
      <a:dk1>
        <a:sysClr val="windowText" lastClr="000000"/>
      </a:dk1>
      <a:lt1>
        <a:sysClr val="window" lastClr="FFFFFF"/>
      </a:lt1>
      <a:dk2>
        <a:srgbClr val="44546A"/>
      </a:dk2>
      <a:lt2>
        <a:srgbClr val="E7E6E6"/>
      </a:lt2>
      <a:accent1>
        <a:srgbClr val="D11019"/>
      </a:accent1>
      <a:accent2>
        <a:srgbClr val="D1101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1264</Words>
  <Application>WPS 演示</Application>
  <PresentationFormat>宽屏</PresentationFormat>
  <Paragraphs>90</Paragraphs>
  <Slides>10</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10</vt:i4>
      </vt:variant>
    </vt:vector>
  </HeadingPairs>
  <TitlesOfParts>
    <vt:vector size="30" baseType="lpstr">
      <vt:lpstr>Arial</vt:lpstr>
      <vt:lpstr>宋体</vt:lpstr>
      <vt:lpstr>Wingdings</vt:lpstr>
      <vt:lpstr>Calibri</vt:lpstr>
      <vt:lpstr>字魂58号-创中黑</vt:lpstr>
      <vt:lpstr>思源黑体 CN Bold</vt:lpstr>
      <vt:lpstr>微软雅黑</vt:lpstr>
      <vt:lpstr>阿里巴巴普惠体 M</vt:lpstr>
      <vt:lpstr>思源宋体 SemiBold</vt:lpstr>
      <vt:lpstr>Bahnschrift Condensed</vt:lpstr>
      <vt:lpstr>阿里巴巴普惠体 Medium</vt:lpstr>
      <vt:lpstr>微软雅黑 Light</vt:lpstr>
      <vt:lpstr>思源黑体 CN Medium</vt:lpstr>
      <vt:lpstr>思源黑体 CN Normal</vt:lpstr>
      <vt:lpstr>Arial Unicode MS</vt:lpstr>
      <vt:lpstr>等线</vt:lpstr>
      <vt:lpstr>等线 Light</vt:lpstr>
      <vt:lpstr>黑体</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93</cp:revision>
  <dcterms:created xsi:type="dcterms:W3CDTF">2023-05-05T14:56:00Z</dcterms:created>
  <dcterms:modified xsi:type="dcterms:W3CDTF">2023-10-28T03:59:37Z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29F9C799C7C34661ACED84DA8BF7111C_13</vt:lpwstr>
  </property>
  <property fmtid="{D5CDD505-2E9C-101B-9397-08002B2CF9AE}" pid="3" name="KSOProductBuildVer">
    <vt:lpwstr>2052-12.1.0.15712</vt:lpwstr>
  </property>
</Properties>
</file>