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3"/>
    <p:sldId id="262" r:id="rId4"/>
    <p:sldId id="256" r:id="rId5"/>
    <p:sldId id="263" r:id="rId6"/>
    <p:sldId id="271" r:id="rId7"/>
    <p:sldId id="260" r:id="rId8"/>
    <p:sldId id="288" r:id="rId9"/>
    <p:sldId id="258" r:id="rId10"/>
    <p:sldId id="257" r:id="rId11"/>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12.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1" Type="http://schemas.openxmlformats.org/officeDocument/2006/relationships/slideLayout" Target="../slideLayouts/slideLayout1.xml"/><Relationship Id="rId10" Type="http://schemas.openxmlformats.org/officeDocument/2006/relationships/tags" Target="../tags/tag11.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开头图片"/>
          <p:cNvPicPr>
            <a:picLocks noChangeAspect="1"/>
          </p:cNvPicPr>
          <p:nvPr>
            <p:custDataLst>
              <p:tags r:id="rId1"/>
            </p:custDataLst>
          </p:nvPr>
        </p:nvPicPr>
        <p:blipFill>
          <a:blip r:embed="rId2"/>
          <a:stretch>
            <a:fillRect/>
          </a:stretch>
        </p:blipFill>
        <p:spPr>
          <a:xfrm>
            <a:off x="-93980" y="-1905"/>
            <a:ext cx="12194540" cy="6859905"/>
          </a:xfrm>
          <a:prstGeom prst="rect">
            <a:avLst/>
          </a:prstGeom>
        </p:spPr>
      </p:pic>
      <p:sp>
        <p:nvSpPr>
          <p:cNvPr id="2" name="文本框 1"/>
          <p:cNvSpPr txBox="1"/>
          <p:nvPr/>
        </p:nvSpPr>
        <p:spPr>
          <a:xfrm>
            <a:off x="539115" y="1395730"/>
            <a:ext cx="4652645" cy="583565"/>
          </a:xfrm>
          <a:prstGeom prst="rect">
            <a:avLst/>
          </a:prstGeom>
          <a:noFill/>
        </p:spPr>
        <p:txBody>
          <a:bodyPr wrap="square" rtlCol="0">
            <a:spAutoFit/>
          </a:bodyPr>
          <a:p>
            <a:r>
              <a:rPr lang="zh-CN" altLang="en-US" sz="3200" b="1">
                <a:solidFill>
                  <a:srgbClr val="FF0000"/>
                </a:solidFill>
              </a:rPr>
              <a:t>变排量压缩机</a:t>
            </a:r>
            <a:endParaRPr lang="zh-CN" altLang="en-US" sz="3200"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4820" y="549275"/>
            <a:ext cx="11262995" cy="387350"/>
          </a:xfrm>
          <a:prstGeom prst="rect">
            <a:avLst/>
          </a:prstGeom>
          <a:noFill/>
        </p:spPr>
        <p:txBody>
          <a:bodyPr wrap="square" rtlCol="0">
            <a:noAutofit/>
          </a:bodyPr>
          <a:p>
            <a:r>
              <a:rPr lang="en-US" altLang="zh-CN"/>
              <a:t>  </a:t>
            </a:r>
            <a:r>
              <a:rPr lang="en-US" altLang="zh-CN" sz="2400">
                <a:solidFill>
                  <a:srgbClr val="FF0000"/>
                </a:solidFill>
              </a:rPr>
              <a:t>      </a:t>
            </a:r>
            <a:r>
              <a:rPr lang="zh-CN" altLang="en-US" sz="2400">
                <a:solidFill>
                  <a:srgbClr val="FF0000"/>
                </a:solidFill>
              </a:rPr>
              <a:t>压缩机的分类：</a:t>
            </a:r>
            <a:r>
              <a:rPr lang="zh-CN" altLang="en-US" sz="2400">
                <a:solidFill>
                  <a:schemeClr val="tx1"/>
                </a:solidFill>
              </a:rPr>
              <a:t>空调制冷系统的核心部件是压缩机。在汽车上压缩机有两种，一种是定排量压缩机就相当于家用空调中的定频空调，它的能耗高，比较费电。</a:t>
            </a:r>
            <a:r>
              <a:rPr lang="en-US" altLang="zh-CN" sz="2400">
                <a:solidFill>
                  <a:schemeClr val="tx1"/>
                </a:solidFill>
                <a:sym typeface="+mn-ea"/>
              </a:rPr>
              <a:t> </a:t>
            </a:r>
            <a:r>
              <a:rPr lang="zh-CN" altLang="en-US" sz="2400">
                <a:solidFill>
                  <a:schemeClr val="tx1"/>
                </a:solidFill>
                <a:sym typeface="+mn-ea"/>
              </a:rPr>
              <a:t>另</a:t>
            </a:r>
            <a:r>
              <a:rPr lang="zh-CN" altLang="en-US" sz="2400">
                <a:solidFill>
                  <a:schemeClr val="tx1"/>
                </a:solidFill>
              </a:rPr>
              <a:t>一种是变排量压缩机，这就相当于家用空调中的变频空调，它的能耗低，比较省电，而且舒适度高。</a:t>
            </a:r>
            <a:endParaRPr lang="zh-CN" altLang="en-US" sz="2400">
              <a:solidFill>
                <a:schemeClr val="tx1"/>
              </a:solidFill>
            </a:endParaRPr>
          </a:p>
          <a:p>
            <a:endParaRPr lang="zh-CN" altLang="en-US" sz="2400"/>
          </a:p>
          <a:p>
            <a:r>
              <a:rPr lang="en-US" altLang="zh-CN" sz="2400"/>
              <a:t>      </a:t>
            </a:r>
            <a:r>
              <a:rPr lang="en-US" altLang="zh-CN" sz="2400">
                <a:solidFill>
                  <a:srgbClr val="FF0000"/>
                </a:solidFill>
              </a:rPr>
              <a:t> </a:t>
            </a:r>
            <a:r>
              <a:rPr lang="zh-CN" altLang="en-US" sz="2400">
                <a:solidFill>
                  <a:srgbClr val="FF0000"/>
                </a:solidFill>
              </a:rPr>
              <a:t>什么是排量？</a:t>
            </a:r>
            <a:r>
              <a:rPr lang="zh-CN" altLang="en-US" sz="2400">
                <a:sym typeface="+mn-ea"/>
              </a:rPr>
              <a:t>所谓的排量指的是活塞在缸筒的内部做往复运动时每一个工作循环所吸入和排出的气体的体积。体积越大</a:t>
            </a:r>
            <a:r>
              <a:rPr lang="en-US" altLang="zh-CN" sz="2400">
                <a:sym typeface="+mn-ea"/>
              </a:rPr>
              <a:t> </a:t>
            </a:r>
            <a:r>
              <a:rPr lang="zh-CN" altLang="en-US" sz="2400">
                <a:sym typeface="+mn-ea"/>
              </a:rPr>
              <a:t>排量越高</a:t>
            </a:r>
            <a:r>
              <a:rPr lang="en-US" altLang="zh-CN" sz="2400">
                <a:sym typeface="+mn-ea"/>
              </a:rPr>
              <a:t>  </a:t>
            </a:r>
            <a:r>
              <a:rPr lang="zh-CN" altLang="en-US" sz="2400">
                <a:sym typeface="+mn-ea"/>
              </a:rPr>
              <a:t>输出功率就越大。反之呢越小。定排量压缩机就是指开启空调制冷后，它会一直保持稳定的功率输出，排量不会发生变化。甚至随着发动机的转速升高，排出的气体量也会增多，这会使车内越来越凉。</a:t>
            </a:r>
            <a:endParaRPr lang="zh-CN" altLang="en-US" sz="2400"/>
          </a:p>
          <a:p>
            <a:endParaRPr lang="en-US" altLang="zh-CN"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76580" y="381000"/>
            <a:ext cx="11011535" cy="4892675"/>
          </a:xfrm>
          <a:prstGeom prst="rect">
            <a:avLst/>
          </a:prstGeom>
          <a:noFill/>
        </p:spPr>
        <p:txBody>
          <a:bodyPr wrap="square" rtlCol="0">
            <a:spAutoFit/>
          </a:bodyPr>
          <a:p>
            <a:r>
              <a:rPr lang="en-US" altLang="zh-CN" sz="2400"/>
              <a:t>        </a:t>
            </a:r>
            <a:r>
              <a:rPr lang="zh-CN" altLang="en-US" sz="2400"/>
              <a:t>而变排量压缩机会根据室内的制冷效果，而自动调节出合适的压缩机制冷剂排出量，这样就能够更好的调节空调的制冷效果。也能够稳定发动机的转速，降低功率消耗。那么变排量压缩机是用什么方法改变它的排量呢？我们讲一下：</a:t>
            </a:r>
            <a:r>
              <a:rPr lang="en-US" altLang="zh-CN" sz="2400"/>
              <a:t>  </a:t>
            </a:r>
            <a:endParaRPr lang="en-US" altLang="zh-CN" sz="2400"/>
          </a:p>
          <a:p>
            <a:r>
              <a:rPr lang="en-US" altLang="zh-CN" sz="2400"/>
              <a:t>        </a:t>
            </a:r>
            <a:endParaRPr lang="en-US" altLang="zh-CN" sz="2400"/>
          </a:p>
          <a:p>
            <a:endParaRPr lang="en-US" altLang="zh-CN" sz="2400"/>
          </a:p>
          <a:p>
            <a:endParaRPr lang="en-US" altLang="zh-CN" sz="2400"/>
          </a:p>
          <a:p>
            <a:r>
              <a:rPr lang="zh-CN" altLang="en-US" sz="2400"/>
              <a:t> </a:t>
            </a:r>
            <a:r>
              <a:rPr lang="en-US" altLang="zh-CN" sz="2400"/>
              <a:t>     </a:t>
            </a:r>
            <a:r>
              <a:rPr lang="en-US" altLang="zh-CN" sz="2400">
                <a:solidFill>
                  <a:srgbClr val="FF0000"/>
                </a:solidFill>
              </a:rPr>
              <a:t> </a:t>
            </a:r>
            <a:r>
              <a:rPr lang="zh-CN" altLang="en-US" sz="2400">
                <a:solidFill>
                  <a:srgbClr val="FF0000"/>
                </a:solidFill>
              </a:rPr>
              <a:t>改变排量的方法：</a:t>
            </a:r>
            <a:r>
              <a:rPr lang="zh-CN" altLang="en-US" sz="2400"/>
              <a:t>斜盘的倾斜与否主要是与斜盘两端所受到的压力有关。斜盘的底部压力来自于斜盘腔，就是这个腔。斜盘顶部的压力来自于活塞顶部。如果两侧的压力差大，那斜盘的倾斜角度肯定就大。比如说，活塞顶部的压力大，斜盘腔的压力小，斜盘肯定就会被顶动的倾斜角度大，而如果活塞腔的压力大，活塞顶部的压力小，斜盘肯定就会被顶回来。也就是改变了斜盘的角度就改变了压缩机的排量。</a:t>
            </a:r>
            <a:endParaRPr lang="zh-CN" altLang="en-US" sz="2400"/>
          </a:p>
          <a:p>
            <a:r>
              <a:rPr lang="en-US" altLang="zh-CN" sz="2400"/>
              <a:t>       </a:t>
            </a:r>
            <a:endParaRPr lang="zh-CN"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3" name="组合 82"/>
          <p:cNvGrpSpPr/>
          <p:nvPr/>
        </p:nvGrpSpPr>
        <p:grpSpPr>
          <a:xfrm>
            <a:off x="2401570" y="4342765"/>
            <a:ext cx="728980" cy="432435"/>
            <a:chOff x="3602" y="6539"/>
            <a:chExt cx="1148" cy="681"/>
          </a:xfrm>
        </p:grpSpPr>
        <p:sp>
          <p:nvSpPr>
            <p:cNvPr id="78" name="椭圆 77"/>
            <p:cNvSpPr/>
            <p:nvPr/>
          </p:nvSpPr>
          <p:spPr>
            <a:xfrm>
              <a:off x="3602" y="6706"/>
              <a:ext cx="1149" cy="167"/>
            </a:xfrm>
            <a:prstGeom prst="ellipse">
              <a:avLst/>
            </a:prstGeom>
            <a:solidFill>
              <a:schemeClr val="bg1"/>
            </a:soli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9" name="椭圆 78"/>
            <p:cNvSpPr/>
            <p:nvPr/>
          </p:nvSpPr>
          <p:spPr>
            <a:xfrm>
              <a:off x="3602" y="6873"/>
              <a:ext cx="1149" cy="167"/>
            </a:xfrm>
            <a:prstGeom prst="ellipse">
              <a:avLst/>
            </a:prstGeom>
            <a:solidFill>
              <a:schemeClr val="bg1"/>
            </a:soli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1" name="椭圆 80"/>
            <p:cNvSpPr/>
            <p:nvPr/>
          </p:nvSpPr>
          <p:spPr>
            <a:xfrm>
              <a:off x="3602" y="6539"/>
              <a:ext cx="1149" cy="167"/>
            </a:xfrm>
            <a:prstGeom prst="ellipse">
              <a:avLst/>
            </a:prstGeom>
            <a:solidFill>
              <a:schemeClr val="bg1"/>
            </a:soli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0" name="椭圆 79"/>
            <p:cNvSpPr/>
            <p:nvPr/>
          </p:nvSpPr>
          <p:spPr>
            <a:xfrm>
              <a:off x="3602" y="7054"/>
              <a:ext cx="1149" cy="167"/>
            </a:xfrm>
            <a:prstGeom prst="ellipse">
              <a:avLst/>
            </a:prstGeom>
            <a:solidFill>
              <a:schemeClr val="bg1"/>
            </a:soli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6" name="组合 55"/>
          <p:cNvGrpSpPr/>
          <p:nvPr/>
        </p:nvGrpSpPr>
        <p:grpSpPr>
          <a:xfrm>
            <a:off x="6075045" y="3824605"/>
            <a:ext cx="2312035" cy="1172210"/>
            <a:chOff x="7197" y="4441"/>
            <a:chExt cx="3641" cy="1846"/>
          </a:xfrm>
        </p:grpSpPr>
        <p:sp>
          <p:nvSpPr>
            <p:cNvPr id="11" name="矩形 10"/>
            <p:cNvSpPr/>
            <p:nvPr/>
          </p:nvSpPr>
          <p:spPr>
            <a:xfrm>
              <a:off x="9880" y="4441"/>
              <a:ext cx="958" cy="1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7210" y="5636"/>
              <a:ext cx="2291" cy="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7197" y="4442"/>
              <a:ext cx="2258" cy="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flipV="1">
            <a:off x="6005830" y="5023485"/>
            <a:ext cx="4486275" cy="952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5852160" y="3538220"/>
            <a:ext cx="4642485" cy="1503680"/>
            <a:chOff x="5879" y="4021"/>
            <a:chExt cx="7311" cy="2368"/>
          </a:xfrm>
        </p:grpSpPr>
        <p:cxnSp>
          <p:nvCxnSpPr>
            <p:cNvPr id="3" name="直接连接符 2"/>
            <p:cNvCxnSpPr/>
            <p:nvPr/>
          </p:nvCxnSpPr>
          <p:spPr>
            <a:xfrm>
              <a:off x="6127" y="4327"/>
              <a:ext cx="2361"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925" y="4327"/>
              <a:ext cx="97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0306" y="4337"/>
              <a:ext cx="2884"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51" y="4336"/>
              <a:ext cx="0" cy="78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151" y="5605"/>
              <a:ext cx="0" cy="78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752" y="4322"/>
              <a:ext cx="0" cy="2053"/>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153" y="4337"/>
              <a:ext cx="0" cy="2053"/>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484" y="4021"/>
              <a:ext cx="0" cy="33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935" y="4021"/>
              <a:ext cx="0" cy="33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895" y="4034"/>
              <a:ext cx="0" cy="33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336" y="4036"/>
              <a:ext cx="0" cy="33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5879" y="5121"/>
              <a:ext cx="31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879" y="5635"/>
              <a:ext cx="31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8418830" y="4074160"/>
            <a:ext cx="1141095" cy="622935"/>
            <a:chOff x="2851" y="1490"/>
            <a:chExt cx="1797" cy="981"/>
          </a:xfrm>
        </p:grpSpPr>
        <p:cxnSp>
          <p:nvCxnSpPr>
            <p:cNvPr id="34" name="直接连接符 33"/>
            <p:cNvCxnSpPr/>
            <p:nvPr/>
          </p:nvCxnSpPr>
          <p:spPr>
            <a:xfrm>
              <a:off x="2851" y="1490"/>
              <a:ext cx="0" cy="96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851" y="1505"/>
              <a:ext cx="363" cy="9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214" y="1505"/>
              <a:ext cx="226" cy="92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440" y="1550"/>
              <a:ext cx="242" cy="89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3682" y="1505"/>
              <a:ext cx="226" cy="92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908" y="1550"/>
              <a:ext cx="242" cy="89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4150" y="1520"/>
              <a:ext cx="226" cy="92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376" y="1565"/>
              <a:ext cx="242" cy="89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648" y="1505"/>
              <a:ext cx="0" cy="96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9731375" y="3929380"/>
            <a:ext cx="1678940" cy="986155"/>
            <a:chOff x="12963" y="4697"/>
            <a:chExt cx="2644" cy="1553"/>
          </a:xfrm>
        </p:grpSpPr>
        <p:grpSp>
          <p:nvGrpSpPr>
            <p:cNvPr id="54" name="组合 53"/>
            <p:cNvGrpSpPr/>
            <p:nvPr/>
          </p:nvGrpSpPr>
          <p:grpSpPr>
            <a:xfrm>
              <a:off x="12963" y="4697"/>
              <a:ext cx="2644" cy="1540"/>
              <a:chOff x="3466" y="3400"/>
              <a:chExt cx="2644" cy="1540"/>
            </a:xfrm>
          </p:grpSpPr>
          <p:sp>
            <p:nvSpPr>
              <p:cNvPr id="44" name="椭圆 43"/>
              <p:cNvSpPr/>
              <p:nvPr/>
            </p:nvSpPr>
            <p:spPr>
              <a:xfrm>
                <a:off x="3466" y="3400"/>
                <a:ext cx="120" cy="1541"/>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602" y="3400"/>
                <a:ext cx="119" cy="146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椭圆 45"/>
              <p:cNvSpPr/>
              <p:nvPr/>
            </p:nvSpPr>
            <p:spPr>
              <a:xfrm>
                <a:off x="3741" y="3400"/>
                <a:ext cx="119" cy="146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椭圆 46"/>
              <p:cNvSpPr/>
              <p:nvPr/>
            </p:nvSpPr>
            <p:spPr>
              <a:xfrm>
                <a:off x="3880" y="3400"/>
                <a:ext cx="119" cy="146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椭圆 47"/>
              <p:cNvSpPr/>
              <p:nvPr/>
            </p:nvSpPr>
            <p:spPr>
              <a:xfrm>
                <a:off x="4019" y="3400"/>
                <a:ext cx="119" cy="146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椭圆 48"/>
              <p:cNvSpPr/>
              <p:nvPr/>
            </p:nvSpPr>
            <p:spPr>
              <a:xfrm>
                <a:off x="4158" y="3400"/>
                <a:ext cx="119" cy="146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椭圆 49"/>
              <p:cNvSpPr/>
              <p:nvPr/>
            </p:nvSpPr>
            <p:spPr>
              <a:xfrm>
                <a:off x="4270" y="3400"/>
                <a:ext cx="119" cy="146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2" name="直接连接符 51"/>
              <p:cNvCxnSpPr>
                <a:stCxn id="50" idx="0"/>
              </p:cNvCxnSpPr>
              <p:nvPr/>
            </p:nvCxnSpPr>
            <p:spPr>
              <a:xfrm>
                <a:off x="4330" y="3400"/>
                <a:ext cx="1780" cy="7"/>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53" name="直接连接符 52"/>
            <p:cNvCxnSpPr/>
            <p:nvPr/>
          </p:nvCxnSpPr>
          <p:spPr>
            <a:xfrm flipV="1">
              <a:off x="12995" y="6250"/>
              <a:ext cx="2596"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rot="20640000">
            <a:off x="1384300" y="4077335"/>
            <a:ext cx="2752090" cy="178435"/>
            <a:chOff x="7605" y="3079"/>
            <a:chExt cx="4334" cy="281"/>
          </a:xfrm>
        </p:grpSpPr>
        <p:sp>
          <p:nvSpPr>
            <p:cNvPr id="72" name="椭圆 71"/>
            <p:cNvSpPr/>
            <p:nvPr/>
          </p:nvSpPr>
          <p:spPr>
            <a:xfrm>
              <a:off x="7607" y="3190"/>
              <a:ext cx="4333" cy="1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矩形 72"/>
            <p:cNvSpPr/>
            <p:nvPr/>
          </p:nvSpPr>
          <p:spPr>
            <a:xfrm>
              <a:off x="7605" y="3160"/>
              <a:ext cx="4334" cy="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椭圆 70"/>
            <p:cNvSpPr/>
            <p:nvPr/>
          </p:nvSpPr>
          <p:spPr>
            <a:xfrm>
              <a:off x="7605" y="3079"/>
              <a:ext cx="4333" cy="171"/>
            </a:xfrm>
            <a:prstGeom prst="ellipse">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77" name="矩形 76"/>
          <p:cNvSpPr/>
          <p:nvPr/>
        </p:nvSpPr>
        <p:spPr>
          <a:xfrm>
            <a:off x="1417320" y="4826635"/>
            <a:ext cx="2683510" cy="133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4" name="直接连接符 83"/>
          <p:cNvCxnSpPr/>
          <p:nvPr/>
        </p:nvCxnSpPr>
        <p:spPr>
          <a:xfrm flipV="1">
            <a:off x="4101465" y="4236720"/>
            <a:ext cx="1779905" cy="381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4103370" y="4563110"/>
            <a:ext cx="1779905" cy="381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792855" y="1310005"/>
            <a:ext cx="0" cy="54546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4041775" y="1677670"/>
            <a:ext cx="0" cy="16192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4060190" y="1323340"/>
            <a:ext cx="0" cy="16192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3168015" y="715645"/>
            <a:ext cx="550545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168015" y="1016000"/>
            <a:ext cx="523684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8404860" y="1013460"/>
            <a:ext cx="0" cy="253428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8682355" y="696595"/>
            <a:ext cx="635" cy="28511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4060190" y="1466215"/>
            <a:ext cx="375031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30980" y="1684020"/>
            <a:ext cx="3463290" cy="889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7503795" y="1674495"/>
            <a:ext cx="0" cy="187515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7787005" y="1471930"/>
            <a:ext cx="0" cy="206502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3984625" y="1021715"/>
            <a:ext cx="1533525" cy="288290"/>
          </a:xfrm>
          <a:prstGeom prst="rect">
            <a:avLst/>
          </a:prstGeom>
          <a:noFill/>
        </p:spPr>
        <p:txBody>
          <a:bodyPr wrap="square" rtlCol="0">
            <a:noAutofit/>
          </a:bodyPr>
          <a:p>
            <a:r>
              <a:rPr lang="zh-CN" altLang="en-US" sz="1400">
                <a:solidFill>
                  <a:srgbClr val="FF0000"/>
                </a:solidFill>
              </a:rPr>
              <a:t>高压</a:t>
            </a:r>
            <a:r>
              <a:rPr lang="en-US" altLang="zh-CN" sz="1400">
                <a:solidFill>
                  <a:srgbClr val="FF0000"/>
                </a:solidFill>
              </a:rPr>
              <a:t>  </a:t>
            </a:r>
            <a:r>
              <a:rPr lang="zh-CN" altLang="en-US" sz="1000">
                <a:solidFill>
                  <a:srgbClr val="7030A0"/>
                </a:solidFill>
              </a:rPr>
              <a:t>high pressure</a:t>
            </a:r>
            <a:endParaRPr lang="zh-CN" altLang="en-US" sz="1000">
              <a:solidFill>
                <a:srgbClr val="7030A0"/>
              </a:solidFill>
            </a:endParaRPr>
          </a:p>
        </p:txBody>
      </p:sp>
      <p:grpSp>
        <p:nvGrpSpPr>
          <p:cNvPr id="153" name="组合 152"/>
          <p:cNvGrpSpPr/>
          <p:nvPr/>
        </p:nvGrpSpPr>
        <p:grpSpPr>
          <a:xfrm>
            <a:off x="1473835" y="2676525"/>
            <a:ext cx="1076325" cy="915035"/>
            <a:chOff x="2321" y="4215"/>
            <a:chExt cx="1695" cy="1441"/>
          </a:xfrm>
        </p:grpSpPr>
        <p:grpSp>
          <p:nvGrpSpPr>
            <p:cNvPr id="69" name="组合 68"/>
            <p:cNvGrpSpPr/>
            <p:nvPr/>
          </p:nvGrpSpPr>
          <p:grpSpPr>
            <a:xfrm>
              <a:off x="2321" y="4215"/>
              <a:ext cx="1695" cy="1441"/>
              <a:chOff x="7727" y="885"/>
              <a:chExt cx="4244" cy="1812"/>
            </a:xfrm>
          </p:grpSpPr>
          <p:sp>
            <p:nvSpPr>
              <p:cNvPr id="65" name="椭圆 64"/>
              <p:cNvSpPr/>
              <p:nvPr/>
            </p:nvSpPr>
            <p:spPr>
              <a:xfrm>
                <a:off x="7734" y="2108"/>
                <a:ext cx="4226" cy="5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矩形 67"/>
              <p:cNvSpPr/>
              <p:nvPr/>
            </p:nvSpPr>
            <p:spPr>
              <a:xfrm>
                <a:off x="7727" y="1082"/>
                <a:ext cx="4226" cy="1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椭圆 63"/>
              <p:cNvSpPr/>
              <p:nvPr/>
            </p:nvSpPr>
            <p:spPr>
              <a:xfrm>
                <a:off x="7730" y="885"/>
                <a:ext cx="4241" cy="41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8" name="文本框 117"/>
            <p:cNvSpPr txBox="1"/>
            <p:nvPr/>
          </p:nvSpPr>
          <p:spPr>
            <a:xfrm>
              <a:off x="2726" y="4667"/>
              <a:ext cx="848" cy="967"/>
            </a:xfrm>
            <a:prstGeom prst="rect">
              <a:avLst/>
            </a:prstGeom>
            <a:noFill/>
          </p:spPr>
          <p:txBody>
            <a:bodyPr wrap="none" rtlCol="0">
              <a:spAutoFit/>
            </a:bodyPr>
            <a:p>
              <a:pPr algn="ctr"/>
              <a:r>
                <a:rPr lang="zh-CN" altLang="en-US" sz="1400">
                  <a:solidFill>
                    <a:srgbClr val="FF0000"/>
                  </a:solidFill>
                </a:rPr>
                <a:t>活塞</a:t>
              </a:r>
              <a:endParaRPr lang="zh-CN" altLang="en-US" sz="1400">
                <a:solidFill>
                  <a:srgbClr val="FF0000"/>
                </a:solidFill>
              </a:endParaRPr>
            </a:p>
            <a:p>
              <a:pPr algn="ctr"/>
              <a:r>
                <a:rPr lang="zh-CN" altLang="en-US" sz="1000">
                  <a:solidFill>
                    <a:srgbClr val="7030A0"/>
                  </a:solidFill>
                  <a:sym typeface="+mn-ea"/>
                </a:rPr>
                <a:t>piston</a:t>
              </a:r>
              <a:endParaRPr lang="zh-CN" altLang="en-US" sz="1000">
                <a:solidFill>
                  <a:srgbClr val="7030A0"/>
                </a:solidFill>
              </a:endParaRPr>
            </a:p>
            <a:p>
              <a:pPr algn="ctr"/>
              <a:endParaRPr lang="zh-CN" altLang="en-US" sz="1000">
                <a:solidFill>
                  <a:srgbClr val="7030A0"/>
                </a:solidFill>
              </a:endParaRPr>
            </a:p>
          </p:txBody>
        </p:sp>
      </p:grpSp>
      <p:sp>
        <p:nvSpPr>
          <p:cNvPr id="119" name="文本框 118"/>
          <p:cNvSpPr txBox="1"/>
          <p:nvPr/>
        </p:nvSpPr>
        <p:spPr>
          <a:xfrm>
            <a:off x="373380" y="4054475"/>
            <a:ext cx="910590" cy="460375"/>
          </a:xfrm>
          <a:prstGeom prst="rect">
            <a:avLst/>
          </a:prstGeom>
          <a:noFill/>
        </p:spPr>
        <p:txBody>
          <a:bodyPr wrap="none" rtlCol="0">
            <a:spAutoFit/>
          </a:bodyPr>
          <a:p>
            <a:pPr algn="ctr"/>
            <a:r>
              <a:rPr lang="zh-CN" altLang="en-US" sz="1400">
                <a:solidFill>
                  <a:srgbClr val="FF0000"/>
                </a:solidFill>
              </a:rPr>
              <a:t>斜盘</a:t>
            </a:r>
            <a:endParaRPr lang="zh-CN" altLang="en-US" sz="1400">
              <a:solidFill>
                <a:srgbClr val="FF0000"/>
              </a:solidFill>
              <a:highlight>
                <a:srgbClr val="FFFF00"/>
              </a:highlight>
            </a:endParaRPr>
          </a:p>
          <a:p>
            <a:pPr algn="ctr"/>
            <a:r>
              <a:rPr lang="zh-CN" altLang="en-US" sz="1000">
                <a:solidFill>
                  <a:srgbClr val="7030A0"/>
                </a:solidFill>
              </a:rPr>
              <a:t>SWASH PLATE</a:t>
            </a:r>
            <a:endParaRPr lang="zh-CN" altLang="en-US" sz="1000">
              <a:solidFill>
                <a:srgbClr val="7030A0"/>
              </a:solidFill>
            </a:endParaRPr>
          </a:p>
        </p:txBody>
      </p:sp>
      <p:sp>
        <p:nvSpPr>
          <p:cNvPr id="120" name="文本框 119"/>
          <p:cNvSpPr txBox="1"/>
          <p:nvPr/>
        </p:nvSpPr>
        <p:spPr>
          <a:xfrm>
            <a:off x="3241675" y="4352290"/>
            <a:ext cx="538480" cy="460375"/>
          </a:xfrm>
          <a:prstGeom prst="rect">
            <a:avLst/>
          </a:prstGeom>
          <a:noFill/>
        </p:spPr>
        <p:txBody>
          <a:bodyPr wrap="none" rtlCol="0">
            <a:spAutoFit/>
          </a:bodyPr>
          <a:p>
            <a:pPr algn="l"/>
            <a:r>
              <a:rPr lang="zh-CN" altLang="en-US" sz="1400">
                <a:solidFill>
                  <a:srgbClr val="FF0000"/>
                </a:solidFill>
              </a:rPr>
              <a:t>弹簧</a:t>
            </a:r>
            <a:endParaRPr lang="zh-CN" altLang="en-US" sz="1400">
              <a:solidFill>
                <a:srgbClr val="FF0000"/>
              </a:solidFill>
            </a:endParaRPr>
          </a:p>
          <a:p>
            <a:pPr algn="l"/>
            <a:r>
              <a:rPr lang="zh-CN" altLang="en-US" sz="1000">
                <a:solidFill>
                  <a:srgbClr val="7030A0"/>
                </a:solidFill>
              </a:rPr>
              <a:t>spring</a:t>
            </a:r>
            <a:endParaRPr lang="zh-CN" altLang="en-US" sz="1000">
              <a:solidFill>
                <a:srgbClr val="7030A0"/>
              </a:solidFill>
            </a:endParaRPr>
          </a:p>
        </p:txBody>
      </p:sp>
      <p:sp>
        <p:nvSpPr>
          <p:cNvPr id="122" name="文本框 121"/>
          <p:cNvSpPr txBox="1"/>
          <p:nvPr/>
        </p:nvSpPr>
        <p:spPr>
          <a:xfrm>
            <a:off x="4571365" y="5042535"/>
            <a:ext cx="1764030" cy="460375"/>
          </a:xfrm>
          <a:prstGeom prst="rect">
            <a:avLst/>
          </a:prstGeom>
          <a:noFill/>
        </p:spPr>
        <p:txBody>
          <a:bodyPr wrap="none" rtlCol="0">
            <a:spAutoFit/>
          </a:bodyPr>
          <a:p>
            <a:pPr algn="ctr"/>
            <a:r>
              <a:rPr lang="zh-CN" altLang="en-US" sz="1400">
                <a:solidFill>
                  <a:srgbClr val="FF0000"/>
                </a:solidFill>
              </a:rPr>
              <a:t>斜盘腔压力</a:t>
            </a:r>
            <a:endParaRPr lang="zh-CN" altLang="en-US" sz="1400">
              <a:solidFill>
                <a:srgbClr val="FF0000"/>
              </a:solidFill>
            </a:endParaRPr>
          </a:p>
          <a:p>
            <a:pPr algn="ctr"/>
            <a:r>
              <a:rPr lang="zh-CN" altLang="en-US" sz="1000">
                <a:solidFill>
                  <a:srgbClr val="7030A0"/>
                </a:solidFill>
              </a:rPr>
              <a:t>Swash plate chamber pressure</a:t>
            </a:r>
            <a:endParaRPr lang="zh-CN" altLang="en-US" sz="1000">
              <a:solidFill>
                <a:srgbClr val="7030A0"/>
              </a:solidFill>
            </a:endParaRPr>
          </a:p>
        </p:txBody>
      </p:sp>
      <p:cxnSp>
        <p:nvCxnSpPr>
          <p:cNvPr id="123" name="直接箭头连接符 122"/>
          <p:cNvCxnSpPr/>
          <p:nvPr/>
        </p:nvCxnSpPr>
        <p:spPr>
          <a:xfrm flipH="1" flipV="1">
            <a:off x="3909060" y="4495800"/>
            <a:ext cx="920750" cy="51435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4" name="文本框 123"/>
          <p:cNvSpPr txBox="1"/>
          <p:nvPr/>
        </p:nvSpPr>
        <p:spPr>
          <a:xfrm>
            <a:off x="8077200" y="5135245"/>
            <a:ext cx="917575" cy="460375"/>
          </a:xfrm>
          <a:prstGeom prst="rect">
            <a:avLst/>
          </a:prstGeom>
          <a:noFill/>
        </p:spPr>
        <p:txBody>
          <a:bodyPr wrap="none" rtlCol="0">
            <a:spAutoFit/>
          </a:bodyPr>
          <a:p>
            <a:pPr algn="ctr"/>
            <a:r>
              <a:rPr lang="zh-CN" altLang="en-US" sz="1400">
                <a:solidFill>
                  <a:srgbClr val="FF0000"/>
                </a:solidFill>
              </a:rPr>
              <a:t>电磁阀</a:t>
            </a:r>
            <a:endParaRPr lang="zh-CN" altLang="en-US" sz="1400">
              <a:solidFill>
                <a:srgbClr val="FF0000"/>
              </a:solidFill>
            </a:endParaRPr>
          </a:p>
          <a:p>
            <a:pPr algn="ctr"/>
            <a:r>
              <a:rPr lang="zh-CN" altLang="en-US" sz="1000">
                <a:solidFill>
                  <a:srgbClr val="7030A0"/>
                </a:solidFill>
              </a:rPr>
              <a:t>solenoid valve</a:t>
            </a:r>
            <a:endParaRPr lang="zh-CN" altLang="en-US" sz="1000">
              <a:solidFill>
                <a:srgbClr val="7030A0"/>
              </a:solidFill>
            </a:endParaRPr>
          </a:p>
        </p:txBody>
      </p:sp>
      <p:cxnSp>
        <p:nvCxnSpPr>
          <p:cNvPr id="130" name="直接连接符 129"/>
          <p:cNvCxnSpPr/>
          <p:nvPr/>
        </p:nvCxnSpPr>
        <p:spPr>
          <a:xfrm>
            <a:off x="2884805" y="398145"/>
            <a:ext cx="0" cy="145732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3191510" y="1002030"/>
            <a:ext cx="0" cy="83439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3191510" y="391160"/>
            <a:ext cx="0" cy="33337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文本框 135"/>
          <p:cNvSpPr txBox="1"/>
          <p:nvPr/>
        </p:nvSpPr>
        <p:spPr>
          <a:xfrm>
            <a:off x="2766060" y="110490"/>
            <a:ext cx="1399540" cy="287655"/>
          </a:xfrm>
          <a:prstGeom prst="rect">
            <a:avLst/>
          </a:prstGeom>
          <a:noFill/>
        </p:spPr>
        <p:txBody>
          <a:bodyPr wrap="square" rtlCol="0">
            <a:noAutofit/>
          </a:bodyPr>
          <a:p>
            <a:r>
              <a:rPr lang="zh-CN" altLang="en-US" sz="1400">
                <a:solidFill>
                  <a:srgbClr val="FF0000"/>
                </a:solidFill>
              </a:rPr>
              <a:t>低压</a:t>
            </a:r>
            <a:r>
              <a:rPr lang="en-US" altLang="zh-CN" sz="1400">
                <a:solidFill>
                  <a:srgbClr val="FF0000"/>
                </a:solidFill>
              </a:rPr>
              <a:t>  </a:t>
            </a:r>
            <a:r>
              <a:rPr lang="zh-CN" altLang="en-US" sz="1000">
                <a:solidFill>
                  <a:srgbClr val="7030A0"/>
                </a:solidFill>
              </a:rPr>
              <a:t>low pressure</a:t>
            </a:r>
            <a:endParaRPr lang="zh-CN" altLang="en-US" sz="1000">
              <a:solidFill>
                <a:srgbClr val="7030A0"/>
              </a:solidFill>
            </a:endParaRPr>
          </a:p>
        </p:txBody>
      </p:sp>
      <p:grpSp>
        <p:nvGrpSpPr>
          <p:cNvPr id="152" name="组合 151"/>
          <p:cNvGrpSpPr/>
          <p:nvPr/>
        </p:nvGrpSpPr>
        <p:grpSpPr>
          <a:xfrm>
            <a:off x="1369060" y="1736725"/>
            <a:ext cx="2771140" cy="4584700"/>
            <a:chOff x="2156" y="2735"/>
            <a:chExt cx="4364" cy="7220"/>
          </a:xfrm>
        </p:grpSpPr>
        <p:sp>
          <p:nvSpPr>
            <p:cNvPr id="70" name="矩形 69"/>
            <p:cNvSpPr/>
            <p:nvPr/>
          </p:nvSpPr>
          <p:spPr>
            <a:xfrm>
              <a:off x="4288" y="2939"/>
              <a:ext cx="121" cy="65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8" name="直接连接符 57"/>
            <p:cNvCxnSpPr/>
            <p:nvPr/>
          </p:nvCxnSpPr>
          <p:spPr>
            <a:xfrm flipV="1">
              <a:off x="2156" y="2897"/>
              <a:ext cx="331" cy="1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015" y="2912"/>
              <a:ext cx="61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6288" y="2912"/>
              <a:ext cx="232"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201" y="8985"/>
              <a:ext cx="428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2186" y="2892"/>
              <a:ext cx="0" cy="609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6489" y="2892"/>
              <a:ext cx="0" cy="377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6489" y="7161"/>
              <a:ext cx="0" cy="185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3145" y="9533"/>
              <a:ext cx="2493" cy="422"/>
              <a:chOff x="7667" y="8961"/>
              <a:chExt cx="2493" cy="422"/>
            </a:xfrm>
          </p:grpSpPr>
          <p:sp>
            <p:nvSpPr>
              <p:cNvPr id="90" name="矩形 89"/>
              <p:cNvSpPr/>
              <p:nvPr/>
            </p:nvSpPr>
            <p:spPr>
              <a:xfrm>
                <a:off x="7682" y="8961"/>
                <a:ext cx="2475" cy="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流程图: 摘录 90"/>
              <p:cNvSpPr/>
              <p:nvPr/>
            </p:nvSpPr>
            <p:spPr>
              <a:xfrm rot="16200000">
                <a:off x="9820" y="9007"/>
                <a:ext cx="378" cy="302"/>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流程图: 摘录 91"/>
              <p:cNvSpPr/>
              <p:nvPr/>
            </p:nvSpPr>
            <p:spPr>
              <a:xfrm rot="5400000">
                <a:off x="7629" y="9014"/>
                <a:ext cx="378" cy="302"/>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13" name="组合 112"/>
            <p:cNvGrpSpPr/>
            <p:nvPr/>
          </p:nvGrpSpPr>
          <p:grpSpPr>
            <a:xfrm rot="10800000" flipV="1">
              <a:off x="6034" y="2735"/>
              <a:ext cx="272" cy="272"/>
              <a:chOff x="8255" y="3753"/>
              <a:chExt cx="272" cy="272"/>
            </a:xfrm>
            <a:gradFill>
              <a:gsLst>
                <a:gs pos="0">
                  <a:srgbClr val="FE4444"/>
                </a:gs>
                <a:gs pos="100000">
                  <a:srgbClr val="832B2B"/>
                </a:gs>
              </a:gsLst>
              <a:lin ang="5400000" scaled="0"/>
            </a:gradFill>
          </p:grpSpPr>
          <p:sp>
            <p:nvSpPr>
              <p:cNvPr id="114" name="矩形 113"/>
              <p:cNvSpPr/>
              <p:nvPr/>
            </p:nvSpPr>
            <p:spPr>
              <a:xfrm>
                <a:off x="8255" y="3754"/>
                <a:ext cx="272" cy="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 name="矩形 114"/>
              <p:cNvSpPr/>
              <p:nvPr/>
            </p:nvSpPr>
            <p:spPr>
              <a:xfrm rot="5400000">
                <a:off x="8255" y="3830"/>
                <a:ext cx="272" cy="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33" name="组合 132"/>
            <p:cNvGrpSpPr/>
            <p:nvPr/>
          </p:nvGrpSpPr>
          <p:grpSpPr>
            <a:xfrm flipV="1">
              <a:off x="4582" y="2799"/>
              <a:ext cx="333" cy="287"/>
              <a:chOff x="8255" y="3753"/>
              <a:chExt cx="272" cy="272"/>
            </a:xfrm>
          </p:grpSpPr>
          <p:sp>
            <p:nvSpPr>
              <p:cNvPr id="134" name="矩形 133"/>
              <p:cNvSpPr/>
              <p:nvPr/>
            </p:nvSpPr>
            <p:spPr>
              <a:xfrm>
                <a:off x="8255" y="3754"/>
                <a:ext cx="272" cy="119"/>
              </a:xfrm>
              <a:prstGeom prst="rect">
                <a:avLst/>
              </a:pr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矩形 134"/>
              <p:cNvSpPr/>
              <p:nvPr/>
            </p:nvSpPr>
            <p:spPr>
              <a:xfrm rot="5400000">
                <a:off x="8255" y="3830"/>
                <a:ext cx="272" cy="119"/>
              </a:xfrm>
              <a:prstGeom prst="rect">
                <a:avLst/>
              </a:pr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37" name="直接连接符 136"/>
            <p:cNvCxnSpPr/>
            <p:nvPr/>
          </p:nvCxnSpPr>
          <p:spPr>
            <a:xfrm flipV="1">
              <a:off x="4901" y="2917"/>
              <a:ext cx="118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2760" y="2912"/>
              <a:ext cx="1008" cy="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rot="10800000" flipV="1">
              <a:off x="3759" y="2743"/>
              <a:ext cx="272" cy="272"/>
              <a:chOff x="8255" y="3753"/>
              <a:chExt cx="272" cy="272"/>
            </a:xfrm>
            <a:gradFill>
              <a:gsLst>
                <a:gs pos="0">
                  <a:srgbClr val="FE4444"/>
                </a:gs>
                <a:gs pos="100000">
                  <a:srgbClr val="832B2B"/>
                </a:gs>
              </a:gsLst>
              <a:lin ang="5400000" scaled="0"/>
            </a:gradFill>
          </p:grpSpPr>
          <p:sp>
            <p:nvSpPr>
              <p:cNvPr id="142" name="矩形 141"/>
              <p:cNvSpPr/>
              <p:nvPr/>
            </p:nvSpPr>
            <p:spPr>
              <a:xfrm>
                <a:off x="8255" y="3754"/>
                <a:ext cx="272" cy="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3" name="矩形 142"/>
              <p:cNvSpPr/>
              <p:nvPr/>
            </p:nvSpPr>
            <p:spPr>
              <a:xfrm rot="5400000">
                <a:off x="8255" y="3830"/>
                <a:ext cx="272" cy="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44" name="组合 143"/>
            <p:cNvGrpSpPr/>
            <p:nvPr/>
          </p:nvGrpSpPr>
          <p:grpSpPr>
            <a:xfrm flipV="1">
              <a:off x="2464" y="2799"/>
              <a:ext cx="333" cy="287"/>
              <a:chOff x="8255" y="3753"/>
              <a:chExt cx="272" cy="272"/>
            </a:xfrm>
          </p:grpSpPr>
          <p:sp>
            <p:nvSpPr>
              <p:cNvPr id="145" name="矩形 144"/>
              <p:cNvSpPr/>
              <p:nvPr/>
            </p:nvSpPr>
            <p:spPr>
              <a:xfrm>
                <a:off x="8255" y="3754"/>
                <a:ext cx="272" cy="119"/>
              </a:xfrm>
              <a:prstGeom prst="rect">
                <a:avLst/>
              </a:pr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6" name="矩形 145"/>
              <p:cNvSpPr/>
              <p:nvPr/>
            </p:nvSpPr>
            <p:spPr>
              <a:xfrm rot="5400000">
                <a:off x="8255" y="3830"/>
                <a:ext cx="272" cy="119"/>
              </a:xfrm>
              <a:prstGeom prst="rect">
                <a:avLst/>
              </a:pr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48" name="矩形 147"/>
          <p:cNvSpPr/>
          <p:nvPr/>
        </p:nvSpPr>
        <p:spPr>
          <a:xfrm>
            <a:off x="3477260" y="3105150"/>
            <a:ext cx="76200" cy="748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54" name="组合 153"/>
          <p:cNvGrpSpPr/>
          <p:nvPr/>
        </p:nvGrpSpPr>
        <p:grpSpPr>
          <a:xfrm>
            <a:off x="2965450" y="2190115"/>
            <a:ext cx="1076325" cy="915035"/>
            <a:chOff x="4670" y="3449"/>
            <a:chExt cx="1695" cy="1441"/>
          </a:xfrm>
        </p:grpSpPr>
        <p:grpSp>
          <p:nvGrpSpPr>
            <p:cNvPr id="125" name="组合 124"/>
            <p:cNvGrpSpPr/>
            <p:nvPr/>
          </p:nvGrpSpPr>
          <p:grpSpPr>
            <a:xfrm>
              <a:off x="4670" y="3449"/>
              <a:ext cx="1695" cy="1441"/>
              <a:chOff x="7727" y="885"/>
              <a:chExt cx="4244" cy="1812"/>
            </a:xfrm>
          </p:grpSpPr>
          <p:sp>
            <p:nvSpPr>
              <p:cNvPr id="126" name="椭圆 125"/>
              <p:cNvSpPr/>
              <p:nvPr/>
            </p:nvSpPr>
            <p:spPr>
              <a:xfrm>
                <a:off x="7734" y="2108"/>
                <a:ext cx="4226" cy="5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7" name="矩形 126"/>
              <p:cNvSpPr/>
              <p:nvPr/>
            </p:nvSpPr>
            <p:spPr>
              <a:xfrm>
                <a:off x="7727" y="1082"/>
                <a:ext cx="4226" cy="1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8" name="椭圆 127"/>
              <p:cNvSpPr/>
              <p:nvPr/>
            </p:nvSpPr>
            <p:spPr>
              <a:xfrm>
                <a:off x="7730" y="885"/>
                <a:ext cx="4241" cy="41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49" name="文本框 148"/>
            <p:cNvSpPr txBox="1"/>
            <p:nvPr/>
          </p:nvSpPr>
          <p:spPr>
            <a:xfrm>
              <a:off x="5095" y="3970"/>
              <a:ext cx="848" cy="787"/>
            </a:xfrm>
            <a:prstGeom prst="rect">
              <a:avLst/>
            </a:prstGeom>
            <a:noFill/>
          </p:spPr>
          <p:txBody>
            <a:bodyPr wrap="none" rtlCol="0">
              <a:noAutofit/>
            </a:bodyPr>
            <a:p>
              <a:pPr algn="ctr"/>
              <a:r>
                <a:rPr lang="zh-CN" altLang="en-US" sz="1400">
                  <a:solidFill>
                    <a:srgbClr val="FF0000"/>
                  </a:solidFill>
                </a:rPr>
                <a:t>活塞</a:t>
              </a:r>
              <a:endParaRPr lang="zh-CN" altLang="en-US" sz="1400">
                <a:solidFill>
                  <a:srgbClr val="FF0000"/>
                </a:solidFill>
              </a:endParaRPr>
            </a:p>
            <a:p>
              <a:pPr algn="ctr"/>
              <a:r>
                <a:rPr lang="zh-CN" altLang="en-US" sz="1000">
                  <a:solidFill>
                    <a:srgbClr val="7030A0"/>
                  </a:solidFill>
                </a:rPr>
                <a:t>piston</a:t>
              </a:r>
              <a:endParaRPr lang="zh-CN" altLang="en-US" sz="1000">
                <a:solidFill>
                  <a:srgbClr val="7030A0"/>
                </a:solidFill>
              </a:endParaRPr>
            </a:p>
          </p:txBody>
        </p:sp>
      </p:grpSp>
      <p:cxnSp>
        <p:nvCxnSpPr>
          <p:cNvPr id="150" name="直接箭头连接符 149"/>
          <p:cNvCxnSpPr/>
          <p:nvPr/>
        </p:nvCxnSpPr>
        <p:spPr>
          <a:xfrm>
            <a:off x="1043305" y="4213225"/>
            <a:ext cx="521335" cy="1765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1" name="矩形 150"/>
          <p:cNvSpPr/>
          <p:nvPr/>
        </p:nvSpPr>
        <p:spPr>
          <a:xfrm>
            <a:off x="1949450" y="3590290"/>
            <a:ext cx="76200" cy="7200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55" name="直接连接符 154"/>
          <p:cNvCxnSpPr/>
          <p:nvPr/>
        </p:nvCxnSpPr>
        <p:spPr>
          <a:xfrm>
            <a:off x="4119245" y="4223385"/>
            <a:ext cx="635" cy="36004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文本框 120"/>
          <p:cNvSpPr txBox="1"/>
          <p:nvPr/>
        </p:nvSpPr>
        <p:spPr>
          <a:xfrm>
            <a:off x="2280920" y="6043930"/>
            <a:ext cx="1029335" cy="306705"/>
          </a:xfrm>
          <a:prstGeom prst="rect">
            <a:avLst/>
          </a:prstGeom>
          <a:noFill/>
        </p:spPr>
        <p:txBody>
          <a:bodyPr wrap="none" rtlCol="0">
            <a:spAutoFit/>
          </a:bodyPr>
          <a:p>
            <a:pPr algn="l"/>
            <a:r>
              <a:rPr lang="zh-CN" altLang="en-US" sz="1400">
                <a:solidFill>
                  <a:srgbClr val="FF0000"/>
                </a:solidFill>
                <a:highlight>
                  <a:srgbClr val="FFFF00"/>
                </a:highlight>
              </a:rPr>
              <a:t>皮带轮</a:t>
            </a:r>
            <a:r>
              <a:rPr lang="zh-CN" altLang="en-US" sz="1000">
                <a:solidFill>
                  <a:srgbClr val="7030A0"/>
                </a:solidFill>
                <a:highlight>
                  <a:srgbClr val="FFFF00"/>
                </a:highlight>
              </a:rPr>
              <a:t>pulley</a:t>
            </a:r>
            <a:endParaRPr lang="zh-CN" altLang="en-US" sz="1000">
              <a:solidFill>
                <a:srgbClr val="7030A0"/>
              </a:solidFill>
              <a:highlight>
                <a:srgbClr val="FFFF00"/>
              </a:highlight>
            </a:endParaRPr>
          </a:p>
        </p:txBody>
      </p:sp>
      <p:sp>
        <p:nvSpPr>
          <p:cNvPr id="156" name="下箭头 155"/>
          <p:cNvSpPr/>
          <p:nvPr/>
        </p:nvSpPr>
        <p:spPr>
          <a:xfrm>
            <a:off x="2965450" y="1356995"/>
            <a:ext cx="133350" cy="219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7" name="下箭头 156"/>
          <p:cNvSpPr/>
          <p:nvPr/>
        </p:nvSpPr>
        <p:spPr>
          <a:xfrm flipV="1">
            <a:off x="3880485" y="1090930"/>
            <a:ext cx="104140" cy="1143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8" name="文本框 157"/>
          <p:cNvSpPr txBox="1"/>
          <p:nvPr/>
        </p:nvSpPr>
        <p:spPr>
          <a:xfrm>
            <a:off x="4571365" y="1883410"/>
            <a:ext cx="1249680" cy="460375"/>
          </a:xfrm>
          <a:prstGeom prst="rect">
            <a:avLst/>
          </a:prstGeom>
          <a:noFill/>
        </p:spPr>
        <p:txBody>
          <a:bodyPr wrap="none" rtlCol="0">
            <a:spAutoFit/>
          </a:bodyPr>
          <a:p>
            <a:pPr algn="ctr"/>
            <a:r>
              <a:rPr lang="zh-CN" altLang="en-US" sz="1400">
                <a:solidFill>
                  <a:srgbClr val="FF0000"/>
                </a:solidFill>
              </a:rPr>
              <a:t>活塞顶端压力</a:t>
            </a:r>
            <a:endParaRPr lang="zh-CN" altLang="en-US" sz="1400">
              <a:solidFill>
                <a:srgbClr val="FF0000"/>
              </a:solidFill>
            </a:endParaRPr>
          </a:p>
          <a:p>
            <a:pPr algn="ctr"/>
            <a:r>
              <a:rPr lang="en-US" altLang="zh-CN" sz="1000">
                <a:solidFill>
                  <a:srgbClr val="7030A0"/>
                </a:solidFill>
              </a:rPr>
              <a:t>  </a:t>
            </a:r>
            <a:r>
              <a:rPr lang="zh-CN" altLang="en-US" sz="1000">
                <a:solidFill>
                  <a:srgbClr val="7030A0"/>
                </a:solidFill>
              </a:rPr>
              <a:t>Piston tip pressure</a:t>
            </a:r>
            <a:endParaRPr lang="zh-CN" altLang="en-US" sz="1000">
              <a:solidFill>
                <a:srgbClr val="7030A0"/>
              </a:solidFill>
            </a:endParaRPr>
          </a:p>
        </p:txBody>
      </p:sp>
      <p:cxnSp>
        <p:nvCxnSpPr>
          <p:cNvPr id="159" name="直接箭头连接符 158"/>
          <p:cNvCxnSpPr/>
          <p:nvPr/>
        </p:nvCxnSpPr>
        <p:spPr>
          <a:xfrm flipH="1">
            <a:off x="3880485" y="2037080"/>
            <a:ext cx="662305" cy="127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0" name="文本框 159"/>
          <p:cNvSpPr txBox="1"/>
          <p:nvPr/>
        </p:nvSpPr>
        <p:spPr>
          <a:xfrm>
            <a:off x="7489825" y="3168650"/>
            <a:ext cx="314960" cy="368300"/>
          </a:xfrm>
          <a:prstGeom prst="rect">
            <a:avLst/>
          </a:prstGeom>
          <a:noFill/>
        </p:spPr>
        <p:txBody>
          <a:bodyPr wrap="none" rtlCol="0">
            <a:spAutoFit/>
          </a:bodyPr>
          <a:p>
            <a:r>
              <a:rPr lang="en-US" altLang="zh-CN">
                <a:solidFill>
                  <a:srgbClr val="FF0000"/>
                </a:solidFill>
                <a:highlight>
                  <a:srgbClr val="FFFF00"/>
                </a:highlight>
              </a:rPr>
              <a:t>A</a:t>
            </a:r>
            <a:endParaRPr lang="en-US" altLang="zh-CN">
              <a:solidFill>
                <a:srgbClr val="FF0000"/>
              </a:solidFill>
              <a:highlight>
                <a:srgbClr val="FFFF00"/>
              </a:highlight>
            </a:endParaRPr>
          </a:p>
        </p:txBody>
      </p:sp>
      <p:sp>
        <p:nvSpPr>
          <p:cNvPr id="161" name="文本框 160"/>
          <p:cNvSpPr txBox="1"/>
          <p:nvPr/>
        </p:nvSpPr>
        <p:spPr>
          <a:xfrm>
            <a:off x="8409305" y="3159125"/>
            <a:ext cx="307340" cy="368300"/>
          </a:xfrm>
          <a:prstGeom prst="rect">
            <a:avLst/>
          </a:prstGeom>
          <a:noFill/>
        </p:spPr>
        <p:txBody>
          <a:bodyPr wrap="none" rtlCol="0">
            <a:spAutoFit/>
          </a:bodyPr>
          <a:p>
            <a:r>
              <a:rPr lang="en-US" altLang="zh-CN">
                <a:solidFill>
                  <a:srgbClr val="FF0000"/>
                </a:solidFill>
                <a:highlight>
                  <a:srgbClr val="FFFF00"/>
                </a:highlight>
              </a:rPr>
              <a:t>B</a:t>
            </a:r>
            <a:endParaRPr lang="en-US" altLang="zh-CN">
              <a:solidFill>
                <a:srgbClr val="FF0000"/>
              </a:solidFill>
              <a:highlight>
                <a:srgbClr val="FFFF00"/>
              </a:highlight>
            </a:endParaRPr>
          </a:p>
        </p:txBody>
      </p:sp>
      <p:sp>
        <p:nvSpPr>
          <p:cNvPr id="162" name="文本框 161"/>
          <p:cNvSpPr txBox="1"/>
          <p:nvPr/>
        </p:nvSpPr>
        <p:spPr>
          <a:xfrm>
            <a:off x="5748655" y="4219575"/>
            <a:ext cx="304800" cy="368300"/>
          </a:xfrm>
          <a:prstGeom prst="rect">
            <a:avLst/>
          </a:prstGeom>
          <a:noFill/>
        </p:spPr>
        <p:txBody>
          <a:bodyPr wrap="none" rtlCol="0">
            <a:spAutoFit/>
          </a:bodyPr>
          <a:p>
            <a:r>
              <a:rPr lang="en-US" altLang="zh-CN">
                <a:solidFill>
                  <a:srgbClr val="FF0000"/>
                </a:solidFill>
                <a:highlight>
                  <a:srgbClr val="FFFF00"/>
                </a:highlight>
              </a:rPr>
              <a:t>C</a:t>
            </a:r>
            <a:endParaRPr lang="en-US" altLang="zh-CN">
              <a:solidFill>
                <a:srgbClr val="FF0000"/>
              </a:solidFill>
              <a:highlight>
                <a:srgbClr val="FFFF00"/>
              </a:highlight>
            </a:endParaRPr>
          </a:p>
        </p:txBody>
      </p:sp>
      <p:sp>
        <p:nvSpPr>
          <p:cNvPr id="166" name="文本框 165"/>
          <p:cNvSpPr txBox="1"/>
          <p:nvPr/>
        </p:nvSpPr>
        <p:spPr>
          <a:xfrm>
            <a:off x="10516235" y="4121785"/>
            <a:ext cx="894080" cy="521970"/>
          </a:xfrm>
          <a:prstGeom prst="rect">
            <a:avLst/>
          </a:prstGeom>
          <a:noFill/>
        </p:spPr>
        <p:txBody>
          <a:bodyPr wrap="none" rtlCol="0">
            <a:spAutoFit/>
          </a:bodyPr>
          <a:p>
            <a:pPr algn="ctr"/>
            <a:r>
              <a:rPr lang="zh-CN" altLang="en-US" sz="1400">
                <a:solidFill>
                  <a:srgbClr val="FF0000"/>
                </a:solidFill>
              </a:rPr>
              <a:t>电磁线圈</a:t>
            </a:r>
            <a:endParaRPr lang="zh-CN" altLang="en-US" sz="1400">
              <a:solidFill>
                <a:srgbClr val="FF0000"/>
              </a:solidFill>
            </a:endParaRPr>
          </a:p>
          <a:p>
            <a:pPr algn="ctr"/>
            <a:r>
              <a:rPr lang="zh-CN" altLang="en-US" sz="1400">
                <a:solidFill>
                  <a:srgbClr val="7030A0"/>
                </a:solidFill>
              </a:rPr>
              <a:t>Solenoid</a:t>
            </a:r>
            <a:endParaRPr lang="zh-CN" altLang="en-US" sz="1400">
              <a:solidFill>
                <a:srgbClr val="7030A0"/>
              </a:solidFill>
            </a:endParaRPr>
          </a:p>
        </p:txBody>
      </p:sp>
      <p:sp>
        <p:nvSpPr>
          <p:cNvPr id="167" name="文本框 166"/>
          <p:cNvSpPr txBox="1"/>
          <p:nvPr/>
        </p:nvSpPr>
        <p:spPr>
          <a:xfrm>
            <a:off x="9354820" y="3275965"/>
            <a:ext cx="1161415" cy="273685"/>
          </a:xfrm>
          <a:prstGeom prst="rect">
            <a:avLst/>
          </a:prstGeom>
          <a:noFill/>
        </p:spPr>
        <p:txBody>
          <a:bodyPr wrap="none" rtlCol="0">
            <a:noAutofit/>
          </a:bodyPr>
          <a:p>
            <a:pPr algn="l"/>
            <a:r>
              <a:rPr lang="zh-CN" altLang="en-US" sz="1400">
                <a:solidFill>
                  <a:srgbClr val="FF0000"/>
                </a:solidFill>
              </a:rPr>
              <a:t>弹簧</a:t>
            </a:r>
            <a:r>
              <a:rPr lang="en-US" altLang="zh-CN" sz="1400">
                <a:solidFill>
                  <a:srgbClr val="FF0000"/>
                </a:solidFill>
              </a:rPr>
              <a:t> </a:t>
            </a:r>
            <a:r>
              <a:rPr lang="en-US" altLang="zh-CN" sz="1000">
                <a:solidFill>
                  <a:srgbClr val="7030A0"/>
                </a:solidFill>
              </a:rPr>
              <a:t>spring</a:t>
            </a:r>
            <a:endParaRPr lang="en-US" altLang="zh-CN" sz="1000">
              <a:solidFill>
                <a:srgbClr val="7030A0"/>
              </a:solidFill>
            </a:endParaRPr>
          </a:p>
        </p:txBody>
      </p:sp>
      <p:cxnSp>
        <p:nvCxnSpPr>
          <p:cNvPr id="168" name="直接箭头连接符 167"/>
          <p:cNvCxnSpPr/>
          <p:nvPr/>
        </p:nvCxnSpPr>
        <p:spPr>
          <a:xfrm flipH="1">
            <a:off x="9283065" y="3590290"/>
            <a:ext cx="152400" cy="3619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9" name="下箭头 168"/>
          <p:cNvSpPr/>
          <p:nvPr/>
        </p:nvSpPr>
        <p:spPr>
          <a:xfrm>
            <a:off x="7580630" y="2559050"/>
            <a:ext cx="133350" cy="514350"/>
          </a:xfrm>
          <a:prstGeom prst="down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0" name="右箭头 169"/>
          <p:cNvSpPr/>
          <p:nvPr/>
        </p:nvSpPr>
        <p:spPr>
          <a:xfrm>
            <a:off x="4940300" y="1506220"/>
            <a:ext cx="333375" cy="152400"/>
          </a:xfrm>
          <a:prstGeom prst="right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1" name="左箭头 170"/>
          <p:cNvSpPr/>
          <p:nvPr/>
        </p:nvSpPr>
        <p:spPr>
          <a:xfrm>
            <a:off x="6162675" y="4321810"/>
            <a:ext cx="371475" cy="148590"/>
          </a:xfrm>
          <a:prstGeom prst="left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2" name="左箭头 171"/>
          <p:cNvSpPr/>
          <p:nvPr/>
        </p:nvSpPr>
        <p:spPr>
          <a:xfrm>
            <a:off x="3933825" y="4316095"/>
            <a:ext cx="371475" cy="148590"/>
          </a:xfrm>
          <a:prstGeom prst="left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grpId="0" nodeType="clickEffect">
                                  <p:stCondLst>
                                    <p:cond delay="0"/>
                                  </p:stCondLst>
                                  <p:childTnLst>
                                    <p:animEffect transition="out" filter="fade">
                                      <p:cBhvr>
                                        <p:cTn id="6" dur="500" tmFilter="0, 0; .2, .5; .8, .5; 1, 0"/>
                                        <p:tgtEl>
                                          <p:spTgt spid="121"/>
                                        </p:tgtEl>
                                      </p:cBhvr>
                                    </p:animEffect>
                                    <p:animScale>
                                      <p:cBhvr>
                                        <p:cTn id="7" dur="250" autoRev="1" fill="hold"/>
                                        <p:tgtEl>
                                          <p:spTgt spid="12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4000" fill="hold" nodeType="clickEffect">
                                  <p:stCondLst>
                                    <p:cond delay="0"/>
                                  </p:stCondLst>
                                  <p:childTnLst>
                                    <p:animEffect transition="out" filter="fade">
                                      <p:cBhvr>
                                        <p:cTn id="11" dur="500" tmFilter="0, 0; .2, .5; .8, .5; 1, 0"/>
                                        <p:tgtEl>
                                          <p:spTgt spid="75"/>
                                        </p:tgtEl>
                                      </p:cBhvr>
                                    </p:animEffect>
                                    <p:animScale>
                                      <p:cBhvr>
                                        <p:cTn id="12" dur="250" autoRev="1" fill="hold"/>
                                        <p:tgtEl>
                                          <p:spTgt spid="7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3000" fill="hold" nodeType="clickEffect">
                                  <p:stCondLst>
                                    <p:cond delay="0"/>
                                  </p:stCondLst>
                                  <p:childTnLst>
                                    <p:animEffect transition="out" filter="fade">
                                      <p:cBhvr>
                                        <p:cTn id="16" dur="500" tmFilter="0, 0; .2, .5; .8, .5; 1, 0"/>
                                        <p:tgtEl>
                                          <p:spTgt spid="154"/>
                                        </p:tgtEl>
                                      </p:cBhvr>
                                    </p:animEffect>
                                    <p:animScale>
                                      <p:cBhvr>
                                        <p:cTn id="17" dur="250" autoRev="1" fill="hold"/>
                                        <p:tgtEl>
                                          <p:spTgt spid="154"/>
                                        </p:tgtEl>
                                      </p:cBhvr>
                                      <p:by x="105000" y="105000"/>
                                    </p:animScale>
                                  </p:childTnLst>
                                </p:cTn>
                              </p:par>
                              <p:par>
                                <p:cTn id="18" presetID="26" presetClass="emph" presetSubtype="0" repeatCount="3000" fill="hold" nodeType="withEffect">
                                  <p:stCondLst>
                                    <p:cond delay="0"/>
                                  </p:stCondLst>
                                  <p:childTnLst>
                                    <p:animEffect transition="out" filter="fade">
                                      <p:cBhvr>
                                        <p:cTn id="19" dur="500" tmFilter="0, 0; .2, .5; .8, .5; 1, 0"/>
                                        <p:tgtEl>
                                          <p:spTgt spid="153"/>
                                        </p:tgtEl>
                                      </p:cBhvr>
                                    </p:animEffect>
                                    <p:animScale>
                                      <p:cBhvr>
                                        <p:cTn id="20" dur="250" autoRev="1" fill="hold"/>
                                        <p:tgtEl>
                                          <p:spTgt spid="153"/>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wipe(up)">
                                      <p:cBhvr>
                                        <p:cTn id="25" dur="500"/>
                                        <p:tgtEl>
                                          <p:spTgt spid="136"/>
                                        </p:tgtEl>
                                      </p:cBhvr>
                                    </p:animEffect>
                                  </p:childTnLst>
                                </p:cTn>
                              </p:par>
                              <p:par>
                                <p:cTn id="26" presetID="22" presetClass="entr" presetSubtype="1" repeatCount="3000" fill="hold" grpId="0" nodeType="with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wipe(up)">
                                      <p:cBhvr>
                                        <p:cTn id="28" dur="500"/>
                                        <p:tgtEl>
                                          <p:spTgt spid="156"/>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wipe(down)">
                                      <p:cBhvr>
                                        <p:cTn id="32" dur="500"/>
                                        <p:tgtEl>
                                          <p:spTgt spid="117"/>
                                        </p:tgtEl>
                                      </p:cBhvr>
                                    </p:animEffect>
                                  </p:childTnLst>
                                </p:cTn>
                              </p:par>
                              <p:par>
                                <p:cTn id="33" presetID="22" presetClass="entr" presetSubtype="4" repeatCount="3000" fill="hold" grpId="0" nodeType="with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wipe(down)">
                                      <p:cBhvr>
                                        <p:cTn id="35" dur="500"/>
                                        <p:tgtEl>
                                          <p:spTgt spid="15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down)">
                                      <p:cBhvr>
                                        <p:cTn id="40" dur="500"/>
                                        <p:tgtEl>
                                          <p:spTgt spid="158"/>
                                        </p:tgtEl>
                                      </p:cBhvr>
                                    </p:animEffect>
                                  </p:childTnLst>
                                </p:cTn>
                              </p:par>
                              <p:par>
                                <p:cTn id="41" presetID="22" presetClass="entr" presetSubtype="2" fill="hold" nodeType="withEffect">
                                  <p:stCondLst>
                                    <p:cond delay="0"/>
                                  </p:stCondLst>
                                  <p:childTnLst>
                                    <p:set>
                                      <p:cBhvr>
                                        <p:cTn id="42" dur="1" fill="hold">
                                          <p:stCondLst>
                                            <p:cond delay="0"/>
                                          </p:stCondLst>
                                        </p:cTn>
                                        <p:tgtEl>
                                          <p:spTgt spid="159"/>
                                        </p:tgtEl>
                                        <p:attrNameLst>
                                          <p:attrName>style.visibility</p:attrName>
                                        </p:attrNameLst>
                                      </p:cBhvr>
                                      <p:to>
                                        <p:strVal val="visible"/>
                                      </p:to>
                                    </p:set>
                                    <p:animEffect transition="in" filter="wipe(right)">
                                      <p:cBhvr>
                                        <p:cTn id="43" dur="500"/>
                                        <p:tgtEl>
                                          <p:spTgt spid="15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wipe(down)">
                                      <p:cBhvr>
                                        <p:cTn id="46" dur="500"/>
                                        <p:tgtEl>
                                          <p:spTgt spid="122"/>
                                        </p:tgtEl>
                                      </p:cBhvr>
                                    </p:animEffect>
                                  </p:childTnLst>
                                </p:cTn>
                              </p:par>
                              <p:par>
                                <p:cTn id="47" presetID="22" presetClass="entr" presetSubtype="2" fill="hold" nodeType="with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wipe(right)">
                                      <p:cBhvr>
                                        <p:cTn id="49" dur="500"/>
                                        <p:tgtEl>
                                          <p:spTgt spid="123"/>
                                        </p:tgtEl>
                                      </p:cBhvr>
                                    </p:animEffect>
                                  </p:childTnLst>
                                </p:cTn>
                              </p:par>
                            </p:childTnLst>
                          </p:cTn>
                        </p:par>
                        <p:par>
                          <p:cTn id="50" fill="hold">
                            <p:stCondLst>
                              <p:cond delay="500"/>
                            </p:stCondLst>
                            <p:childTnLst>
                              <p:par>
                                <p:cTn id="51" presetID="26" presetClass="emph" presetSubtype="0" repeatCount="3000" fill="hold" grpId="1" nodeType="afterEffect">
                                  <p:stCondLst>
                                    <p:cond delay="0"/>
                                  </p:stCondLst>
                                  <p:childTnLst>
                                    <p:animEffect transition="out" filter="fade">
                                      <p:cBhvr>
                                        <p:cTn id="52" dur="500" tmFilter="0, 0; .2, .5; .8, .5; 1, 0"/>
                                        <p:tgtEl>
                                          <p:spTgt spid="158"/>
                                        </p:tgtEl>
                                      </p:cBhvr>
                                    </p:animEffect>
                                    <p:animScale>
                                      <p:cBhvr>
                                        <p:cTn id="53" dur="250" autoRev="1" fill="hold"/>
                                        <p:tgtEl>
                                          <p:spTgt spid="158"/>
                                        </p:tgtEl>
                                      </p:cBhvr>
                                      <p:by x="105000" y="105000"/>
                                    </p:animScale>
                                  </p:childTnLst>
                                </p:cTn>
                              </p:par>
                              <p:par>
                                <p:cTn id="54" presetID="26" presetClass="emph" presetSubtype="0" repeatCount="3000" fill="hold" nodeType="withEffect">
                                  <p:stCondLst>
                                    <p:cond delay="0"/>
                                  </p:stCondLst>
                                  <p:childTnLst>
                                    <p:animEffect transition="out" filter="fade">
                                      <p:cBhvr>
                                        <p:cTn id="55" dur="500" tmFilter="0, 0; .2, .5; .8, .5; 1, 0"/>
                                        <p:tgtEl>
                                          <p:spTgt spid="159"/>
                                        </p:tgtEl>
                                      </p:cBhvr>
                                    </p:animEffect>
                                    <p:animScale>
                                      <p:cBhvr>
                                        <p:cTn id="56" dur="250" autoRev="1" fill="hold"/>
                                        <p:tgtEl>
                                          <p:spTgt spid="159"/>
                                        </p:tgtEl>
                                      </p:cBhvr>
                                      <p:by x="105000" y="105000"/>
                                    </p:animScale>
                                  </p:childTnLst>
                                </p:cTn>
                              </p:par>
                              <p:par>
                                <p:cTn id="57" presetID="26" presetClass="emph" presetSubtype="0" repeatCount="3000" fill="hold" nodeType="withEffect">
                                  <p:stCondLst>
                                    <p:cond delay="0"/>
                                  </p:stCondLst>
                                  <p:childTnLst>
                                    <p:animEffect transition="out" filter="fade">
                                      <p:cBhvr>
                                        <p:cTn id="58" dur="500" tmFilter="0, 0; .2, .5; .8, .5; 1, 0"/>
                                        <p:tgtEl>
                                          <p:spTgt spid="123"/>
                                        </p:tgtEl>
                                      </p:cBhvr>
                                    </p:animEffect>
                                    <p:animScale>
                                      <p:cBhvr>
                                        <p:cTn id="59" dur="250" autoRev="1" fill="hold"/>
                                        <p:tgtEl>
                                          <p:spTgt spid="123"/>
                                        </p:tgtEl>
                                      </p:cBhvr>
                                      <p:by x="105000" y="105000"/>
                                    </p:animScale>
                                  </p:childTnLst>
                                </p:cTn>
                              </p:par>
                              <p:par>
                                <p:cTn id="60" presetID="26" presetClass="emph" presetSubtype="0" repeatCount="3000" fill="hold" grpId="1" nodeType="withEffect">
                                  <p:stCondLst>
                                    <p:cond delay="0"/>
                                  </p:stCondLst>
                                  <p:childTnLst>
                                    <p:animEffect transition="out" filter="fade">
                                      <p:cBhvr>
                                        <p:cTn id="61" dur="500" tmFilter="0, 0; .2, .5; .8, .5; 1, 0"/>
                                        <p:tgtEl>
                                          <p:spTgt spid="122"/>
                                        </p:tgtEl>
                                      </p:cBhvr>
                                    </p:animEffect>
                                    <p:animScale>
                                      <p:cBhvr>
                                        <p:cTn id="62" dur="250" autoRev="1" fill="hold"/>
                                        <p:tgtEl>
                                          <p:spTgt spid="122"/>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blinds(horizontal)">
                                      <p:cBhvr>
                                        <p:cTn id="67" dur="500"/>
                                        <p:tgtEl>
                                          <p:spTgt spid="56"/>
                                        </p:tgtEl>
                                      </p:cBhvr>
                                    </p:animEffect>
                                  </p:childTnLst>
                                </p:cTn>
                              </p:par>
                              <p:par>
                                <p:cTn id="68" presetID="3" presetClass="entr" presetSubtype="10"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linds(horizontal)">
                                      <p:cBhvr>
                                        <p:cTn id="70" dur="500"/>
                                        <p:tgtEl>
                                          <p:spTgt spid="6"/>
                                        </p:tgtEl>
                                      </p:cBhvr>
                                    </p:animEffect>
                                  </p:childTnLst>
                                </p:cTn>
                              </p:par>
                              <p:par>
                                <p:cTn id="71" presetID="3" presetClass="entr" presetSubtype="10"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blinds(horizontal)">
                                      <p:cBhvr>
                                        <p:cTn id="73" dur="500"/>
                                        <p:tgtEl>
                                          <p:spTgt spid="57"/>
                                        </p:tgtEl>
                                      </p:cBhvr>
                                    </p:animEffect>
                                  </p:childTnLst>
                                </p:cTn>
                              </p:par>
                              <p:par>
                                <p:cTn id="74" presetID="3" presetClass="entr" presetSubtype="1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blinds(horizontal)">
                                      <p:cBhvr>
                                        <p:cTn id="76" dur="500"/>
                                        <p:tgtEl>
                                          <p:spTgt spid="43"/>
                                        </p:tgtEl>
                                      </p:cBhvr>
                                    </p:animEffect>
                                  </p:childTnLst>
                                </p:cTn>
                              </p:par>
                              <p:par>
                                <p:cTn id="77" presetID="3" presetClass="entr" presetSubtype="1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blinds(horizontal)">
                                      <p:cBhvr>
                                        <p:cTn id="79" dur="500"/>
                                        <p:tgtEl>
                                          <p:spTgt spid="55"/>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24"/>
                                        </p:tgtEl>
                                        <p:attrNameLst>
                                          <p:attrName>style.visibility</p:attrName>
                                        </p:attrNameLst>
                                      </p:cBhvr>
                                      <p:to>
                                        <p:strVal val="visible"/>
                                      </p:to>
                                    </p:set>
                                    <p:animEffect transition="in" filter="blinds(horizontal)">
                                      <p:cBhvr>
                                        <p:cTn id="82" dur="500"/>
                                        <p:tgtEl>
                                          <p:spTgt spid="124"/>
                                        </p:tgtEl>
                                      </p:cBhvr>
                                    </p:animEffect>
                                  </p:childTnLst>
                                </p:cTn>
                              </p:par>
                              <p:par>
                                <p:cTn id="83" presetID="3" presetClass="entr" presetSubtype="10" fill="hold" grpId="1" nodeType="withEffect">
                                  <p:stCondLst>
                                    <p:cond delay="0"/>
                                  </p:stCondLst>
                                  <p:childTnLst>
                                    <p:set>
                                      <p:cBhvr>
                                        <p:cTn id="84" dur="1" fill="hold">
                                          <p:stCondLst>
                                            <p:cond delay="0"/>
                                          </p:stCondLst>
                                        </p:cTn>
                                        <p:tgtEl>
                                          <p:spTgt spid="167"/>
                                        </p:tgtEl>
                                        <p:attrNameLst>
                                          <p:attrName>style.visibility</p:attrName>
                                        </p:attrNameLst>
                                      </p:cBhvr>
                                      <p:to>
                                        <p:strVal val="visible"/>
                                      </p:to>
                                    </p:set>
                                    <p:animEffect transition="in" filter="blinds(horizontal)">
                                      <p:cBhvr>
                                        <p:cTn id="85" dur="500"/>
                                        <p:tgtEl>
                                          <p:spTgt spid="167"/>
                                        </p:tgtEl>
                                      </p:cBhvr>
                                    </p:animEffect>
                                  </p:childTnLst>
                                </p:cTn>
                              </p:par>
                              <p:par>
                                <p:cTn id="86" presetID="3" presetClass="entr" presetSubtype="10" fill="hold" nodeType="withEffect">
                                  <p:stCondLst>
                                    <p:cond delay="0"/>
                                  </p:stCondLst>
                                  <p:childTnLst>
                                    <p:set>
                                      <p:cBhvr>
                                        <p:cTn id="87" dur="1" fill="hold">
                                          <p:stCondLst>
                                            <p:cond delay="0"/>
                                          </p:stCondLst>
                                        </p:cTn>
                                        <p:tgtEl>
                                          <p:spTgt spid="168"/>
                                        </p:tgtEl>
                                        <p:attrNameLst>
                                          <p:attrName>style.visibility</p:attrName>
                                        </p:attrNameLst>
                                      </p:cBhvr>
                                      <p:to>
                                        <p:strVal val="visible"/>
                                      </p:to>
                                    </p:set>
                                    <p:animEffect transition="in" filter="blinds(horizontal)">
                                      <p:cBhvr>
                                        <p:cTn id="88" dur="500"/>
                                        <p:tgtEl>
                                          <p:spTgt spid="168"/>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blinds(horizontal)">
                                      <p:cBhvr>
                                        <p:cTn id="91" dur="500"/>
                                        <p:tgtEl>
                                          <p:spTgt spid="166"/>
                                        </p:tgtEl>
                                      </p:cBhvr>
                                    </p:animEffect>
                                  </p:childTnLst>
                                </p:cTn>
                              </p:par>
                            </p:childTnLst>
                          </p:cTn>
                        </p:par>
                        <p:par>
                          <p:cTn id="92" fill="hold">
                            <p:stCondLst>
                              <p:cond delay="500"/>
                            </p:stCondLst>
                            <p:childTnLst>
                              <p:par>
                                <p:cTn id="93" presetID="26" presetClass="emph" presetSubtype="0" repeatCount="3000" fill="hold" nodeType="afterEffect">
                                  <p:stCondLst>
                                    <p:cond delay="0"/>
                                  </p:stCondLst>
                                  <p:childTnLst>
                                    <p:animEffect transition="out" filter="fade">
                                      <p:cBhvr>
                                        <p:cTn id="94" dur="500" tmFilter="0, 0; .2, .5; .8, .5; 1, 0"/>
                                        <p:tgtEl>
                                          <p:spTgt spid="56"/>
                                        </p:tgtEl>
                                      </p:cBhvr>
                                    </p:animEffect>
                                    <p:animScale>
                                      <p:cBhvr>
                                        <p:cTn id="95" dur="250" autoRev="1" fill="hold"/>
                                        <p:tgtEl>
                                          <p:spTgt spid="56"/>
                                        </p:tgtEl>
                                      </p:cBhvr>
                                      <p:by x="105000" y="105000"/>
                                    </p:animScale>
                                  </p:childTnLst>
                                </p:cTn>
                              </p:par>
                              <p:par>
                                <p:cTn id="96" presetID="26" presetClass="emph" presetSubtype="0" repeatCount="3000" fill="hold" nodeType="withEffect">
                                  <p:stCondLst>
                                    <p:cond delay="0"/>
                                  </p:stCondLst>
                                  <p:childTnLst>
                                    <p:animEffect transition="out" filter="fade">
                                      <p:cBhvr>
                                        <p:cTn id="97" dur="500" tmFilter="0, 0; .2, .5; .8, .5; 1, 0"/>
                                        <p:tgtEl>
                                          <p:spTgt spid="6"/>
                                        </p:tgtEl>
                                      </p:cBhvr>
                                    </p:animEffect>
                                    <p:animScale>
                                      <p:cBhvr>
                                        <p:cTn id="98" dur="250" autoRev="1" fill="hold"/>
                                        <p:tgtEl>
                                          <p:spTgt spid="6"/>
                                        </p:tgtEl>
                                      </p:cBhvr>
                                      <p:by x="105000" y="105000"/>
                                    </p:animScale>
                                  </p:childTnLst>
                                </p:cTn>
                              </p:par>
                              <p:par>
                                <p:cTn id="99" presetID="26" presetClass="emph" presetSubtype="0" repeatCount="3000" fill="hold" nodeType="withEffect">
                                  <p:stCondLst>
                                    <p:cond delay="0"/>
                                  </p:stCondLst>
                                  <p:childTnLst>
                                    <p:animEffect transition="out" filter="fade">
                                      <p:cBhvr>
                                        <p:cTn id="100" dur="500" tmFilter="0, 0; .2, .5; .8, .5; 1, 0"/>
                                        <p:tgtEl>
                                          <p:spTgt spid="57"/>
                                        </p:tgtEl>
                                      </p:cBhvr>
                                    </p:animEffect>
                                    <p:animScale>
                                      <p:cBhvr>
                                        <p:cTn id="101" dur="250" autoRev="1" fill="hold"/>
                                        <p:tgtEl>
                                          <p:spTgt spid="57"/>
                                        </p:tgtEl>
                                      </p:cBhvr>
                                      <p:by x="105000" y="105000"/>
                                    </p:animScale>
                                  </p:childTnLst>
                                </p:cTn>
                              </p:par>
                              <p:par>
                                <p:cTn id="102" presetID="26" presetClass="emph" presetSubtype="0" repeatCount="3000" fill="hold" nodeType="withEffect">
                                  <p:stCondLst>
                                    <p:cond delay="0"/>
                                  </p:stCondLst>
                                  <p:childTnLst>
                                    <p:animEffect transition="out" filter="fade">
                                      <p:cBhvr>
                                        <p:cTn id="103" dur="500" tmFilter="0, 0; .2, .5; .8, .5; 1, 0"/>
                                        <p:tgtEl>
                                          <p:spTgt spid="43"/>
                                        </p:tgtEl>
                                      </p:cBhvr>
                                    </p:animEffect>
                                    <p:animScale>
                                      <p:cBhvr>
                                        <p:cTn id="104" dur="250" autoRev="1" fill="hold"/>
                                        <p:tgtEl>
                                          <p:spTgt spid="43"/>
                                        </p:tgtEl>
                                      </p:cBhvr>
                                      <p:by x="105000" y="105000"/>
                                    </p:animScale>
                                  </p:childTnLst>
                                </p:cTn>
                              </p:par>
                              <p:par>
                                <p:cTn id="105" presetID="26" presetClass="emph" presetSubtype="0" repeatCount="3000" fill="hold" nodeType="withEffect">
                                  <p:stCondLst>
                                    <p:cond delay="0"/>
                                  </p:stCondLst>
                                  <p:childTnLst>
                                    <p:animEffect transition="out" filter="fade">
                                      <p:cBhvr>
                                        <p:cTn id="106" dur="500" tmFilter="0, 0; .2, .5; .8, .5; 1, 0"/>
                                        <p:tgtEl>
                                          <p:spTgt spid="55"/>
                                        </p:tgtEl>
                                      </p:cBhvr>
                                    </p:animEffect>
                                    <p:animScale>
                                      <p:cBhvr>
                                        <p:cTn id="107" dur="250" autoRev="1" fill="hold"/>
                                        <p:tgtEl>
                                          <p:spTgt spid="55"/>
                                        </p:tgtEl>
                                      </p:cBhvr>
                                      <p:by x="105000" y="105000"/>
                                    </p:animScale>
                                  </p:childTnLst>
                                </p:cTn>
                              </p:par>
                              <p:par>
                                <p:cTn id="108" presetID="26" presetClass="emph" presetSubtype="0" repeatCount="3000" fill="hold" grpId="1" nodeType="withEffect">
                                  <p:stCondLst>
                                    <p:cond delay="0"/>
                                  </p:stCondLst>
                                  <p:childTnLst>
                                    <p:animEffect transition="out" filter="fade">
                                      <p:cBhvr>
                                        <p:cTn id="109" dur="500" tmFilter="0, 0; .2, .5; .8, .5; 1, 0"/>
                                        <p:tgtEl>
                                          <p:spTgt spid="124"/>
                                        </p:tgtEl>
                                      </p:cBhvr>
                                    </p:animEffect>
                                    <p:animScale>
                                      <p:cBhvr>
                                        <p:cTn id="110" dur="250" autoRev="1" fill="hold"/>
                                        <p:tgtEl>
                                          <p:spTgt spid="124"/>
                                        </p:tgtEl>
                                      </p:cBhvr>
                                      <p:by x="105000" y="105000"/>
                                    </p:animScale>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160"/>
                                        </p:tgtEl>
                                        <p:attrNameLst>
                                          <p:attrName>style.visibility</p:attrName>
                                        </p:attrNameLst>
                                      </p:cBhvr>
                                      <p:to>
                                        <p:strVal val="visible"/>
                                      </p:to>
                                    </p:set>
                                    <p:animEffect transition="in" filter="wipe(up)">
                                      <p:cBhvr>
                                        <p:cTn id="115" dur="500"/>
                                        <p:tgtEl>
                                          <p:spTgt spid="160"/>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161"/>
                                        </p:tgtEl>
                                        <p:attrNameLst>
                                          <p:attrName>style.visibility</p:attrName>
                                        </p:attrNameLst>
                                      </p:cBhvr>
                                      <p:to>
                                        <p:strVal val="visible"/>
                                      </p:to>
                                    </p:set>
                                    <p:animEffect transition="in" filter="wipe(up)">
                                      <p:cBhvr>
                                        <p:cTn id="118" dur="500"/>
                                        <p:tgtEl>
                                          <p:spTgt spid="161"/>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162"/>
                                        </p:tgtEl>
                                        <p:attrNameLst>
                                          <p:attrName>style.visibility</p:attrName>
                                        </p:attrNameLst>
                                      </p:cBhvr>
                                      <p:to>
                                        <p:strVal val="visible"/>
                                      </p:to>
                                    </p:set>
                                    <p:animEffect transition="in" filter="wipe(up)">
                                      <p:cBhvr>
                                        <p:cTn id="121" dur="500"/>
                                        <p:tgtEl>
                                          <p:spTgt spid="162"/>
                                        </p:tgtEl>
                                      </p:cBhvr>
                                    </p:animEffect>
                                  </p:childTnLst>
                                </p:cTn>
                              </p:par>
                            </p:childTnLst>
                          </p:cTn>
                        </p:par>
                        <p:par>
                          <p:cTn id="122" fill="hold">
                            <p:stCondLst>
                              <p:cond delay="500"/>
                            </p:stCondLst>
                            <p:childTnLst>
                              <p:par>
                                <p:cTn id="123" presetID="26" presetClass="emph" presetSubtype="0" repeatCount="3000" fill="hold" grpId="1" nodeType="afterEffect">
                                  <p:stCondLst>
                                    <p:cond delay="0"/>
                                  </p:stCondLst>
                                  <p:childTnLst>
                                    <p:animEffect transition="out" filter="fade">
                                      <p:cBhvr>
                                        <p:cTn id="124" dur="500" tmFilter="0, 0; .2, .5; .8, .5; 1, 0"/>
                                        <p:tgtEl>
                                          <p:spTgt spid="160"/>
                                        </p:tgtEl>
                                      </p:cBhvr>
                                    </p:animEffect>
                                    <p:animScale>
                                      <p:cBhvr>
                                        <p:cTn id="125" dur="250" autoRev="1" fill="hold"/>
                                        <p:tgtEl>
                                          <p:spTgt spid="160"/>
                                        </p:tgtEl>
                                      </p:cBhvr>
                                      <p:by x="105000" y="105000"/>
                                    </p:animScale>
                                  </p:childTnLst>
                                </p:cTn>
                              </p:par>
                              <p:par>
                                <p:cTn id="126" presetID="26" presetClass="emph" presetSubtype="0" repeatCount="3000" fill="hold" grpId="1" nodeType="withEffect">
                                  <p:stCondLst>
                                    <p:cond delay="0"/>
                                  </p:stCondLst>
                                  <p:childTnLst>
                                    <p:animEffect transition="out" filter="fade">
                                      <p:cBhvr>
                                        <p:cTn id="127" dur="500" tmFilter="0, 0; .2, .5; .8, .5; 1, 0"/>
                                        <p:tgtEl>
                                          <p:spTgt spid="161"/>
                                        </p:tgtEl>
                                      </p:cBhvr>
                                    </p:animEffect>
                                    <p:animScale>
                                      <p:cBhvr>
                                        <p:cTn id="128" dur="250" autoRev="1" fill="hold"/>
                                        <p:tgtEl>
                                          <p:spTgt spid="161"/>
                                        </p:tgtEl>
                                      </p:cBhvr>
                                      <p:by x="105000" y="105000"/>
                                    </p:animScale>
                                  </p:childTnLst>
                                </p:cTn>
                              </p:par>
                              <p:par>
                                <p:cTn id="129" presetID="26" presetClass="emph" presetSubtype="0" repeatCount="3000" fill="hold" grpId="1" nodeType="withEffect">
                                  <p:stCondLst>
                                    <p:cond delay="0"/>
                                  </p:stCondLst>
                                  <p:childTnLst>
                                    <p:animEffect transition="out" filter="fade">
                                      <p:cBhvr>
                                        <p:cTn id="130" dur="500" tmFilter="0, 0; .2, .5; .8, .5; 1, 0"/>
                                        <p:tgtEl>
                                          <p:spTgt spid="162"/>
                                        </p:tgtEl>
                                      </p:cBhvr>
                                    </p:animEffect>
                                    <p:animScale>
                                      <p:cBhvr>
                                        <p:cTn id="131" dur="250" autoRev="1" fill="hold"/>
                                        <p:tgtEl>
                                          <p:spTgt spid="162"/>
                                        </p:tgtEl>
                                      </p:cBhvr>
                                      <p:by x="105000" y="105000"/>
                                    </p:animScale>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nodeType="clickEffect">
                                  <p:stCondLst>
                                    <p:cond delay="0"/>
                                  </p:stCondLst>
                                  <p:childTnLst>
                                    <p:set>
                                      <p:cBhvr>
                                        <p:cTn id="135" dur="1" fill="hold">
                                          <p:stCondLst>
                                            <p:cond delay="0"/>
                                          </p:stCondLst>
                                        </p:cTn>
                                        <p:tgtEl>
                                          <p:spTgt spid="100"/>
                                        </p:tgtEl>
                                        <p:attrNameLst>
                                          <p:attrName>style.visibility</p:attrName>
                                        </p:attrNameLst>
                                      </p:cBhvr>
                                      <p:to>
                                        <p:strVal val="visible"/>
                                      </p:to>
                                    </p:set>
                                    <p:animEffect transition="in" filter="wipe(up)">
                                      <p:cBhvr>
                                        <p:cTn id="136" dur="500"/>
                                        <p:tgtEl>
                                          <p:spTgt spid="100"/>
                                        </p:tgtEl>
                                      </p:cBhvr>
                                    </p:animEffect>
                                  </p:childTnLst>
                                </p:cTn>
                              </p:par>
                            </p:childTnLst>
                          </p:cTn>
                        </p:par>
                        <p:par>
                          <p:cTn id="137" fill="hold">
                            <p:stCondLst>
                              <p:cond delay="500"/>
                            </p:stCondLst>
                            <p:childTnLst>
                              <p:par>
                                <p:cTn id="138" presetID="22" presetClass="entr" presetSubtype="8" fill="hold" nodeType="afterEffect">
                                  <p:stCondLst>
                                    <p:cond delay="0"/>
                                  </p:stCondLst>
                                  <p:childTnLst>
                                    <p:set>
                                      <p:cBhvr>
                                        <p:cTn id="139" dur="1000" fill="hold">
                                          <p:stCondLst>
                                            <p:cond delay="0"/>
                                          </p:stCondLst>
                                        </p:cTn>
                                        <p:tgtEl>
                                          <p:spTgt spid="105"/>
                                        </p:tgtEl>
                                        <p:attrNameLst>
                                          <p:attrName>style.visibility</p:attrName>
                                        </p:attrNameLst>
                                      </p:cBhvr>
                                      <p:to>
                                        <p:strVal val="visible"/>
                                      </p:to>
                                    </p:set>
                                    <p:animEffect transition="in" filter="wipe(left)">
                                      <p:cBhvr>
                                        <p:cTn id="140" dur="1000"/>
                                        <p:tgtEl>
                                          <p:spTgt spid="105"/>
                                        </p:tgtEl>
                                      </p:cBhvr>
                                    </p:animEffect>
                                  </p:childTnLst>
                                </p:cTn>
                              </p:par>
                              <p:par>
                                <p:cTn id="141" presetID="22" presetClass="entr" presetSubtype="8" fill="hold" nodeType="withEffect">
                                  <p:stCondLst>
                                    <p:cond delay="0"/>
                                  </p:stCondLst>
                                  <p:childTnLst>
                                    <p:set>
                                      <p:cBhvr>
                                        <p:cTn id="142" dur="1000" fill="hold">
                                          <p:stCondLst>
                                            <p:cond delay="0"/>
                                          </p:stCondLst>
                                        </p:cTn>
                                        <p:tgtEl>
                                          <p:spTgt spid="106"/>
                                        </p:tgtEl>
                                        <p:attrNameLst>
                                          <p:attrName>style.visibility</p:attrName>
                                        </p:attrNameLst>
                                      </p:cBhvr>
                                      <p:to>
                                        <p:strVal val="visible"/>
                                      </p:to>
                                    </p:set>
                                    <p:animEffect transition="in" filter="wipe(left)">
                                      <p:cBhvr>
                                        <p:cTn id="143" dur="1000"/>
                                        <p:tgtEl>
                                          <p:spTgt spid="106"/>
                                        </p:tgtEl>
                                      </p:cBhvr>
                                    </p:animEffect>
                                  </p:childTnLst>
                                </p:cTn>
                              </p:par>
                            </p:childTnLst>
                          </p:cTn>
                        </p:par>
                        <p:par>
                          <p:cTn id="144" fill="hold">
                            <p:stCondLst>
                              <p:cond delay="1500"/>
                            </p:stCondLst>
                            <p:childTnLst>
                              <p:par>
                                <p:cTn id="145" presetID="22" presetClass="entr" presetSubtype="1" fill="hold" nodeType="afterEffect">
                                  <p:stCondLst>
                                    <p:cond delay="0"/>
                                  </p:stCondLst>
                                  <p:childTnLst>
                                    <p:set>
                                      <p:cBhvr>
                                        <p:cTn id="146" dur="1000" fill="hold">
                                          <p:stCondLst>
                                            <p:cond delay="0"/>
                                          </p:stCondLst>
                                        </p:cTn>
                                        <p:tgtEl>
                                          <p:spTgt spid="108"/>
                                        </p:tgtEl>
                                        <p:attrNameLst>
                                          <p:attrName>style.visibility</p:attrName>
                                        </p:attrNameLst>
                                      </p:cBhvr>
                                      <p:to>
                                        <p:strVal val="visible"/>
                                      </p:to>
                                    </p:set>
                                    <p:animEffect transition="in" filter="wipe(up)">
                                      <p:cBhvr>
                                        <p:cTn id="147" dur="1000"/>
                                        <p:tgtEl>
                                          <p:spTgt spid="108"/>
                                        </p:tgtEl>
                                      </p:cBhvr>
                                    </p:animEffect>
                                  </p:childTnLst>
                                </p:cTn>
                              </p:par>
                              <p:par>
                                <p:cTn id="148" presetID="22" presetClass="entr" presetSubtype="1" fill="hold" nodeType="withEffect">
                                  <p:stCondLst>
                                    <p:cond delay="0"/>
                                  </p:stCondLst>
                                  <p:childTnLst>
                                    <p:set>
                                      <p:cBhvr>
                                        <p:cTn id="149" dur="1000" fill="hold">
                                          <p:stCondLst>
                                            <p:cond delay="0"/>
                                          </p:stCondLst>
                                        </p:cTn>
                                        <p:tgtEl>
                                          <p:spTgt spid="107"/>
                                        </p:tgtEl>
                                        <p:attrNameLst>
                                          <p:attrName>style.visibility</p:attrName>
                                        </p:attrNameLst>
                                      </p:cBhvr>
                                      <p:to>
                                        <p:strVal val="visible"/>
                                      </p:to>
                                    </p:set>
                                    <p:animEffect transition="in" filter="wipe(up)">
                                      <p:cBhvr>
                                        <p:cTn id="150" dur="1000"/>
                                        <p:tgtEl>
                                          <p:spTgt spid="107"/>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1" fill="hold" nodeType="clickEffect">
                                  <p:stCondLst>
                                    <p:cond delay="0"/>
                                  </p:stCondLst>
                                  <p:childTnLst>
                                    <p:set>
                                      <p:cBhvr>
                                        <p:cTn id="154" dur="1000" fill="hold">
                                          <p:stCondLst>
                                            <p:cond delay="0"/>
                                          </p:stCondLst>
                                        </p:cTn>
                                        <p:tgtEl>
                                          <p:spTgt spid="132"/>
                                        </p:tgtEl>
                                        <p:attrNameLst>
                                          <p:attrName>style.visibility</p:attrName>
                                        </p:attrNameLst>
                                      </p:cBhvr>
                                      <p:to>
                                        <p:strVal val="visible"/>
                                      </p:to>
                                    </p:set>
                                    <p:animEffect transition="in" filter="wipe(up)">
                                      <p:cBhvr>
                                        <p:cTn id="155" dur="1000"/>
                                        <p:tgtEl>
                                          <p:spTgt spid="132"/>
                                        </p:tgtEl>
                                      </p:cBhvr>
                                    </p:animEffect>
                                  </p:childTnLst>
                                </p:cTn>
                              </p:par>
                            </p:childTnLst>
                          </p:cTn>
                        </p:par>
                        <p:par>
                          <p:cTn id="156" fill="hold">
                            <p:stCondLst>
                              <p:cond delay="1000"/>
                            </p:stCondLst>
                            <p:childTnLst>
                              <p:par>
                                <p:cTn id="157" presetID="22" presetClass="entr" presetSubtype="8" fill="hold" nodeType="afterEffect">
                                  <p:stCondLst>
                                    <p:cond delay="0"/>
                                  </p:stCondLst>
                                  <p:childTnLst>
                                    <p:set>
                                      <p:cBhvr>
                                        <p:cTn id="158" dur="1000" fill="hold">
                                          <p:stCondLst>
                                            <p:cond delay="0"/>
                                          </p:stCondLst>
                                        </p:cTn>
                                        <p:tgtEl>
                                          <p:spTgt spid="101"/>
                                        </p:tgtEl>
                                        <p:attrNameLst>
                                          <p:attrName>style.visibility</p:attrName>
                                        </p:attrNameLst>
                                      </p:cBhvr>
                                      <p:to>
                                        <p:strVal val="visible"/>
                                      </p:to>
                                    </p:set>
                                    <p:animEffect transition="in" filter="wipe(left)">
                                      <p:cBhvr>
                                        <p:cTn id="159" dur="1000"/>
                                        <p:tgtEl>
                                          <p:spTgt spid="101"/>
                                        </p:tgtEl>
                                      </p:cBhvr>
                                    </p:animEffect>
                                  </p:childTnLst>
                                </p:cTn>
                              </p:par>
                              <p:par>
                                <p:cTn id="160" presetID="22" presetClass="entr" presetSubtype="8" fill="hold" nodeType="withEffect">
                                  <p:stCondLst>
                                    <p:cond delay="0"/>
                                  </p:stCondLst>
                                  <p:childTnLst>
                                    <p:set>
                                      <p:cBhvr>
                                        <p:cTn id="161" dur="1000" fill="hold">
                                          <p:stCondLst>
                                            <p:cond delay="0"/>
                                          </p:stCondLst>
                                        </p:cTn>
                                        <p:tgtEl>
                                          <p:spTgt spid="102"/>
                                        </p:tgtEl>
                                        <p:attrNameLst>
                                          <p:attrName>style.visibility</p:attrName>
                                        </p:attrNameLst>
                                      </p:cBhvr>
                                      <p:to>
                                        <p:strVal val="visible"/>
                                      </p:to>
                                    </p:set>
                                    <p:animEffect transition="in" filter="wipe(left)">
                                      <p:cBhvr>
                                        <p:cTn id="162" dur="1000"/>
                                        <p:tgtEl>
                                          <p:spTgt spid="102"/>
                                        </p:tgtEl>
                                      </p:cBhvr>
                                    </p:animEffect>
                                  </p:childTnLst>
                                </p:cTn>
                              </p:par>
                            </p:childTnLst>
                          </p:cTn>
                        </p:par>
                        <p:par>
                          <p:cTn id="163" fill="hold">
                            <p:stCondLst>
                              <p:cond delay="2000"/>
                            </p:stCondLst>
                            <p:childTnLst>
                              <p:par>
                                <p:cTn id="164" presetID="22" presetClass="entr" presetSubtype="1" fill="hold" nodeType="afterEffect">
                                  <p:stCondLst>
                                    <p:cond delay="0"/>
                                  </p:stCondLst>
                                  <p:childTnLst>
                                    <p:set>
                                      <p:cBhvr>
                                        <p:cTn id="165" dur="1000" fill="hold">
                                          <p:stCondLst>
                                            <p:cond delay="0"/>
                                          </p:stCondLst>
                                        </p:cTn>
                                        <p:tgtEl>
                                          <p:spTgt spid="104"/>
                                        </p:tgtEl>
                                        <p:attrNameLst>
                                          <p:attrName>style.visibility</p:attrName>
                                        </p:attrNameLst>
                                      </p:cBhvr>
                                      <p:to>
                                        <p:strVal val="visible"/>
                                      </p:to>
                                    </p:set>
                                    <p:animEffect transition="in" filter="wipe(up)">
                                      <p:cBhvr>
                                        <p:cTn id="166" dur="1000"/>
                                        <p:tgtEl>
                                          <p:spTgt spid="104"/>
                                        </p:tgtEl>
                                      </p:cBhvr>
                                    </p:animEffect>
                                  </p:childTnLst>
                                </p:cTn>
                              </p:par>
                              <p:par>
                                <p:cTn id="167" presetID="22" presetClass="entr" presetSubtype="1" fill="hold" nodeType="withEffect">
                                  <p:stCondLst>
                                    <p:cond delay="0"/>
                                  </p:stCondLst>
                                  <p:childTnLst>
                                    <p:set>
                                      <p:cBhvr>
                                        <p:cTn id="168" dur="1000" fill="hold">
                                          <p:stCondLst>
                                            <p:cond delay="0"/>
                                          </p:stCondLst>
                                        </p:cTn>
                                        <p:tgtEl>
                                          <p:spTgt spid="103"/>
                                        </p:tgtEl>
                                        <p:attrNameLst>
                                          <p:attrName>style.visibility</p:attrName>
                                        </p:attrNameLst>
                                      </p:cBhvr>
                                      <p:to>
                                        <p:strVal val="visible"/>
                                      </p:to>
                                    </p:set>
                                    <p:animEffect transition="in" filter="wipe(up)">
                                      <p:cBhvr>
                                        <p:cTn id="169" dur="1000"/>
                                        <p:tgtEl>
                                          <p:spTgt spid="103"/>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2" fill="hold" nodeType="clickEffect">
                                  <p:stCondLst>
                                    <p:cond delay="0"/>
                                  </p:stCondLst>
                                  <p:childTnLst>
                                    <p:set>
                                      <p:cBhvr>
                                        <p:cTn id="173" dur="1000" fill="hold">
                                          <p:stCondLst>
                                            <p:cond delay="0"/>
                                          </p:stCondLst>
                                        </p:cTn>
                                        <p:tgtEl>
                                          <p:spTgt spid="84"/>
                                        </p:tgtEl>
                                        <p:attrNameLst>
                                          <p:attrName>style.visibility</p:attrName>
                                        </p:attrNameLst>
                                      </p:cBhvr>
                                      <p:to>
                                        <p:strVal val="visible"/>
                                      </p:to>
                                    </p:set>
                                    <p:animEffect transition="in" filter="wipe(right)">
                                      <p:cBhvr>
                                        <p:cTn id="174" dur="1000"/>
                                        <p:tgtEl>
                                          <p:spTgt spid="84"/>
                                        </p:tgtEl>
                                      </p:cBhvr>
                                    </p:animEffect>
                                  </p:childTnLst>
                                </p:cTn>
                              </p:par>
                              <p:par>
                                <p:cTn id="175" presetID="22" presetClass="entr" presetSubtype="2" fill="hold" nodeType="withEffect">
                                  <p:stCondLst>
                                    <p:cond delay="0"/>
                                  </p:stCondLst>
                                  <p:childTnLst>
                                    <p:set>
                                      <p:cBhvr>
                                        <p:cTn id="176" dur="1000" fill="hold">
                                          <p:stCondLst>
                                            <p:cond delay="0"/>
                                          </p:stCondLst>
                                        </p:cTn>
                                        <p:tgtEl>
                                          <p:spTgt spid="86"/>
                                        </p:tgtEl>
                                        <p:attrNameLst>
                                          <p:attrName>style.visibility</p:attrName>
                                        </p:attrNameLst>
                                      </p:cBhvr>
                                      <p:to>
                                        <p:strVal val="visible"/>
                                      </p:to>
                                    </p:set>
                                    <p:animEffect transition="in" filter="wipe(right)">
                                      <p:cBhvr>
                                        <p:cTn id="177" dur="1000"/>
                                        <p:tgtEl>
                                          <p:spTgt spid="86"/>
                                        </p:tgtEl>
                                      </p:cBhvr>
                                    </p:animEffect>
                                  </p:childTnLst>
                                </p:cTn>
                              </p:par>
                            </p:childTnLst>
                          </p:cTn>
                        </p:par>
                        <p:par>
                          <p:cTn id="178" fill="hold">
                            <p:stCondLst>
                              <p:cond delay="1000"/>
                            </p:stCondLst>
                            <p:childTnLst>
                              <p:par>
                                <p:cTn id="179" presetID="22" presetClass="exit" presetSubtype="2" fill="hold" nodeType="afterEffect">
                                  <p:stCondLst>
                                    <p:cond delay="0"/>
                                  </p:stCondLst>
                                  <p:childTnLst>
                                    <p:animEffect transition="out" filter="wipe(right)">
                                      <p:cBhvr>
                                        <p:cTn id="180" dur="500"/>
                                        <p:tgtEl>
                                          <p:spTgt spid="155"/>
                                        </p:tgtEl>
                                      </p:cBhvr>
                                    </p:animEffect>
                                    <p:set>
                                      <p:cBhvr>
                                        <p:cTn id="181" dur="1" fill="hold">
                                          <p:stCondLst>
                                            <p:cond delay="499"/>
                                          </p:stCondLst>
                                        </p:cTn>
                                        <p:tgtEl>
                                          <p:spTgt spid="155"/>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26" presetClass="emph" presetSubtype="0" repeatCount="3000" fill="hold" nodeType="clickEffect">
                                  <p:stCondLst>
                                    <p:cond delay="0"/>
                                  </p:stCondLst>
                                  <p:childTnLst>
                                    <p:animEffect transition="out" filter="fade">
                                      <p:cBhvr>
                                        <p:cTn id="185" dur="500" tmFilter="0, 0; .2, .5; .8, .5; 1, 0"/>
                                        <p:tgtEl>
                                          <p:spTgt spid="55"/>
                                        </p:tgtEl>
                                      </p:cBhvr>
                                    </p:animEffect>
                                    <p:animScale>
                                      <p:cBhvr>
                                        <p:cTn id="186" dur="250" autoRev="1" fill="hold"/>
                                        <p:tgtEl>
                                          <p:spTgt spid="55"/>
                                        </p:tgtEl>
                                      </p:cBhvr>
                                      <p:by x="105000" y="105000"/>
                                    </p:animScale>
                                  </p:childTnLst>
                                </p:cTn>
                              </p:par>
                            </p:childTnLst>
                          </p:cTn>
                        </p:par>
                      </p:childTnLst>
                    </p:cTn>
                  </p:par>
                  <p:par>
                    <p:cTn id="187" fill="hold">
                      <p:stCondLst>
                        <p:cond delay="indefinite"/>
                      </p:stCondLst>
                      <p:childTnLst>
                        <p:par>
                          <p:cTn id="188" fill="hold">
                            <p:stCondLst>
                              <p:cond delay="0"/>
                            </p:stCondLst>
                            <p:childTnLst>
                              <p:par>
                                <p:cTn id="189" presetID="26" presetClass="emph" presetSubtype="0" repeatCount="3000" fill="hold" nodeType="clickEffect">
                                  <p:stCondLst>
                                    <p:cond delay="0"/>
                                  </p:stCondLst>
                                  <p:childTnLst>
                                    <p:animEffect transition="out" filter="fade">
                                      <p:cBhvr>
                                        <p:cTn id="190" dur="500" tmFilter="0, 0; .2, .5; .8, .5; 1, 0"/>
                                        <p:tgtEl>
                                          <p:spTgt spid="43"/>
                                        </p:tgtEl>
                                      </p:cBhvr>
                                    </p:animEffect>
                                    <p:animScale>
                                      <p:cBhvr>
                                        <p:cTn id="191" dur="250" autoRev="1" fill="hold"/>
                                        <p:tgtEl>
                                          <p:spTgt spid="43"/>
                                        </p:tgtEl>
                                      </p:cBhvr>
                                      <p:by x="105000" y="105000"/>
                                    </p:animScale>
                                  </p:childTnLst>
                                </p:cTn>
                              </p:par>
                              <p:par>
                                <p:cTn id="192" presetID="26" presetClass="emph" presetSubtype="0" repeatCount="3000" fill="hold" grpId="0" nodeType="withEffect">
                                  <p:stCondLst>
                                    <p:cond delay="0"/>
                                  </p:stCondLst>
                                  <p:childTnLst>
                                    <p:animEffect transition="out" filter="fade">
                                      <p:cBhvr>
                                        <p:cTn id="193" dur="500" tmFilter="0, 0; .2, .5; .8, .5; 1, 0"/>
                                        <p:tgtEl>
                                          <p:spTgt spid="167"/>
                                        </p:tgtEl>
                                      </p:cBhvr>
                                    </p:animEffect>
                                    <p:animScale>
                                      <p:cBhvr>
                                        <p:cTn id="194" dur="250" autoRev="1" fill="hold"/>
                                        <p:tgtEl>
                                          <p:spTgt spid="167"/>
                                        </p:tgtEl>
                                      </p:cBhvr>
                                      <p:by x="105000" y="105000"/>
                                    </p:animScale>
                                  </p:childTnLst>
                                </p:cTn>
                              </p:par>
                              <p:par>
                                <p:cTn id="195" presetID="26" presetClass="emph" presetSubtype="0" repeatCount="3000" fill="hold" nodeType="withEffect">
                                  <p:stCondLst>
                                    <p:cond delay="0"/>
                                  </p:stCondLst>
                                  <p:childTnLst>
                                    <p:animEffect transition="out" filter="fade">
                                      <p:cBhvr>
                                        <p:cTn id="196" dur="500" tmFilter="0, 0; .2, .5; .8, .5; 1, 0"/>
                                        <p:tgtEl>
                                          <p:spTgt spid="168"/>
                                        </p:tgtEl>
                                      </p:cBhvr>
                                    </p:animEffect>
                                    <p:animScale>
                                      <p:cBhvr>
                                        <p:cTn id="197" dur="250" autoRev="1" fill="hold"/>
                                        <p:tgtEl>
                                          <p:spTgt spid="168"/>
                                        </p:tgtEl>
                                      </p:cBhvr>
                                      <p:by x="105000" y="105000"/>
                                    </p:animScale>
                                  </p:childTnLst>
                                </p:cTn>
                              </p:par>
                            </p:childTnLst>
                          </p:cTn>
                        </p:par>
                      </p:childTnLst>
                    </p:cTn>
                  </p:par>
                  <p:par>
                    <p:cTn id="198" fill="hold">
                      <p:stCondLst>
                        <p:cond delay="indefinite"/>
                      </p:stCondLst>
                      <p:childTnLst>
                        <p:par>
                          <p:cTn id="199" fill="hold">
                            <p:stCondLst>
                              <p:cond delay="0"/>
                            </p:stCondLst>
                            <p:childTnLst>
                              <p:par>
                                <p:cTn id="200" presetID="26" presetClass="emph" presetSubtype="0" repeatCount="3000" fill="hold" nodeType="clickEffect">
                                  <p:stCondLst>
                                    <p:cond delay="0"/>
                                  </p:stCondLst>
                                  <p:childTnLst>
                                    <p:animEffect transition="out" filter="fade">
                                      <p:cBhvr>
                                        <p:cTn id="201" dur="500" tmFilter="0, 0; .2, .5; .8, .5; 1, 0"/>
                                        <p:tgtEl>
                                          <p:spTgt spid="56"/>
                                        </p:tgtEl>
                                      </p:cBhvr>
                                    </p:animEffect>
                                    <p:animScale>
                                      <p:cBhvr>
                                        <p:cTn id="202" dur="250" autoRev="1" fill="hold"/>
                                        <p:tgtEl>
                                          <p:spTgt spid="56"/>
                                        </p:tgtEl>
                                      </p:cBhvr>
                                      <p:by x="105000" y="105000"/>
                                    </p:animScale>
                                  </p:childTnLst>
                                </p:cTn>
                              </p:par>
                            </p:childTnLst>
                          </p:cTn>
                        </p:par>
                      </p:childTnLst>
                    </p:cTn>
                  </p:par>
                  <p:par>
                    <p:cTn id="203" fill="hold">
                      <p:stCondLst>
                        <p:cond delay="indefinite"/>
                      </p:stCondLst>
                      <p:childTnLst>
                        <p:par>
                          <p:cTn id="204" fill="hold">
                            <p:stCondLst>
                              <p:cond delay="0"/>
                            </p:stCondLst>
                            <p:childTnLst>
                              <p:par>
                                <p:cTn id="205" presetID="26" presetClass="emph" presetSubtype="0" repeatCount="3000" fill="hold" grpId="2" nodeType="clickEffect">
                                  <p:stCondLst>
                                    <p:cond delay="0"/>
                                  </p:stCondLst>
                                  <p:childTnLst>
                                    <p:animEffect transition="out" filter="fade">
                                      <p:cBhvr>
                                        <p:cTn id="206" dur="500" tmFilter="0, 0; .2, .5; .8, .5; 1, 0"/>
                                        <p:tgtEl>
                                          <p:spTgt spid="160"/>
                                        </p:tgtEl>
                                      </p:cBhvr>
                                    </p:animEffect>
                                    <p:animScale>
                                      <p:cBhvr>
                                        <p:cTn id="207" dur="250" autoRev="1" fill="hold"/>
                                        <p:tgtEl>
                                          <p:spTgt spid="160"/>
                                        </p:tgtEl>
                                      </p:cBhvr>
                                      <p:by x="105000" y="105000"/>
                                    </p:animScale>
                                  </p:childTnLst>
                                </p:cTn>
                              </p:par>
                              <p:par>
                                <p:cTn id="208" presetID="26" presetClass="emph" presetSubtype="0" repeatCount="3000" fill="hold" grpId="2" nodeType="withEffect">
                                  <p:stCondLst>
                                    <p:cond delay="0"/>
                                  </p:stCondLst>
                                  <p:childTnLst>
                                    <p:animEffect transition="out" filter="fade">
                                      <p:cBhvr>
                                        <p:cTn id="209" dur="500" tmFilter="0, 0; .2, .5; .8, .5; 1, 0"/>
                                        <p:tgtEl>
                                          <p:spTgt spid="162"/>
                                        </p:tgtEl>
                                      </p:cBhvr>
                                    </p:animEffect>
                                    <p:animScale>
                                      <p:cBhvr>
                                        <p:cTn id="210" dur="250" autoRev="1" fill="hold"/>
                                        <p:tgtEl>
                                          <p:spTgt spid="162"/>
                                        </p:tgtEl>
                                      </p:cBhvr>
                                      <p:by x="105000" y="105000"/>
                                    </p:animScale>
                                  </p:childTnLst>
                                </p:cTn>
                              </p:par>
                              <p:par>
                                <p:cTn id="211" presetID="1" presetClass="exit" presetSubtype="0" fill="hold" grpId="2" nodeType="withEffect">
                                  <p:stCondLst>
                                    <p:cond delay="0"/>
                                  </p:stCondLst>
                                  <p:childTnLst>
                                    <p:set>
                                      <p:cBhvr>
                                        <p:cTn id="212" dur="1" fill="hold">
                                          <p:stCondLst>
                                            <p:cond delay="0"/>
                                          </p:stCondLst>
                                        </p:cTn>
                                        <p:tgtEl>
                                          <p:spTgt spid="161"/>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170"/>
                                        </p:tgtEl>
                                        <p:attrNameLst>
                                          <p:attrName>style.visibility</p:attrName>
                                        </p:attrNameLst>
                                      </p:cBhvr>
                                      <p:to>
                                        <p:strVal val="visible"/>
                                      </p:to>
                                    </p:set>
                                    <p:animEffect transition="in" filter="wipe(left)">
                                      <p:cBhvr>
                                        <p:cTn id="217" dur="500"/>
                                        <p:tgtEl>
                                          <p:spTgt spid="170"/>
                                        </p:tgtEl>
                                      </p:cBhvr>
                                    </p:animEffect>
                                  </p:childTnLst>
                                </p:cTn>
                              </p:par>
                            </p:childTnLst>
                          </p:cTn>
                        </p:par>
                        <p:par>
                          <p:cTn id="218" fill="hold">
                            <p:stCondLst>
                              <p:cond delay="500"/>
                            </p:stCondLst>
                            <p:childTnLst>
                              <p:par>
                                <p:cTn id="219" presetID="22" presetClass="entr" presetSubtype="1" fill="hold" grpId="0" nodeType="afterEffect">
                                  <p:stCondLst>
                                    <p:cond delay="0"/>
                                  </p:stCondLst>
                                  <p:childTnLst>
                                    <p:set>
                                      <p:cBhvr>
                                        <p:cTn id="220" dur="1" fill="hold">
                                          <p:stCondLst>
                                            <p:cond delay="0"/>
                                          </p:stCondLst>
                                        </p:cTn>
                                        <p:tgtEl>
                                          <p:spTgt spid="169"/>
                                        </p:tgtEl>
                                        <p:attrNameLst>
                                          <p:attrName>style.visibility</p:attrName>
                                        </p:attrNameLst>
                                      </p:cBhvr>
                                      <p:to>
                                        <p:strVal val="visible"/>
                                      </p:to>
                                    </p:set>
                                    <p:animEffect transition="in" filter="wipe(up)">
                                      <p:cBhvr>
                                        <p:cTn id="221" dur="500"/>
                                        <p:tgtEl>
                                          <p:spTgt spid="169"/>
                                        </p:tgtEl>
                                      </p:cBhvr>
                                    </p:animEffect>
                                  </p:childTnLst>
                                </p:cTn>
                              </p:par>
                            </p:childTnLst>
                          </p:cTn>
                        </p:par>
                        <p:par>
                          <p:cTn id="222" fill="hold">
                            <p:stCondLst>
                              <p:cond delay="1000"/>
                            </p:stCondLst>
                            <p:childTnLst>
                              <p:par>
                                <p:cTn id="223" presetID="22" presetClass="entr" presetSubtype="2" fill="hold" grpId="0" nodeType="afterEffect">
                                  <p:stCondLst>
                                    <p:cond delay="0"/>
                                  </p:stCondLst>
                                  <p:childTnLst>
                                    <p:set>
                                      <p:cBhvr>
                                        <p:cTn id="224" dur="1" fill="hold">
                                          <p:stCondLst>
                                            <p:cond delay="0"/>
                                          </p:stCondLst>
                                        </p:cTn>
                                        <p:tgtEl>
                                          <p:spTgt spid="171"/>
                                        </p:tgtEl>
                                        <p:attrNameLst>
                                          <p:attrName>style.visibility</p:attrName>
                                        </p:attrNameLst>
                                      </p:cBhvr>
                                      <p:to>
                                        <p:strVal val="visible"/>
                                      </p:to>
                                    </p:set>
                                    <p:animEffect transition="in" filter="wipe(right)">
                                      <p:cBhvr>
                                        <p:cTn id="225" dur="500"/>
                                        <p:tgtEl>
                                          <p:spTgt spid="171"/>
                                        </p:tgtEl>
                                      </p:cBhvr>
                                    </p:animEffect>
                                  </p:childTnLst>
                                </p:cTn>
                              </p:par>
                            </p:childTnLst>
                          </p:cTn>
                        </p:par>
                        <p:par>
                          <p:cTn id="226" fill="hold">
                            <p:stCondLst>
                              <p:cond delay="1500"/>
                            </p:stCondLst>
                            <p:childTnLst>
                              <p:par>
                                <p:cTn id="227" presetID="22" presetClass="entr" presetSubtype="2" fill="hold" grpId="0" nodeType="afterEffect">
                                  <p:stCondLst>
                                    <p:cond delay="0"/>
                                  </p:stCondLst>
                                  <p:childTnLst>
                                    <p:set>
                                      <p:cBhvr>
                                        <p:cTn id="228" dur="1" fill="hold">
                                          <p:stCondLst>
                                            <p:cond delay="0"/>
                                          </p:stCondLst>
                                        </p:cTn>
                                        <p:tgtEl>
                                          <p:spTgt spid="172"/>
                                        </p:tgtEl>
                                        <p:attrNameLst>
                                          <p:attrName>style.visibility</p:attrName>
                                        </p:attrNameLst>
                                      </p:cBhvr>
                                      <p:to>
                                        <p:strVal val="visible"/>
                                      </p:to>
                                    </p:set>
                                    <p:animEffect transition="in" filter="wipe(right)">
                                      <p:cBhvr>
                                        <p:cTn id="229" dur="500"/>
                                        <p:tgtEl>
                                          <p:spTgt spid="172"/>
                                        </p:tgtEl>
                                      </p:cBhvr>
                                    </p:animEffect>
                                  </p:childTnLst>
                                </p:cTn>
                              </p:par>
                            </p:childTnLst>
                          </p:cTn>
                        </p:par>
                        <p:par>
                          <p:cTn id="230" fill="hold">
                            <p:stCondLst>
                              <p:cond delay="2000"/>
                            </p:stCondLst>
                            <p:childTnLst>
                              <p:par>
                                <p:cTn id="231" presetID="26" presetClass="emph" presetSubtype="0" repeatCount="3000" fill="hold" grpId="1" nodeType="afterEffect">
                                  <p:stCondLst>
                                    <p:cond delay="0"/>
                                  </p:stCondLst>
                                  <p:childTnLst>
                                    <p:animEffect transition="out" filter="fade">
                                      <p:cBhvr>
                                        <p:cTn id="232" dur="500" tmFilter="0, 0; .2, .5; .8, .5; 1, 0"/>
                                        <p:tgtEl>
                                          <p:spTgt spid="170"/>
                                        </p:tgtEl>
                                      </p:cBhvr>
                                    </p:animEffect>
                                    <p:animScale>
                                      <p:cBhvr>
                                        <p:cTn id="233" dur="250" autoRev="1" fill="hold"/>
                                        <p:tgtEl>
                                          <p:spTgt spid="170"/>
                                        </p:tgtEl>
                                      </p:cBhvr>
                                      <p:by x="105000" y="105000"/>
                                    </p:animScale>
                                  </p:childTnLst>
                                </p:cTn>
                              </p:par>
                              <p:par>
                                <p:cTn id="234" presetID="26" presetClass="emph" presetSubtype="0" repeatCount="3000" fill="hold" grpId="1" nodeType="withEffect">
                                  <p:stCondLst>
                                    <p:cond delay="0"/>
                                  </p:stCondLst>
                                  <p:childTnLst>
                                    <p:animEffect transition="out" filter="fade">
                                      <p:cBhvr>
                                        <p:cTn id="235" dur="500" tmFilter="0, 0; .2, .5; .8, .5; 1, 0"/>
                                        <p:tgtEl>
                                          <p:spTgt spid="169"/>
                                        </p:tgtEl>
                                      </p:cBhvr>
                                    </p:animEffect>
                                    <p:animScale>
                                      <p:cBhvr>
                                        <p:cTn id="236" dur="250" autoRev="1" fill="hold"/>
                                        <p:tgtEl>
                                          <p:spTgt spid="169"/>
                                        </p:tgtEl>
                                      </p:cBhvr>
                                      <p:by x="105000" y="105000"/>
                                    </p:animScale>
                                  </p:childTnLst>
                                </p:cTn>
                              </p:par>
                              <p:par>
                                <p:cTn id="237" presetID="26" presetClass="emph" presetSubtype="0" repeatCount="3000" fill="hold" grpId="1" nodeType="withEffect">
                                  <p:stCondLst>
                                    <p:cond delay="0"/>
                                  </p:stCondLst>
                                  <p:childTnLst>
                                    <p:animEffect transition="out" filter="fade">
                                      <p:cBhvr>
                                        <p:cTn id="238" dur="500" tmFilter="0, 0; .2, .5; .8, .5; 1, 0"/>
                                        <p:tgtEl>
                                          <p:spTgt spid="171"/>
                                        </p:tgtEl>
                                      </p:cBhvr>
                                    </p:animEffect>
                                    <p:animScale>
                                      <p:cBhvr>
                                        <p:cTn id="239" dur="250" autoRev="1" fill="hold"/>
                                        <p:tgtEl>
                                          <p:spTgt spid="171"/>
                                        </p:tgtEl>
                                      </p:cBhvr>
                                      <p:by x="105000" y="105000"/>
                                    </p:animScale>
                                  </p:childTnLst>
                                </p:cTn>
                              </p:par>
                              <p:par>
                                <p:cTn id="240" presetID="26" presetClass="emph" presetSubtype="0" repeatCount="3000" fill="hold" grpId="1" nodeType="withEffect">
                                  <p:stCondLst>
                                    <p:cond delay="0"/>
                                  </p:stCondLst>
                                  <p:childTnLst>
                                    <p:animEffect transition="out" filter="fade">
                                      <p:cBhvr>
                                        <p:cTn id="241" dur="500" tmFilter="0, 0; .2, .5; .8, .5; 1, 0"/>
                                        <p:tgtEl>
                                          <p:spTgt spid="172"/>
                                        </p:tgtEl>
                                      </p:cBhvr>
                                    </p:animEffect>
                                    <p:animScale>
                                      <p:cBhvr>
                                        <p:cTn id="242" dur="250" autoRev="1" fill="hold"/>
                                        <p:tgtEl>
                                          <p:spTgt spid="172"/>
                                        </p:tgtEl>
                                      </p:cBhvr>
                                      <p:by x="105000" y="105000"/>
                                    </p:animScale>
                                  </p:childTnLst>
                                </p:cTn>
                              </p:par>
                            </p:childTnLst>
                          </p:cTn>
                        </p:par>
                      </p:childTnLst>
                    </p:cTn>
                  </p:par>
                  <p:par>
                    <p:cTn id="243" fill="hold">
                      <p:stCondLst>
                        <p:cond delay="indefinite"/>
                      </p:stCondLst>
                      <p:childTnLst>
                        <p:par>
                          <p:cTn id="244" fill="hold">
                            <p:stCondLst>
                              <p:cond delay="0"/>
                            </p:stCondLst>
                            <p:childTnLst>
                              <p:par>
                                <p:cTn id="245" presetID="26" presetClass="emph" presetSubtype="0" repeatCount="3000" fill="hold" grpId="0" nodeType="clickEffect">
                                  <p:stCondLst>
                                    <p:cond delay="0"/>
                                  </p:stCondLst>
                                  <p:childTnLst>
                                    <p:animEffect transition="out" filter="fade">
                                      <p:cBhvr>
                                        <p:cTn id="246" dur="500" tmFilter="0, 0; .2, .5; .8, .5; 1, 0"/>
                                        <p:tgtEl>
                                          <p:spTgt spid="120"/>
                                        </p:tgtEl>
                                      </p:cBhvr>
                                    </p:animEffect>
                                    <p:animScale>
                                      <p:cBhvr>
                                        <p:cTn id="247" dur="250" autoRev="1" fill="hold"/>
                                        <p:tgtEl>
                                          <p:spTgt spid="120"/>
                                        </p:tgtEl>
                                      </p:cBhvr>
                                      <p:by x="105000" y="105000"/>
                                    </p:animScale>
                                  </p:childTnLst>
                                </p:cTn>
                              </p:par>
                              <p:par>
                                <p:cTn id="248" presetID="26" presetClass="emph" presetSubtype="0" repeatCount="3000" fill="hold" nodeType="withEffect">
                                  <p:stCondLst>
                                    <p:cond delay="0"/>
                                  </p:stCondLst>
                                  <p:childTnLst>
                                    <p:animEffect transition="out" filter="fade">
                                      <p:cBhvr>
                                        <p:cTn id="249" dur="500" tmFilter="0, 0; .2, .5; .8, .5; 1, 0"/>
                                        <p:tgtEl>
                                          <p:spTgt spid="83"/>
                                        </p:tgtEl>
                                      </p:cBhvr>
                                    </p:animEffect>
                                    <p:animScale>
                                      <p:cBhvr>
                                        <p:cTn id="250" dur="250" autoRev="1" fill="hold"/>
                                        <p:tgtEl>
                                          <p:spTgt spid="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36" grpId="0"/>
      <p:bldP spid="156" grpId="0" animBg="1"/>
      <p:bldP spid="117" grpId="0"/>
      <p:bldP spid="157" grpId="0" animBg="1"/>
      <p:bldP spid="158" grpId="0"/>
      <p:bldP spid="122" grpId="0"/>
      <p:bldP spid="158" grpId="1"/>
      <p:bldP spid="122" grpId="1"/>
      <p:bldP spid="124" grpId="0"/>
      <p:bldP spid="124" grpId="1"/>
      <p:bldP spid="160" grpId="0"/>
      <p:bldP spid="161" grpId="0"/>
      <p:bldP spid="162" grpId="0"/>
      <p:bldP spid="160" grpId="1"/>
      <p:bldP spid="161" grpId="1"/>
      <p:bldP spid="162" grpId="1"/>
      <p:bldP spid="167" grpId="0"/>
      <p:bldP spid="160" grpId="2"/>
      <p:bldP spid="162" grpId="2"/>
      <p:bldP spid="170" grpId="0" animBg="1"/>
      <p:bldP spid="169" grpId="0" animBg="1"/>
      <p:bldP spid="171" grpId="0" animBg="1"/>
      <p:bldP spid="172" grpId="0" animBg="1"/>
      <p:bldP spid="170" grpId="1" animBg="1"/>
      <p:bldP spid="169" grpId="1" animBg="1"/>
      <p:bldP spid="171" grpId="1" animBg="1"/>
      <p:bldP spid="172" grpId="1" animBg="1"/>
      <p:bldP spid="120" grpId="0"/>
      <p:bldP spid="167" grpId="1"/>
      <p:bldP spid="166" grpId="0"/>
      <p:bldP spid="161"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2397760" y="4270375"/>
            <a:ext cx="738505" cy="526415"/>
            <a:chOff x="3602" y="6539"/>
            <a:chExt cx="1148" cy="681"/>
          </a:xfrm>
        </p:grpSpPr>
        <p:sp>
          <p:nvSpPr>
            <p:cNvPr id="14" name="椭圆 13"/>
            <p:cNvSpPr/>
            <p:nvPr/>
          </p:nvSpPr>
          <p:spPr>
            <a:xfrm>
              <a:off x="3602" y="6706"/>
              <a:ext cx="1149" cy="167"/>
            </a:xfrm>
            <a:prstGeom prst="ellipse">
              <a:avLst/>
            </a:prstGeom>
            <a:solidFill>
              <a:schemeClr val="bg1"/>
            </a:soli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3602" y="6873"/>
              <a:ext cx="1149" cy="167"/>
            </a:xfrm>
            <a:prstGeom prst="ellipse">
              <a:avLst/>
            </a:prstGeom>
            <a:solidFill>
              <a:schemeClr val="bg1"/>
            </a:soli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3602" y="6539"/>
              <a:ext cx="1149" cy="167"/>
            </a:xfrm>
            <a:prstGeom prst="ellipse">
              <a:avLst/>
            </a:prstGeom>
            <a:solidFill>
              <a:schemeClr val="bg1"/>
            </a:soli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nvSpPr>
          <p:spPr>
            <a:xfrm>
              <a:off x="3602" y="7054"/>
              <a:ext cx="1149" cy="167"/>
            </a:xfrm>
            <a:prstGeom prst="ellipse">
              <a:avLst/>
            </a:prstGeom>
            <a:solidFill>
              <a:schemeClr val="bg1"/>
            </a:soli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83" name="组合 82"/>
          <p:cNvGrpSpPr/>
          <p:nvPr/>
        </p:nvGrpSpPr>
        <p:grpSpPr>
          <a:xfrm>
            <a:off x="2401570" y="4342765"/>
            <a:ext cx="728980" cy="432435"/>
            <a:chOff x="3602" y="6539"/>
            <a:chExt cx="1148" cy="681"/>
          </a:xfrm>
        </p:grpSpPr>
        <p:sp>
          <p:nvSpPr>
            <p:cNvPr id="78" name="椭圆 77"/>
            <p:cNvSpPr/>
            <p:nvPr/>
          </p:nvSpPr>
          <p:spPr>
            <a:xfrm>
              <a:off x="3602" y="6706"/>
              <a:ext cx="1149" cy="167"/>
            </a:xfrm>
            <a:prstGeom prst="ellipse">
              <a:avLst/>
            </a:prstGeom>
            <a:solidFill>
              <a:schemeClr val="bg1"/>
            </a:soli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9" name="椭圆 78"/>
            <p:cNvSpPr/>
            <p:nvPr/>
          </p:nvSpPr>
          <p:spPr>
            <a:xfrm>
              <a:off x="3602" y="6873"/>
              <a:ext cx="1149" cy="167"/>
            </a:xfrm>
            <a:prstGeom prst="ellipse">
              <a:avLst/>
            </a:prstGeom>
            <a:solidFill>
              <a:schemeClr val="bg1"/>
            </a:soli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1" name="椭圆 80"/>
            <p:cNvSpPr/>
            <p:nvPr/>
          </p:nvSpPr>
          <p:spPr>
            <a:xfrm>
              <a:off x="3602" y="6539"/>
              <a:ext cx="1149" cy="167"/>
            </a:xfrm>
            <a:prstGeom prst="ellipse">
              <a:avLst/>
            </a:prstGeom>
            <a:solidFill>
              <a:schemeClr val="bg1"/>
            </a:soli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0" name="椭圆 79"/>
            <p:cNvSpPr/>
            <p:nvPr/>
          </p:nvSpPr>
          <p:spPr>
            <a:xfrm>
              <a:off x="3602" y="7054"/>
              <a:ext cx="1149" cy="167"/>
            </a:xfrm>
            <a:prstGeom prst="ellipse">
              <a:avLst/>
            </a:prstGeom>
            <a:solidFill>
              <a:schemeClr val="bg1"/>
            </a:solidFill>
            <a:ln w="317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6" name="组合 55"/>
          <p:cNvGrpSpPr/>
          <p:nvPr/>
        </p:nvGrpSpPr>
        <p:grpSpPr>
          <a:xfrm>
            <a:off x="6075045" y="3824605"/>
            <a:ext cx="2312035" cy="1172210"/>
            <a:chOff x="7197" y="4441"/>
            <a:chExt cx="3641" cy="1846"/>
          </a:xfrm>
        </p:grpSpPr>
        <p:sp>
          <p:nvSpPr>
            <p:cNvPr id="11" name="矩形 10"/>
            <p:cNvSpPr/>
            <p:nvPr/>
          </p:nvSpPr>
          <p:spPr>
            <a:xfrm>
              <a:off x="9880" y="4441"/>
              <a:ext cx="958" cy="1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7210" y="5636"/>
              <a:ext cx="2291" cy="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7197" y="4442"/>
              <a:ext cx="2258" cy="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nvCxnSpPr>
        <p:spPr>
          <a:xfrm flipV="1">
            <a:off x="6005830" y="5023485"/>
            <a:ext cx="4486275" cy="952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5852160" y="3538220"/>
            <a:ext cx="4642485" cy="1503680"/>
            <a:chOff x="5879" y="4021"/>
            <a:chExt cx="7311" cy="2368"/>
          </a:xfrm>
        </p:grpSpPr>
        <p:cxnSp>
          <p:nvCxnSpPr>
            <p:cNvPr id="3" name="直接连接符 2"/>
            <p:cNvCxnSpPr/>
            <p:nvPr/>
          </p:nvCxnSpPr>
          <p:spPr>
            <a:xfrm>
              <a:off x="6127" y="4327"/>
              <a:ext cx="2361"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925" y="4327"/>
              <a:ext cx="97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0306" y="4337"/>
              <a:ext cx="2884"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51" y="4336"/>
              <a:ext cx="0" cy="78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151" y="5605"/>
              <a:ext cx="0" cy="78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752" y="4322"/>
              <a:ext cx="0" cy="2053"/>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153" y="4337"/>
              <a:ext cx="0" cy="2053"/>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484" y="4021"/>
              <a:ext cx="0" cy="33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935" y="4021"/>
              <a:ext cx="0" cy="33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895" y="4034"/>
              <a:ext cx="0" cy="33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336" y="4036"/>
              <a:ext cx="0" cy="33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5879" y="5121"/>
              <a:ext cx="31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879" y="5635"/>
              <a:ext cx="31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8409305" y="4074160"/>
            <a:ext cx="1141095" cy="622935"/>
            <a:chOff x="2851" y="1490"/>
            <a:chExt cx="1797" cy="981"/>
          </a:xfrm>
        </p:grpSpPr>
        <p:cxnSp>
          <p:nvCxnSpPr>
            <p:cNvPr id="34" name="直接连接符 33"/>
            <p:cNvCxnSpPr/>
            <p:nvPr/>
          </p:nvCxnSpPr>
          <p:spPr>
            <a:xfrm>
              <a:off x="2851" y="1490"/>
              <a:ext cx="0" cy="96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851" y="1505"/>
              <a:ext cx="363" cy="9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214" y="1505"/>
              <a:ext cx="226" cy="92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440" y="1550"/>
              <a:ext cx="242" cy="89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3682" y="1505"/>
              <a:ext cx="226" cy="92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908" y="1550"/>
              <a:ext cx="242" cy="89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4150" y="1520"/>
              <a:ext cx="226" cy="92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376" y="1565"/>
              <a:ext cx="242" cy="89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648" y="1505"/>
              <a:ext cx="0" cy="96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9731375" y="3929380"/>
            <a:ext cx="1678940" cy="986155"/>
            <a:chOff x="12963" y="4697"/>
            <a:chExt cx="2644" cy="1553"/>
          </a:xfrm>
        </p:grpSpPr>
        <p:grpSp>
          <p:nvGrpSpPr>
            <p:cNvPr id="54" name="组合 53"/>
            <p:cNvGrpSpPr/>
            <p:nvPr/>
          </p:nvGrpSpPr>
          <p:grpSpPr>
            <a:xfrm>
              <a:off x="12963" y="4697"/>
              <a:ext cx="2644" cy="1540"/>
              <a:chOff x="3466" y="3400"/>
              <a:chExt cx="2644" cy="1540"/>
            </a:xfrm>
          </p:grpSpPr>
          <p:sp>
            <p:nvSpPr>
              <p:cNvPr id="44" name="椭圆 43"/>
              <p:cNvSpPr/>
              <p:nvPr/>
            </p:nvSpPr>
            <p:spPr>
              <a:xfrm>
                <a:off x="3466" y="3400"/>
                <a:ext cx="120" cy="1541"/>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602" y="3400"/>
                <a:ext cx="119" cy="146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椭圆 45"/>
              <p:cNvSpPr/>
              <p:nvPr/>
            </p:nvSpPr>
            <p:spPr>
              <a:xfrm>
                <a:off x="3741" y="3400"/>
                <a:ext cx="119" cy="146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椭圆 46"/>
              <p:cNvSpPr/>
              <p:nvPr/>
            </p:nvSpPr>
            <p:spPr>
              <a:xfrm>
                <a:off x="3880" y="3400"/>
                <a:ext cx="119" cy="146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椭圆 47"/>
              <p:cNvSpPr/>
              <p:nvPr/>
            </p:nvSpPr>
            <p:spPr>
              <a:xfrm>
                <a:off x="4019" y="3400"/>
                <a:ext cx="119" cy="146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椭圆 48"/>
              <p:cNvSpPr/>
              <p:nvPr/>
            </p:nvSpPr>
            <p:spPr>
              <a:xfrm>
                <a:off x="4158" y="3400"/>
                <a:ext cx="119" cy="146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椭圆 49"/>
              <p:cNvSpPr/>
              <p:nvPr/>
            </p:nvSpPr>
            <p:spPr>
              <a:xfrm>
                <a:off x="4270" y="3400"/>
                <a:ext cx="119" cy="146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2" name="直接连接符 51"/>
              <p:cNvCxnSpPr>
                <a:stCxn id="50" idx="0"/>
              </p:cNvCxnSpPr>
              <p:nvPr/>
            </p:nvCxnSpPr>
            <p:spPr>
              <a:xfrm>
                <a:off x="4330" y="3400"/>
                <a:ext cx="1780" cy="7"/>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53" name="直接连接符 52"/>
            <p:cNvCxnSpPr/>
            <p:nvPr/>
          </p:nvCxnSpPr>
          <p:spPr>
            <a:xfrm flipV="1">
              <a:off x="12995" y="6250"/>
              <a:ext cx="2596"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rot="20640000">
            <a:off x="1384300" y="4077335"/>
            <a:ext cx="2752090" cy="178435"/>
            <a:chOff x="7605" y="3079"/>
            <a:chExt cx="4334" cy="281"/>
          </a:xfrm>
        </p:grpSpPr>
        <p:sp>
          <p:nvSpPr>
            <p:cNvPr id="72" name="椭圆 71"/>
            <p:cNvSpPr/>
            <p:nvPr/>
          </p:nvSpPr>
          <p:spPr>
            <a:xfrm>
              <a:off x="7607" y="3190"/>
              <a:ext cx="4333" cy="1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矩形 72"/>
            <p:cNvSpPr/>
            <p:nvPr/>
          </p:nvSpPr>
          <p:spPr>
            <a:xfrm>
              <a:off x="7605" y="3160"/>
              <a:ext cx="4334" cy="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椭圆 70"/>
            <p:cNvSpPr/>
            <p:nvPr/>
          </p:nvSpPr>
          <p:spPr>
            <a:xfrm>
              <a:off x="7605" y="3079"/>
              <a:ext cx="4333" cy="171"/>
            </a:xfrm>
            <a:prstGeom prst="ellipse">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77" name="矩形 76"/>
          <p:cNvSpPr/>
          <p:nvPr/>
        </p:nvSpPr>
        <p:spPr>
          <a:xfrm>
            <a:off x="1417320" y="4826635"/>
            <a:ext cx="2683510" cy="133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4" name="直接连接符 83"/>
          <p:cNvCxnSpPr/>
          <p:nvPr/>
        </p:nvCxnSpPr>
        <p:spPr>
          <a:xfrm flipV="1">
            <a:off x="4101465" y="4236720"/>
            <a:ext cx="1779905" cy="381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4103370" y="4563110"/>
            <a:ext cx="1779905" cy="381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792855" y="1310005"/>
            <a:ext cx="0" cy="54546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4041775" y="1677670"/>
            <a:ext cx="0" cy="16192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4060190" y="1323340"/>
            <a:ext cx="0" cy="16192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3168015" y="715645"/>
            <a:ext cx="550545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168015" y="1016000"/>
            <a:ext cx="523684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8404860" y="1013460"/>
            <a:ext cx="0" cy="253428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8682355" y="696595"/>
            <a:ext cx="635" cy="28511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4060190" y="1466215"/>
            <a:ext cx="375031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4030980" y="1684020"/>
            <a:ext cx="3463290" cy="889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7503795" y="1674495"/>
            <a:ext cx="0" cy="187515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7787005" y="1471930"/>
            <a:ext cx="0" cy="206502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接箭头连接符 122"/>
          <p:cNvCxnSpPr/>
          <p:nvPr/>
        </p:nvCxnSpPr>
        <p:spPr>
          <a:xfrm flipH="1" flipV="1">
            <a:off x="3909060" y="4495800"/>
            <a:ext cx="920750" cy="51435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2884805" y="398145"/>
            <a:ext cx="0" cy="145732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3191510" y="1002030"/>
            <a:ext cx="0" cy="83439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3191510" y="391160"/>
            <a:ext cx="0" cy="33337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1369060" y="1736725"/>
            <a:ext cx="2771140" cy="4584700"/>
            <a:chOff x="2156" y="2735"/>
            <a:chExt cx="4364" cy="7220"/>
          </a:xfrm>
        </p:grpSpPr>
        <p:sp>
          <p:nvSpPr>
            <p:cNvPr id="70" name="矩形 69"/>
            <p:cNvSpPr/>
            <p:nvPr/>
          </p:nvSpPr>
          <p:spPr>
            <a:xfrm>
              <a:off x="4288" y="2939"/>
              <a:ext cx="121" cy="65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8" name="直接连接符 57"/>
            <p:cNvCxnSpPr/>
            <p:nvPr/>
          </p:nvCxnSpPr>
          <p:spPr>
            <a:xfrm flipV="1">
              <a:off x="2156" y="2897"/>
              <a:ext cx="331" cy="1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015" y="2912"/>
              <a:ext cx="61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6288" y="2912"/>
              <a:ext cx="232"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201" y="8985"/>
              <a:ext cx="428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2186" y="2892"/>
              <a:ext cx="0" cy="609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6489" y="2892"/>
              <a:ext cx="0" cy="377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6489" y="7161"/>
              <a:ext cx="0" cy="185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3145" y="9533"/>
              <a:ext cx="2493" cy="422"/>
              <a:chOff x="7667" y="8961"/>
              <a:chExt cx="2493" cy="422"/>
            </a:xfrm>
          </p:grpSpPr>
          <p:sp>
            <p:nvSpPr>
              <p:cNvPr id="90" name="矩形 89"/>
              <p:cNvSpPr/>
              <p:nvPr/>
            </p:nvSpPr>
            <p:spPr>
              <a:xfrm>
                <a:off x="7682" y="8961"/>
                <a:ext cx="2475" cy="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流程图: 摘录 90"/>
              <p:cNvSpPr/>
              <p:nvPr/>
            </p:nvSpPr>
            <p:spPr>
              <a:xfrm rot="16200000">
                <a:off x="9820" y="9007"/>
                <a:ext cx="378" cy="302"/>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流程图: 摘录 91"/>
              <p:cNvSpPr/>
              <p:nvPr/>
            </p:nvSpPr>
            <p:spPr>
              <a:xfrm rot="5400000">
                <a:off x="7629" y="9014"/>
                <a:ext cx="378" cy="302"/>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13" name="组合 112"/>
            <p:cNvGrpSpPr/>
            <p:nvPr/>
          </p:nvGrpSpPr>
          <p:grpSpPr>
            <a:xfrm rot="10800000" flipV="1">
              <a:off x="6034" y="2735"/>
              <a:ext cx="272" cy="272"/>
              <a:chOff x="8255" y="3753"/>
              <a:chExt cx="272" cy="272"/>
            </a:xfrm>
            <a:gradFill>
              <a:gsLst>
                <a:gs pos="0">
                  <a:srgbClr val="FE4444"/>
                </a:gs>
                <a:gs pos="100000">
                  <a:srgbClr val="832B2B"/>
                </a:gs>
              </a:gsLst>
              <a:lin ang="5400000" scaled="0"/>
            </a:gradFill>
          </p:grpSpPr>
          <p:sp>
            <p:nvSpPr>
              <p:cNvPr id="114" name="矩形 113"/>
              <p:cNvSpPr/>
              <p:nvPr/>
            </p:nvSpPr>
            <p:spPr>
              <a:xfrm>
                <a:off x="8255" y="3754"/>
                <a:ext cx="272" cy="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 name="矩形 114"/>
              <p:cNvSpPr/>
              <p:nvPr/>
            </p:nvSpPr>
            <p:spPr>
              <a:xfrm rot="5400000">
                <a:off x="8255" y="3830"/>
                <a:ext cx="272" cy="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33" name="组合 132"/>
            <p:cNvGrpSpPr/>
            <p:nvPr/>
          </p:nvGrpSpPr>
          <p:grpSpPr>
            <a:xfrm flipV="1">
              <a:off x="4582" y="2799"/>
              <a:ext cx="333" cy="287"/>
              <a:chOff x="8255" y="3753"/>
              <a:chExt cx="272" cy="272"/>
            </a:xfrm>
          </p:grpSpPr>
          <p:sp>
            <p:nvSpPr>
              <p:cNvPr id="134" name="矩形 133"/>
              <p:cNvSpPr/>
              <p:nvPr/>
            </p:nvSpPr>
            <p:spPr>
              <a:xfrm>
                <a:off x="8255" y="3754"/>
                <a:ext cx="272" cy="119"/>
              </a:xfrm>
              <a:prstGeom prst="rect">
                <a:avLst/>
              </a:pr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矩形 134"/>
              <p:cNvSpPr/>
              <p:nvPr/>
            </p:nvSpPr>
            <p:spPr>
              <a:xfrm rot="5400000">
                <a:off x="8255" y="3830"/>
                <a:ext cx="272" cy="119"/>
              </a:xfrm>
              <a:prstGeom prst="rect">
                <a:avLst/>
              </a:pr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37" name="直接连接符 136"/>
            <p:cNvCxnSpPr/>
            <p:nvPr/>
          </p:nvCxnSpPr>
          <p:spPr>
            <a:xfrm flipV="1">
              <a:off x="4901" y="2917"/>
              <a:ext cx="118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2760" y="2912"/>
              <a:ext cx="1008" cy="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rot="10800000" flipV="1">
              <a:off x="3759" y="2743"/>
              <a:ext cx="272" cy="272"/>
              <a:chOff x="8255" y="3753"/>
              <a:chExt cx="272" cy="272"/>
            </a:xfrm>
            <a:gradFill>
              <a:gsLst>
                <a:gs pos="0">
                  <a:srgbClr val="FE4444"/>
                </a:gs>
                <a:gs pos="100000">
                  <a:srgbClr val="832B2B"/>
                </a:gs>
              </a:gsLst>
              <a:lin ang="5400000" scaled="0"/>
            </a:gradFill>
          </p:grpSpPr>
          <p:sp>
            <p:nvSpPr>
              <p:cNvPr id="142" name="矩形 141"/>
              <p:cNvSpPr/>
              <p:nvPr/>
            </p:nvSpPr>
            <p:spPr>
              <a:xfrm>
                <a:off x="8255" y="3754"/>
                <a:ext cx="272" cy="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3" name="矩形 142"/>
              <p:cNvSpPr/>
              <p:nvPr/>
            </p:nvSpPr>
            <p:spPr>
              <a:xfrm rot="5400000">
                <a:off x="8255" y="3830"/>
                <a:ext cx="272" cy="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44" name="组合 143"/>
            <p:cNvGrpSpPr/>
            <p:nvPr/>
          </p:nvGrpSpPr>
          <p:grpSpPr>
            <a:xfrm flipV="1">
              <a:off x="2464" y="2799"/>
              <a:ext cx="333" cy="287"/>
              <a:chOff x="8255" y="3753"/>
              <a:chExt cx="272" cy="272"/>
            </a:xfrm>
          </p:grpSpPr>
          <p:sp>
            <p:nvSpPr>
              <p:cNvPr id="145" name="矩形 144"/>
              <p:cNvSpPr/>
              <p:nvPr/>
            </p:nvSpPr>
            <p:spPr>
              <a:xfrm>
                <a:off x="8255" y="3754"/>
                <a:ext cx="272" cy="119"/>
              </a:xfrm>
              <a:prstGeom prst="rect">
                <a:avLst/>
              </a:pr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6" name="矩形 145"/>
              <p:cNvSpPr/>
              <p:nvPr/>
            </p:nvSpPr>
            <p:spPr>
              <a:xfrm rot="5400000">
                <a:off x="8255" y="3830"/>
                <a:ext cx="272" cy="119"/>
              </a:xfrm>
              <a:prstGeom prst="rect">
                <a:avLst/>
              </a:pr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33" name="组合 32"/>
          <p:cNvGrpSpPr/>
          <p:nvPr/>
        </p:nvGrpSpPr>
        <p:grpSpPr>
          <a:xfrm>
            <a:off x="2965450" y="2199640"/>
            <a:ext cx="1076325" cy="1634490"/>
            <a:chOff x="4670" y="3494"/>
            <a:chExt cx="1695" cy="2574"/>
          </a:xfrm>
        </p:grpSpPr>
        <p:sp>
          <p:nvSpPr>
            <p:cNvPr id="148" name="矩形 147"/>
            <p:cNvSpPr/>
            <p:nvPr/>
          </p:nvSpPr>
          <p:spPr>
            <a:xfrm>
              <a:off x="5476" y="4935"/>
              <a:ext cx="120" cy="11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54" name="组合 153"/>
            <p:cNvGrpSpPr/>
            <p:nvPr/>
          </p:nvGrpSpPr>
          <p:grpSpPr>
            <a:xfrm rot="0">
              <a:off x="4670" y="3494"/>
              <a:ext cx="1695" cy="1441"/>
              <a:chOff x="4670" y="3449"/>
              <a:chExt cx="1695" cy="1441"/>
            </a:xfrm>
          </p:grpSpPr>
          <p:grpSp>
            <p:nvGrpSpPr>
              <p:cNvPr id="125" name="组合 124"/>
              <p:cNvGrpSpPr/>
              <p:nvPr/>
            </p:nvGrpSpPr>
            <p:grpSpPr>
              <a:xfrm>
                <a:off x="4670" y="3449"/>
                <a:ext cx="1695" cy="1441"/>
                <a:chOff x="7727" y="885"/>
                <a:chExt cx="4244" cy="1812"/>
              </a:xfrm>
            </p:grpSpPr>
            <p:sp>
              <p:nvSpPr>
                <p:cNvPr id="126" name="椭圆 125"/>
                <p:cNvSpPr/>
                <p:nvPr/>
              </p:nvSpPr>
              <p:spPr>
                <a:xfrm>
                  <a:off x="7734" y="2108"/>
                  <a:ext cx="4226" cy="5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7" name="矩形 126"/>
                <p:cNvSpPr/>
                <p:nvPr/>
              </p:nvSpPr>
              <p:spPr>
                <a:xfrm>
                  <a:off x="7727" y="1082"/>
                  <a:ext cx="4226" cy="1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8" name="椭圆 127"/>
                <p:cNvSpPr/>
                <p:nvPr/>
              </p:nvSpPr>
              <p:spPr>
                <a:xfrm>
                  <a:off x="7730" y="885"/>
                  <a:ext cx="4241" cy="41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49" name="文本框 148"/>
              <p:cNvSpPr txBox="1"/>
              <p:nvPr/>
            </p:nvSpPr>
            <p:spPr>
              <a:xfrm>
                <a:off x="5095" y="4030"/>
                <a:ext cx="848" cy="785"/>
              </a:xfrm>
              <a:prstGeom prst="rect">
                <a:avLst/>
              </a:prstGeom>
              <a:noFill/>
            </p:spPr>
            <p:txBody>
              <a:bodyPr wrap="none" rtlCol="0">
                <a:spAutoFit/>
              </a:bodyPr>
              <a:p>
                <a:pPr algn="ctr"/>
                <a:r>
                  <a:rPr lang="zh-CN" altLang="en-US" sz="1400">
                    <a:solidFill>
                      <a:srgbClr val="FF0000"/>
                    </a:solidFill>
                  </a:rPr>
                  <a:t>活塞</a:t>
                </a:r>
                <a:endParaRPr lang="zh-CN" altLang="en-US" sz="1400">
                  <a:solidFill>
                    <a:srgbClr val="FF0000"/>
                  </a:solidFill>
                </a:endParaRPr>
              </a:p>
              <a:p>
                <a:pPr algn="ctr"/>
                <a:r>
                  <a:rPr lang="zh-CN" altLang="en-US" sz="1000">
                    <a:solidFill>
                      <a:srgbClr val="7030A0"/>
                    </a:solidFill>
                    <a:sym typeface="+mn-ea"/>
                  </a:rPr>
                  <a:t>piston</a:t>
                </a:r>
                <a:endParaRPr lang="zh-CN" altLang="en-US" sz="1000">
                  <a:solidFill>
                    <a:srgbClr val="7030A0"/>
                  </a:solidFill>
                </a:endParaRPr>
              </a:p>
              <a:p>
                <a:pPr algn="ctr"/>
                <a:endParaRPr lang="zh-CN" altLang="en-US" sz="1000">
                  <a:solidFill>
                    <a:srgbClr val="7030A0"/>
                  </a:solidFill>
                </a:endParaRPr>
              </a:p>
            </p:txBody>
          </p:sp>
        </p:grpSp>
      </p:grpSp>
      <p:cxnSp>
        <p:nvCxnSpPr>
          <p:cNvPr id="150" name="直接箭头连接符 149"/>
          <p:cNvCxnSpPr/>
          <p:nvPr/>
        </p:nvCxnSpPr>
        <p:spPr>
          <a:xfrm>
            <a:off x="1043305" y="4213225"/>
            <a:ext cx="521335" cy="1765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1473835" y="2657475"/>
            <a:ext cx="1076325" cy="1633855"/>
            <a:chOff x="2321" y="4215"/>
            <a:chExt cx="1695" cy="2573"/>
          </a:xfrm>
        </p:grpSpPr>
        <p:grpSp>
          <p:nvGrpSpPr>
            <p:cNvPr id="153" name="组合 152"/>
            <p:cNvGrpSpPr/>
            <p:nvPr/>
          </p:nvGrpSpPr>
          <p:grpSpPr>
            <a:xfrm>
              <a:off x="2321" y="4215"/>
              <a:ext cx="1695" cy="1441"/>
              <a:chOff x="2321" y="4215"/>
              <a:chExt cx="1695" cy="1441"/>
            </a:xfrm>
          </p:grpSpPr>
          <p:grpSp>
            <p:nvGrpSpPr>
              <p:cNvPr id="69" name="组合 68"/>
              <p:cNvGrpSpPr/>
              <p:nvPr/>
            </p:nvGrpSpPr>
            <p:grpSpPr>
              <a:xfrm>
                <a:off x="2321" y="4215"/>
                <a:ext cx="1695" cy="1441"/>
                <a:chOff x="7727" y="885"/>
                <a:chExt cx="4244" cy="1812"/>
              </a:xfrm>
            </p:grpSpPr>
            <p:sp>
              <p:nvSpPr>
                <p:cNvPr id="65" name="椭圆 64"/>
                <p:cNvSpPr/>
                <p:nvPr/>
              </p:nvSpPr>
              <p:spPr>
                <a:xfrm>
                  <a:off x="7734" y="2108"/>
                  <a:ext cx="4226" cy="5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矩形 67"/>
                <p:cNvSpPr/>
                <p:nvPr/>
              </p:nvSpPr>
              <p:spPr>
                <a:xfrm>
                  <a:off x="7727" y="1082"/>
                  <a:ext cx="4226" cy="1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椭圆 63"/>
                <p:cNvSpPr/>
                <p:nvPr/>
              </p:nvSpPr>
              <p:spPr>
                <a:xfrm>
                  <a:off x="7730" y="885"/>
                  <a:ext cx="4241" cy="41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8" name="文本框 117"/>
              <p:cNvSpPr txBox="1"/>
              <p:nvPr/>
            </p:nvSpPr>
            <p:spPr>
              <a:xfrm>
                <a:off x="2726" y="4817"/>
                <a:ext cx="848" cy="780"/>
              </a:xfrm>
              <a:prstGeom prst="rect">
                <a:avLst/>
              </a:prstGeom>
              <a:noFill/>
            </p:spPr>
            <p:txBody>
              <a:bodyPr wrap="none" rtlCol="0">
                <a:spAutoFit/>
              </a:bodyPr>
              <a:p>
                <a:pPr algn="ctr"/>
                <a:r>
                  <a:rPr lang="zh-CN" altLang="en-US" sz="1400">
                    <a:solidFill>
                      <a:srgbClr val="FF0000"/>
                    </a:solidFill>
                  </a:rPr>
                  <a:t>活塞</a:t>
                </a:r>
                <a:endParaRPr lang="zh-CN" altLang="en-US" sz="1400">
                  <a:solidFill>
                    <a:srgbClr val="FF0000"/>
                  </a:solidFill>
                  <a:highlight>
                    <a:srgbClr val="FFFF00"/>
                  </a:highlight>
                </a:endParaRPr>
              </a:p>
              <a:p>
                <a:pPr algn="ctr"/>
                <a:r>
                  <a:rPr lang="zh-CN" altLang="en-US" sz="1000">
                    <a:solidFill>
                      <a:srgbClr val="7030A0"/>
                    </a:solidFill>
                    <a:sym typeface="+mn-ea"/>
                  </a:rPr>
                  <a:t>piston</a:t>
                </a:r>
                <a:endParaRPr lang="zh-CN" altLang="en-US" sz="1000">
                  <a:solidFill>
                    <a:srgbClr val="7030A0"/>
                  </a:solidFill>
                </a:endParaRPr>
              </a:p>
              <a:p>
                <a:endParaRPr lang="zh-CN" altLang="en-US" sz="1000">
                  <a:solidFill>
                    <a:srgbClr val="7030A0"/>
                  </a:solidFill>
                </a:endParaRPr>
              </a:p>
            </p:txBody>
          </p:sp>
        </p:grpSp>
        <p:sp>
          <p:nvSpPr>
            <p:cNvPr id="151" name="矩形 150"/>
            <p:cNvSpPr/>
            <p:nvPr/>
          </p:nvSpPr>
          <p:spPr>
            <a:xfrm>
              <a:off x="3070" y="5654"/>
              <a:ext cx="120" cy="11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56" name="下箭头 155"/>
          <p:cNvSpPr/>
          <p:nvPr/>
        </p:nvSpPr>
        <p:spPr>
          <a:xfrm>
            <a:off x="2965450" y="1356995"/>
            <a:ext cx="133350" cy="219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7" name="下箭头 156"/>
          <p:cNvSpPr/>
          <p:nvPr/>
        </p:nvSpPr>
        <p:spPr>
          <a:xfrm flipV="1">
            <a:off x="3880485" y="1090930"/>
            <a:ext cx="104140" cy="1143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59" name="直接箭头连接符 158"/>
          <p:cNvCxnSpPr/>
          <p:nvPr/>
        </p:nvCxnSpPr>
        <p:spPr>
          <a:xfrm flipH="1">
            <a:off x="3880485" y="2037080"/>
            <a:ext cx="662305" cy="127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0" name="文本框 159"/>
          <p:cNvSpPr txBox="1"/>
          <p:nvPr/>
        </p:nvSpPr>
        <p:spPr>
          <a:xfrm>
            <a:off x="7489825" y="3168650"/>
            <a:ext cx="314960" cy="368300"/>
          </a:xfrm>
          <a:prstGeom prst="rect">
            <a:avLst/>
          </a:prstGeom>
          <a:noFill/>
        </p:spPr>
        <p:txBody>
          <a:bodyPr wrap="none" rtlCol="0">
            <a:spAutoFit/>
          </a:bodyPr>
          <a:p>
            <a:r>
              <a:rPr lang="en-US" altLang="zh-CN">
                <a:solidFill>
                  <a:srgbClr val="FF0000"/>
                </a:solidFill>
                <a:highlight>
                  <a:srgbClr val="FFFF00"/>
                </a:highlight>
              </a:rPr>
              <a:t>A</a:t>
            </a:r>
            <a:endParaRPr lang="en-US" altLang="zh-CN">
              <a:solidFill>
                <a:srgbClr val="FF0000"/>
              </a:solidFill>
              <a:highlight>
                <a:srgbClr val="FFFF00"/>
              </a:highlight>
            </a:endParaRPr>
          </a:p>
        </p:txBody>
      </p:sp>
      <p:sp>
        <p:nvSpPr>
          <p:cNvPr id="161" name="文本框 160"/>
          <p:cNvSpPr txBox="1"/>
          <p:nvPr/>
        </p:nvSpPr>
        <p:spPr>
          <a:xfrm>
            <a:off x="8409305" y="3159125"/>
            <a:ext cx="307340" cy="368300"/>
          </a:xfrm>
          <a:prstGeom prst="rect">
            <a:avLst/>
          </a:prstGeom>
          <a:noFill/>
        </p:spPr>
        <p:txBody>
          <a:bodyPr wrap="none" rtlCol="0">
            <a:spAutoFit/>
          </a:bodyPr>
          <a:p>
            <a:r>
              <a:rPr lang="en-US" altLang="zh-CN">
                <a:solidFill>
                  <a:srgbClr val="FF0000"/>
                </a:solidFill>
                <a:highlight>
                  <a:srgbClr val="FFFF00"/>
                </a:highlight>
              </a:rPr>
              <a:t>B</a:t>
            </a:r>
            <a:endParaRPr lang="en-US" altLang="zh-CN">
              <a:solidFill>
                <a:srgbClr val="FF0000"/>
              </a:solidFill>
              <a:highlight>
                <a:srgbClr val="FFFF00"/>
              </a:highlight>
            </a:endParaRPr>
          </a:p>
        </p:txBody>
      </p:sp>
      <p:sp>
        <p:nvSpPr>
          <p:cNvPr id="162" name="文本框 161"/>
          <p:cNvSpPr txBox="1"/>
          <p:nvPr/>
        </p:nvSpPr>
        <p:spPr>
          <a:xfrm>
            <a:off x="5748655" y="4219575"/>
            <a:ext cx="304800" cy="368300"/>
          </a:xfrm>
          <a:prstGeom prst="rect">
            <a:avLst/>
          </a:prstGeom>
          <a:noFill/>
        </p:spPr>
        <p:txBody>
          <a:bodyPr wrap="none" rtlCol="0">
            <a:spAutoFit/>
          </a:bodyPr>
          <a:p>
            <a:r>
              <a:rPr lang="en-US" altLang="zh-CN">
                <a:solidFill>
                  <a:srgbClr val="FF0000"/>
                </a:solidFill>
                <a:highlight>
                  <a:srgbClr val="FFFF00"/>
                </a:highlight>
              </a:rPr>
              <a:t>C</a:t>
            </a:r>
            <a:endParaRPr lang="en-US" altLang="zh-CN">
              <a:solidFill>
                <a:srgbClr val="FF0000"/>
              </a:solidFill>
              <a:highlight>
                <a:srgbClr val="FFFF00"/>
              </a:highlight>
            </a:endParaRPr>
          </a:p>
        </p:txBody>
      </p:sp>
      <p:cxnSp>
        <p:nvCxnSpPr>
          <p:cNvPr id="168" name="直接箭头连接符 167"/>
          <p:cNvCxnSpPr/>
          <p:nvPr/>
        </p:nvCxnSpPr>
        <p:spPr>
          <a:xfrm flipH="1">
            <a:off x="9283065" y="3590290"/>
            <a:ext cx="152400" cy="3619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9" name="下箭头 168"/>
          <p:cNvSpPr/>
          <p:nvPr/>
        </p:nvSpPr>
        <p:spPr>
          <a:xfrm>
            <a:off x="7580630" y="2559050"/>
            <a:ext cx="133350" cy="514350"/>
          </a:xfrm>
          <a:prstGeom prst="down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0" name="右箭头 169"/>
          <p:cNvSpPr/>
          <p:nvPr/>
        </p:nvSpPr>
        <p:spPr>
          <a:xfrm>
            <a:off x="4940300" y="1506220"/>
            <a:ext cx="333375" cy="152400"/>
          </a:xfrm>
          <a:prstGeom prst="right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1" name="左箭头 170"/>
          <p:cNvSpPr/>
          <p:nvPr/>
        </p:nvSpPr>
        <p:spPr>
          <a:xfrm>
            <a:off x="6162675" y="4321810"/>
            <a:ext cx="371475" cy="148590"/>
          </a:xfrm>
          <a:prstGeom prst="left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2" name="左箭头 171"/>
          <p:cNvSpPr/>
          <p:nvPr/>
        </p:nvSpPr>
        <p:spPr>
          <a:xfrm>
            <a:off x="3933825" y="4316095"/>
            <a:ext cx="371475" cy="148590"/>
          </a:xfrm>
          <a:prstGeom prst="left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加号 50"/>
          <p:cNvSpPr/>
          <p:nvPr/>
        </p:nvSpPr>
        <p:spPr>
          <a:xfrm>
            <a:off x="11163300" y="3619500"/>
            <a:ext cx="238125" cy="266700"/>
          </a:xfrm>
          <a:prstGeom prst="mathPlus">
            <a:avLst/>
          </a:prstGeom>
          <a:gradFill>
            <a:gsLst>
              <a:gs pos="0">
                <a:srgbClr val="FE4444"/>
              </a:gs>
              <a:gs pos="100000">
                <a:srgbClr val="832B2B"/>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减号 65"/>
          <p:cNvSpPr/>
          <p:nvPr/>
        </p:nvSpPr>
        <p:spPr>
          <a:xfrm>
            <a:off x="11163300" y="4953000"/>
            <a:ext cx="266700" cy="17145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4" name="组合 73"/>
          <p:cNvGrpSpPr/>
          <p:nvPr/>
        </p:nvGrpSpPr>
        <p:grpSpPr>
          <a:xfrm>
            <a:off x="9314180" y="4098925"/>
            <a:ext cx="229235" cy="623570"/>
            <a:chOff x="2851" y="1490"/>
            <a:chExt cx="1797" cy="981"/>
          </a:xfrm>
        </p:grpSpPr>
        <p:cxnSp>
          <p:nvCxnSpPr>
            <p:cNvPr id="82" name="直接连接符 81"/>
            <p:cNvCxnSpPr/>
            <p:nvPr/>
          </p:nvCxnSpPr>
          <p:spPr>
            <a:xfrm>
              <a:off x="2851" y="1490"/>
              <a:ext cx="0" cy="96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2851" y="1505"/>
              <a:ext cx="363" cy="9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3214" y="1505"/>
              <a:ext cx="226" cy="92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3440" y="1550"/>
              <a:ext cx="242" cy="89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3682" y="1505"/>
              <a:ext cx="226" cy="92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3908" y="1550"/>
              <a:ext cx="242" cy="89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4150" y="1520"/>
              <a:ext cx="226" cy="92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376" y="1565"/>
              <a:ext cx="242" cy="89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4648" y="1505"/>
              <a:ext cx="0" cy="96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0" name="下箭头 109"/>
          <p:cNvSpPr/>
          <p:nvPr/>
        </p:nvSpPr>
        <p:spPr>
          <a:xfrm rot="10800000">
            <a:off x="8496300" y="2503805"/>
            <a:ext cx="133350" cy="514350"/>
          </a:xfrm>
          <a:prstGeom prst="down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1" name="右箭头 110"/>
          <p:cNvSpPr/>
          <p:nvPr/>
        </p:nvSpPr>
        <p:spPr>
          <a:xfrm>
            <a:off x="4140200" y="4304665"/>
            <a:ext cx="333375" cy="152400"/>
          </a:xfrm>
          <a:prstGeom prst="right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 name="左箭头 111"/>
          <p:cNvSpPr/>
          <p:nvPr/>
        </p:nvSpPr>
        <p:spPr>
          <a:xfrm rot="10800000" flipV="1">
            <a:off x="6624955" y="4316095"/>
            <a:ext cx="371475" cy="148590"/>
          </a:xfrm>
          <a:prstGeom prst="left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6" name="左箭头 115"/>
          <p:cNvSpPr/>
          <p:nvPr/>
        </p:nvSpPr>
        <p:spPr>
          <a:xfrm>
            <a:off x="4389120" y="803275"/>
            <a:ext cx="371475" cy="148590"/>
          </a:xfrm>
          <a:prstGeom prst="left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custDataLst>
              <p:tags r:id="rId1"/>
            </p:custDataLst>
          </p:nvPr>
        </p:nvSpPr>
        <p:spPr>
          <a:xfrm>
            <a:off x="3984625" y="1021715"/>
            <a:ext cx="1533525" cy="288290"/>
          </a:xfrm>
          <a:prstGeom prst="rect">
            <a:avLst/>
          </a:prstGeom>
          <a:noFill/>
        </p:spPr>
        <p:txBody>
          <a:bodyPr wrap="square" rtlCol="0">
            <a:noAutofit/>
          </a:bodyPr>
          <a:p>
            <a:r>
              <a:rPr lang="zh-CN" altLang="en-US" sz="1400">
                <a:solidFill>
                  <a:srgbClr val="FF0000"/>
                </a:solidFill>
              </a:rPr>
              <a:t>高压</a:t>
            </a:r>
            <a:r>
              <a:rPr lang="en-US" altLang="zh-CN" sz="1400">
                <a:solidFill>
                  <a:srgbClr val="FF0000"/>
                </a:solidFill>
              </a:rPr>
              <a:t>  </a:t>
            </a:r>
            <a:r>
              <a:rPr lang="zh-CN" altLang="en-US" sz="1000">
                <a:solidFill>
                  <a:srgbClr val="7030A0"/>
                </a:solidFill>
              </a:rPr>
              <a:t>high pressure</a:t>
            </a:r>
            <a:endParaRPr lang="zh-CN" altLang="en-US" sz="1000">
              <a:solidFill>
                <a:srgbClr val="7030A0"/>
              </a:solidFill>
            </a:endParaRPr>
          </a:p>
        </p:txBody>
      </p:sp>
      <p:sp>
        <p:nvSpPr>
          <p:cNvPr id="25" name="文本框 24"/>
          <p:cNvSpPr txBox="1"/>
          <p:nvPr>
            <p:custDataLst>
              <p:tags r:id="rId2"/>
            </p:custDataLst>
          </p:nvPr>
        </p:nvSpPr>
        <p:spPr>
          <a:xfrm>
            <a:off x="373380" y="4054475"/>
            <a:ext cx="910590" cy="460375"/>
          </a:xfrm>
          <a:prstGeom prst="rect">
            <a:avLst/>
          </a:prstGeom>
          <a:noFill/>
        </p:spPr>
        <p:txBody>
          <a:bodyPr wrap="none" rtlCol="0">
            <a:spAutoFit/>
          </a:bodyPr>
          <a:p>
            <a:pPr algn="ctr"/>
            <a:r>
              <a:rPr lang="zh-CN" altLang="en-US" sz="1400">
                <a:solidFill>
                  <a:srgbClr val="FF0000"/>
                </a:solidFill>
              </a:rPr>
              <a:t>斜盘</a:t>
            </a:r>
            <a:endParaRPr lang="zh-CN" altLang="en-US" sz="1400">
              <a:solidFill>
                <a:srgbClr val="FF0000"/>
              </a:solidFill>
              <a:highlight>
                <a:srgbClr val="FFFF00"/>
              </a:highlight>
            </a:endParaRPr>
          </a:p>
          <a:p>
            <a:pPr algn="ctr"/>
            <a:r>
              <a:rPr lang="zh-CN" altLang="en-US" sz="1000">
                <a:solidFill>
                  <a:srgbClr val="7030A0"/>
                </a:solidFill>
              </a:rPr>
              <a:t>SWASH PLATE</a:t>
            </a:r>
            <a:endParaRPr lang="zh-CN" altLang="en-US" sz="1000">
              <a:solidFill>
                <a:srgbClr val="7030A0"/>
              </a:solidFill>
            </a:endParaRPr>
          </a:p>
        </p:txBody>
      </p:sp>
      <p:sp>
        <p:nvSpPr>
          <p:cNvPr id="26" name="文本框 25"/>
          <p:cNvSpPr txBox="1"/>
          <p:nvPr>
            <p:custDataLst>
              <p:tags r:id="rId3"/>
            </p:custDataLst>
          </p:nvPr>
        </p:nvSpPr>
        <p:spPr>
          <a:xfrm>
            <a:off x="3241675" y="4352290"/>
            <a:ext cx="538480" cy="460375"/>
          </a:xfrm>
          <a:prstGeom prst="rect">
            <a:avLst/>
          </a:prstGeom>
          <a:noFill/>
        </p:spPr>
        <p:txBody>
          <a:bodyPr wrap="none" rtlCol="0">
            <a:spAutoFit/>
          </a:bodyPr>
          <a:p>
            <a:pPr algn="l"/>
            <a:r>
              <a:rPr lang="zh-CN" altLang="en-US" sz="1400">
                <a:solidFill>
                  <a:srgbClr val="FF0000"/>
                </a:solidFill>
              </a:rPr>
              <a:t>弹簧</a:t>
            </a:r>
            <a:endParaRPr lang="zh-CN" altLang="en-US" sz="1400">
              <a:solidFill>
                <a:srgbClr val="FF0000"/>
              </a:solidFill>
            </a:endParaRPr>
          </a:p>
          <a:p>
            <a:pPr algn="l"/>
            <a:r>
              <a:rPr lang="zh-CN" altLang="en-US" sz="1000">
                <a:solidFill>
                  <a:srgbClr val="7030A0"/>
                </a:solidFill>
              </a:rPr>
              <a:t>spring</a:t>
            </a:r>
            <a:endParaRPr lang="zh-CN" altLang="en-US" sz="1000">
              <a:solidFill>
                <a:srgbClr val="7030A0"/>
              </a:solidFill>
            </a:endParaRPr>
          </a:p>
        </p:txBody>
      </p:sp>
      <p:sp>
        <p:nvSpPr>
          <p:cNvPr id="27" name="文本框 26"/>
          <p:cNvSpPr txBox="1"/>
          <p:nvPr>
            <p:custDataLst>
              <p:tags r:id="rId4"/>
            </p:custDataLst>
          </p:nvPr>
        </p:nvSpPr>
        <p:spPr>
          <a:xfrm>
            <a:off x="4571365" y="5042535"/>
            <a:ext cx="1764030" cy="460375"/>
          </a:xfrm>
          <a:prstGeom prst="rect">
            <a:avLst/>
          </a:prstGeom>
          <a:noFill/>
        </p:spPr>
        <p:txBody>
          <a:bodyPr wrap="none" rtlCol="0">
            <a:spAutoFit/>
          </a:bodyPr>
          <a:p>
            <a:pPr algn="ctr"/>
            <a:r>
              <a:rPr lang="zh-CN" altLang="en-US" sz="1400">
                <a:solidFill>
                  <a:srgbClr val="FF0000"/>
                </a:solidFill>
              </a:rPr>
              <a:t>斜盘腔压力</a:t>
            </a:r>
            <a:endParaRPr lang="zh-CN" altLang="en-US" sz="1400">
              <a:solidFill>
                <a:srgbClr val="FF0000"/>
              </a:solidFill>
            </a:endParaRPr>
          </a:p>
          <a:p>
            <a:pPr algn="ctr"/>
            <a:r>
              <a:rPr lang="zh-CN" altLang="en-US" sz="1000">
                <a:solidFill>
                  <a:srgbClr val="7030A0"/>
                </a:solidFill>
              </a:rPr>
              <a:t>Swash plate chamber pressure</a:t>
            </a:r>
            <a:endParaRPr lang="zh-CN" altLang="en-US" sz="1000">
              <a:solidFill>
                <a:srgbClr val="7030A0"/>
              </a:solidFill>
            </a:endParaRPr>
          </a:p>
        </p:txBody>
      </p:sp>
      <p:sp>
        <p:nvSpPr>
          <p:cNvPr id="28" name="文本框 27"/>
          <p:cNvSpPr txBox="1"/>
          <p:nvPr>
            <p:custDataLst>
              <p:tags r:id="rId5"/>
            </p:custDataLst>
          </p:nvPr>
        </p:nvSpPr>
        <p:spPr>
          <a:xfrm>
            <a:off x="8077200" y="5135245"/>
            <a:ext cx="917575" cy="460375"/>
          </a:xfrm>
          <a:prstGeom prst="rect">
            <a:avLst/>
          </a:prstGeom>
          <a:noFill/>
        </p:spPr>
        <p:txBody>
          <a:bodyPr wrap="none" rtlCol="0">
            <a:spAutoFit/>
          </a:bodyPr>
          <a:p>
            <a:pPr algn="ctr"/>
            <a:r>
              <a:rPr lang="zh-CN" altLang="en-US" sz="1400">
                <a:solidFill>
                  <a:srgbClr val="FF0000"/>
                </a:solidFill>
              </a:rPr>
              <a:t>电磁阀</a:t>
            </a:r>
            <a:endParaRPr lang="zh-CN" altLang="en-US" sz="1400">
              <a:solidFill>
                <a:srgbClr val="FF0000"/>
              </a:solidFill>
            </a:endParaRPr>
          </a:p>
          <a:p>
            <a:pPr algn="ctr"/>
            <a:r>
              <a:rPr lang="zh-CN" altLang="en-US" sz="1000">
                <a:solidFill>
                  <a:srgbClr val="7030A0"/>
                </a:solidFill>
              </a:rPr>
              <a:t>solenoid valve</a:t>
            </a:r>
            <a:endParaRPr lang="zh-CN" altLang="en-US" sz="1000">
              <a:solidFill>
                <a:srgbClr val="7030A0"/>
              </a:solidFill>
            </a:endParaRPr>
          </a:p>
        </p:txBody>
      </p:sp>
      <p:sp>
        <p:nvSpPr>
          <p:cNvPr id="29" name="文本框 28"/>
          <p:cNvSpPr txBox="1"/>
          <p:nvPr>
            <p:custDataLst>
              <p:tags r:id="rId6"/>
            </p:custDataLst>
          </p:nvPr>
        </p:nvSpPr>
        <p:spPr>
          <a:xfrm>
            <a:off x="2766060" y="110490"/>
            <a:ext cx="1399540" cy="287655"/>
          </a:xfrm>
          <a:prstGeom prst="rect">
            <a:avLst/>
          </a:prstGeom>
          <a:noFill/>
        </p:spPr>
        <p:txBody>
          <a:bodyPr wrap="square" rtlCol="0">
            <a:noAutofit/>
          </a:bodyPr>
          <a:p>
            <a:r>
              <a:rPr lang="zh-CN" altLang="en-US" sz="1400">
                <a:solidFill>
                  <a:srgbClr val="FF0000"/>
                </a:solidFill>
              </a:rPr>
              <a:t>低压</a:t>
            </a:r>
            <a:r>
              <a:rPr lang="en-US" altLang="zh-CN" sz="1400">
                <a:solidFill>
                  <a:srgbClr val="FF0000"/>
                </a:solidFill>
              </a:rPr>
              <a:t>  </a:t>
            </a:r>
            <a:r>
              <a:rPr lang="zh-CN" altLang="en-US" sz="1000">
                <a:solidFill>
                  <a:srgbClr val="7030A0"/>
                </a:solidFill>
              </a:rPr>
              <a:t>low pressure</a:t>
            </a:r>
            <a:endParaRPr lang="zh-CN" altLang="en-US" sz="1000">
              <a:solidFill>
                <a:srgbClr val="7030A0"/>
              </a:solidFill>
            </a:endParaRPr>
          </a:p>
        </p:txBody>
      </p:sp>
      <p:sp>
        <p:nvSpPr>
          <p:cNvPr id="30" name="文本框 29"/>
          <p:cNvSpPr txBox="1"/>
          <p:nvPr>
            <p:custDataLst>
              <p:tags r:id="rId7"/>
            </p:custDataLst>
          </p:nvPr>
        </p:nvSpPr>
        <p:spPr>
          <a:xfrm>
            <a:off x="2280920" y="6043930"/>
            <a:ext cx="1029335" cy="306705"/>
          </a:xfrm>
          <a:prstGeom prst="rect">
            <a:avLst/>
          </a:prstGeom>
          <a:noFill/>
        </p:spPr>
        <p:txBody>
          <a:bodyPr wrap="none" rtlCol="0">
            <a:spAutoFit/>
          </a:bodyPr>
          <a:p>
            <a:pPr algn="l"/>
            <a:r>
              <a:rPr lang="zh-CN" altLang="en-US" sz="1400">
                <a:solidFill>
                  <a:srgbClr val="FF0000"/>
                </a:solidFill>
                <a:highlight>
                  <a:srgbClr val="FFFF00"/>
                </a:highlight>
              </a:rPr>
              <a:t>皮带轮</a:t>
            </a:r>
            <a:r>
              <a:rPr lang="zh-CN" altLang="en-US" sz="1000">
                <a:solidFill>
                  <a:srgbClr val="7030A0"/>
                </a:solidFill>
                <a:highlight>
                  <a:srgbClr val="FFFF00"/>
                </a:highlight>
              </a:rPr>
              <a:t>pulley</a:t>
            </a:r>
            <a:endParaRPr lang="zh-CN" altLang="en-US" sz="1000">
              <a:solidFill>
                <a:srgbClr val="7030A0"/>
              </a:solidFill>
              <a:highlight>
                <a:srgbClr val="FFFF00"/>
              </a:highlight>
            </a:endParaRPr>
          </a:p>
        </p:txBody>
      </p:sp>
      <p:sp>
        <p:nvSpPr>
          <p:cNvPr id="32" name="文本框 31"/>
          <p:cNvSpPr txBox="1"/>
          <p:nvPr>
            <p:custDataLst>
              <p:tags r:id="rId8"/>
            </p:custDataLst>
          </p:nvPr>
        </p:nvSpPr>
        <p:spPr>
          <a:xfrm>
            <a:off x="4571365" y="1883410"/>
            <a:ext cx="1249680" cy="460375"/>
          </a:xfrm>
          <a:prstGeom prst="rect">
            <a:avLst/>
          </a:prstGeom>
          <a:noFill/>
        </p:spPr>
        <p:txBody>
          <a:bodyPr wrap="none" rtlCol="0">
            <a:spAutoFit/>
          </a:bodyPr>
          <a:p>
            <a:pPr algn="ctr"/>
            <a:r>
              <a:rPr lang="zh-CN" altLang="en-US" sz="1400">
                <a:solidFill>
                  <a:srgbClr val="FF0000"/>
                </a:solidFill>
              </a:rPr>
              <a:t>活塞顶端压力</a:t>
            </a:r>
            <a:endParaRPr lang="zh-CN" altLang="en-US" sz="1400">
              <a:solidFill>
                <a:srgbClr val="FF0000"/>
              </a:solidFill>
            </a:endParaRPr>
          </a:p>
          <a:p>
            <a:pPr algn="ctr"/>
            <a:r>
              <a:rPr lang="en-US" altLang="zh-CN" sz="1000">
                <a:solidFill>
                  <a:srgbClr val="7030A0"/>
                </a:solidFill>
              </a:rPr>
              <a:t>  </a:t>
            </a:r>
            <a:r>
              <a:rPr lang="zh-CN" altLang="en-US" sz="1000">
                <a:solidFill>
                  <a:srgbClr val="7030A0"/>
                </a:solidFill>
              </a:rPr>
              <a:t>Piston tip pressure</a:t>
            </a:r>
            <a:endParaRPr lang="zh-CN" altLang="en-US" sz="1000">
              <a:solidFill>
                <a:srgbClr val="7030A0"/>
              </a:solidFill>
            </a:endParaRPr>
          </a:p>
        </p:txBody>
      </p:sp>
      <p:sp>
        <p:nvSpPr>
          <p:cNvPr id="67" name="文本框 66"/>
          <p:cNvSpPr txBox="1"/>
          <p:nvPr>
            <p:custDataLst>
              <p:tags r:id="rId9"/>
            </p:custDataLst>
          </p:nvPr>
        </p:nvSpPr>
        <p:spPr>
          <a:xfrm>
            <a:off x="10516235" y="4121785"/>
            <a:ext cx="894080" cy="521970"/>
          </a:xfrm>
          <a:prstGeom prst="rect">
            <a:avLst/>
          </a:prstGeom>
          <a:noFill/>
        </p:spPr>
        <p:txBody>
          <a:bodyPr wrap="none" rtlCol="0">
            <a:spAutoFit/>
          </a:bodyPr>
          <a:p>
            <a:pPr algn="ctr"/>
            <a:r>
              <a:rPr lang="zh-CN" altLang="en-US" sz="1400">
                <a:solidFill>
                  <a:srgbClr val="FF0000"/>
                </a:solidFill>
              </a:rPr>
              <a:t>电磁线圈</a:t>
            </a:r>
            <a:endParaRPr lang="zh-CN" altLang="en-US" sz="1400">
              <a:solidFill>
                <a:srgbClr val="FF0000"/>
              </a:solidFill>
            </a:endParaRPr>
          </a:p>
          <a:p>
            <a:pPr algn="ctr"/>
            <a:r>
              <a:rPr lang="zh-CN" altLang="en-US" sz="1400">
                <a:solidFill>
                  <a:srgbClr val="7030A0"/>
                </a:solidFill>
              </a:rPr>
              <a:t>Solenoid</a:t>
            </a:r>
            <a:endParaRPr lang="zh-CN" altLang="en-US" sz="1400">
              <a:solidFill>
                <a:srgbClr val="7030A0"/>
              </a:solidFill>
            </a:endParaRPr>
          </a:p>
        </p:txBody>
      </p:sp>
      <p:sp>
        <p:nvSpPr>
          <p:cNvPr id="129" name="文本框 128"/>
          <p:cNvSpPr txBox="1"/>
          <p:nvPr>
            <p:custDataLst>
              <p:tags r:id="rId10"/>
            </p:custDataLst>
          </p:nvPr>
        </p:nvSpPr>
        <p:spPr>
          <a:xfrm>
            <a:off x="9354820" y="3275965"/>
            <a:ext cx="1161415" cy="273685"/>
          </a:xfrm>
          <a:prstGeom prst="rect">
            <a:avLst/>
          </a:prstGeom>
          <a:noFill/>
        </p:spPr>
        <p:txBody>
          <a:bodyPr wrap="none" rtlCol="0">
            <a:noAutofit/>
          </a:bodyPr>
          <a:p>
            <a:pPr algn="l"/>
            <a:r>
              <a:rPr lang="zh-CN" altLang="en-US" sz="1400">
                <a:solidFill>
                  <a:srgbClr val="FF0000"/>
                </a:solidFill>
              </a:rPr>
              <a:t>弹簧</a:t>
            </a:r>
            <a:r>
              <a:rPr lang="en-US" altLang="zh-CN" sz="1400">
                <a:solidFill>
                  <a:srgbClr val="FF0000"/>
                </a:solidFill>
              </a:rPr>
              <a:t> </a:t>
            </a:r>
            <a:r>
              <a:rPr lang="en-US" altLang="zh-CN" sz="1000">
                <a:solidFill>
                  <a:srgbClr val="7030A0"/>
                </a:solidFill>
              </a:rPr>
              <a:t>spring</a:t>
            </a:r>
            <a:endParaRPr lang="en-US" altLang="zh-CN" sz="1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xit" presetSubtype="4" fill="hold" nodeType="withEffect">
                                  <p:stCondLst>
                                    <p:cond delay="0"/>
                                  </p:stCondLst>
                                  <p:childTnLst>
                                    <p:animEffect transition="out" filter="wipe(down)">
                                      <p:cBhvr>
                                        <p:cTn id="9" dur="500"/>
                                        <p:tgtEl>
                                          <p:spTgt spid="83"/>
                                        </p:tgtEl>
                                      </p:cBhvr>
                                    </p:animEffect>
                                    <p:set>
                                      <p:cBhvr>
                                        <p:cTn id="10" dur="1" fill="hold">
                                          <p:stCondLst>
                                            <p:cond delay="499"/>
                                          </p:stCondLst>
                                        </p:cTn>
                                        <p:tgtEl>
                                          <p:spTgt spid="83"/>
                                        </p:tgtEl>
                                        <p:attrNameLst>
                                          <p:attrName>style.visibility</p:attrName>
                                        </p:attrNameLst>
                                      </p:cBhvr>
                                      <p:to>
                                        <p:strVal val="hidden"/>
                                      </p:to>
                                    </p:set>
                                  </p:childTnLst>
                                </p:cTn>
                              </p:par>
                            </p:childTnLst>
                          </p:cTn>
                        </p:par>
                        <p:par>
                          <p:cTn id="11" fill="hold">
                            <p:stCondLst>
                              <p:cond delay="500"/>
                            </p:stCondLst>
                            <p:childTnLst>
                              <p:par>
                                <p:cTn id="12" presetID="8" presetClass="emph" presetSubtype="0" fill="hold" nodeType="afterEffect">
                                  <p:stCondLst>
                                    <p:cond delay="0"/>
                                  </p:stCondLst>
                                  <p:childTnLst>
                                    <p:animRot by="780000">
                                      <p:cBhvr>
                                        <p:cTn id="13" dur="2000" fill="hold"/>
                                        <p:tgtEl>
                                          <p:spTgt spid="75"/>
                                        </p:tgtEl>
                                        <p:attrNameLst>
                                          <p:attrName>r</p:attrName>
                                        </p:attrNameLst>
                                      </p:cBhvr>
                                    </p:animRot>
                                  </p:childTnLst>
                                </p:cTn>
                              </p:par>
                              <p:par>
                                <p:cTn id="14" presetID="64" presetClass="path" presetSubtype="0" accel="50000" decel="50000" fill="hold" nodeType="withEffect">
                                  <p:stCondLst>
                                    <p:cond delay="0"/>
                                  </p:stCondLst>
                                  <p:childTnLst>
                                    <p:animMotion origin="layout" path="M 0 0 L -0.0009375 -0.0218519 " pathEditMode="relative" rAng="0" ptsTypes="">
                                      <p:cBhvr>
                                        <p:cTn id="15" dur="2000" fill="hold"/>
                                        <p:tgtEl>
                                          <p:spTgt spid="31"/>
                                        </p:tgtEl>
                                        <p:attrNameLst>
                                          <p:attrName>ppt_x</p:attrName>
                                          <p:attrName>ppt_y</p:attrName>
                                        </p:attrNameLst>
                                      </p:cBhvr>
                                      <p:rCtr x="0" y="-20"/>
                                    </p:animMotion>
                                  </p:childTnLst>
                                </p:cTn>
                              </p:par>
                              <p:par>
                                <p:cTn id="16" presetID="42" presetClass="path" presetSubtype="0" accel="50000" decel="50000" fill="hold" nodeType="withEffect">
                                  <p:stCondLst>
                                    <p:cond delay="0"/>
                                  </p:stCondLst>
                                  <p:childTnLst>
                                    <p:animMotion origin="layout" path="M 0 0 L -0.0021875 0.0324074 " pathEditMode="relative" rAng="0" ptsTypes="">
                                      <p:cBhvr>
                                        <p:cTn id="17" dur="2000" fill="hold"/>
                                        <p:tgtEl>
                                          <p:spTgt spid="33"/>
                                        </p:tgtEl>
                                        <p:attrNameLst>
                                          <p:attrName>ppt_x</p:attrName>
                                          <p:attrName>ppt_y</p:attrName>
                                        </p:attrNameLst>
                                      </p:cBhvr>
                                      <p:rCtr x="0" y="23"/>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up)">
                                      <p:cBhvr>
                                        <p:cTn id="22" dur="500"/>
                                        <p:tgtEl>
                                          <p:spTgt spid="6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up)">
                                      <p:cBhvr>
                                        <p:cTn id="25" dur="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repeatCount="3000" fill="hold" nodeType="clickEffect">
                                  <p:stCondLst>
                                    <p:cond delay="0"/>
                                  </p:stCondLst>
                                  <p:childTnLst>
                                    <p:animEffect transition="out" filter="fade">
                                      <p:cBhvr>
                                        <p:cTn id="29" dur="500" tmFilter="0, 0; .2, .5; .8, .5; 1, 0"/>
                                        <p:tgtEl>
                                          <p:spTgt spid="55"/>
                                        </p:tgtEl>
                                      </p:cBhvr>
                                    </p:animEffect>
                                    <p:animScale>
                                      <p:cBhvr>
                                        <p:cTn id="30" dur="250" autoRev="1" fill="hold"/>
                                        <p:tgtEl>
                                          <p:spTgt spid="55"/>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0 0 L 0.0756771 0.0012963 " pathEditMode="relative" rAng="0" ptsTypes="">
                                      <p:cBhvr>
                                        <p:cTn id="34" dur="2000" fill="hold"/>
                                        <p:tgtEl>
                                          <p:spTgt spid="56"/>
                                        </p:tgtEl>
                                        <p:attrNameLst>
                                          <p:attrName>ppt_x</p:attrName>
                                          <p:attrName>ppt_y</p:attrName>
                                        </p:attrNameLst>
                                      </p:cBhvr>
                                      <p:rCtr x="82" y="1"/>
                                    </p:animMotion>
                                  </p:childTnLst>
                                </p:cTn>
                              </p:par>
                              <p:par>
                                <p:cTn id="35" presetID="22" presetClass="exit" presetSubtype="8" fill="hold" nodeType="withEffect">
                                  <p:stCondLst>
                                    <p:cond delay="0"/>
                                  </p:stCondLst>
                                  <p:childTnLst>
                                    <p:animEffect transition="out" filter="wipe(left)">
                                      <p:cBhvr>
                                        <p:cTn id="36" dur="2000"/>
                                        <p:tgtEl>
                                          <p:spTgt spid="43"/>
                                        </p:tgtEl>
                                      </p:cBhvr>
                                    </p:animEffect>
                                    <p:set>
                                      <p:cBhvr>
                                        <p:cTn id="37" dur="1" fill="hold">
                                          <p:stCondLst>
                                            <p:cond delay="1996"/>
                                          </p:stCondLst>
                                        </p:cTn>
                                        <p:tgtEl>
                                          <p:spTgt spid="43"/>
                                        </p:tgtEl>
                                        <p:attrNameLst>
                                          <p:attrName>style.visibility</p:attrName>
                                        </p:attrNameLst>
                                      </p:cBhvr>
                                      <p:to>
                                        <p:strVal val="hidden"/>
                                      </p:to>
                                    </p:se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500"/>
                                        <p:tgtEl>
                                          <p:spTgt spid="74"/>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mph" presetSubtype="0" repeatCount="3000" fill="hold" grpId="0" nodeType="clickEffect">
                                  <p:stCondLst>
                                    <p:cond delay="0"/>
                                  </p:stCondLst>
                                  <p:childTnLst>
                                    <p:animEffect transition="out" filter="fade">
                                      <p:cBhvr>
                                        <p:cTn id="45" dur="500" tmFilter="0, 0; .2, .5; .8, .5; 1, 0"/>
                                        <p:tgtEl>
                                          <p:spTgt spid="161"/>
                                        </p:tgtEl>
                                      </p:cBhvr>
                                    </p:animEffect>
                                    <p:animScale>
                                      <p:cBhvr>
                                        <p:cTn id="46" dur="250" autoRev="1" fill="hold"/>
                                        <p:tgtEl>
                                          <p:spTgt spid="161"/>
                                        </p:tgtEl>
                                      </p:cBhvr>
                                      <p:by x="105000" y="105000"/>
                                    </p:animScale>
                                  </p:childTnLst>
                                </p:cTn>
                              </p:par>
                              <p:par>
                                <p:cTn id="47" presetID="26" presetClass="emph" presetSubtype="0" repeatCount="3000" fill="hold" grpId="0" nodeType="withEffect">
                                  <p:stCondLst>
                                    <p:cond delay="0"/>
                                  </p:stCondLst>
                                  <p:childTnLst>
                                    <p:animEffect transition="out" filter="fade">
                                      <p:cBhvr>
                                        <p:cTn id="48" dur="500" tmFilter="0, 0; .2, .5; .8, .5; 1, 0"/>
                                        <p:tgtEl>
                                          <p:spTgt spid="162"/>
                                        </p:tgtEl>
                                      </p:cBhvr>
                                    </p:animEffect>
                                    <p:animScale>
                                      <p:cBhvr>
                                        <p:cTn id="49" dur="250" autoRev="1" fill="hold"/>
                                        <p:tgtEl>
                                          <p:spTgt spid="162"/>
                                        </p:tgtEl>
                                      </p:cBhvr>
                                      <p:by x="105000" y="105000"/>
                                    </p:animScale>
                                  </p:childTnLst>
                                </p:cTn>
                              </p:par>
                              <p:par>
                                <p:cTn id="50" presetID="1" presetClass="exit" presetSubtype="0" fill="hold" grpId="0" nodeType="withEffect">
                                  <p:stCondLst>
                                    <p:cond delay="0"/>
                                  </p:stCondLst>
                                  <p:childTnLst>
                                    <p:set>
                                      <p:cBhvr>
                                        <p:cTn id="51" dur="1" fill="hold">
                                          <p:stCondLst>
                                            <p:cond delay="0"/>
                                          </p:stCondLst>
                                        </p:cTn>
                                        <p:tgtEl>
                                          <p:spTgt spid="170"/>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169"/>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0"/>
                                          </p:stCondLst>
                                        </p:cTn>
                                        <p:tgtEl>
                                          <p:spTgt spid="171"/>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172"/>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6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wipe(left)">
                                      <p:cBhvr>
                                        <p:cTn id="64" dur="500"/>
                                        <p:tgtEl>
                                          <p:spTgt spid="111"/>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12"/>
                                        </p:tgtEl>
                                        <p:attrNameLst>
                                          <p:attrName>style.visibility</p:attrName>
                                        </p:attrNameLst>
                                      </p:cBhvr>
                                      <p:to>
                                        <p:strVal val="visible"/>
                                      </p:to>
                                    </p:set>
                                    <p:animEffect transition="in" filter="wipe(left)">
                                      <p:cBhvr>
                                        <p:cTn id="68" dur="500"/>
                                        <p:tgtEl>
                                          <p:spTgt spid="112"/>
                                        </p:tgtEl>
                                      </p:cBhvr>
                                    </p:animEffect>
                                  </p:childTnLst>
                                </p:cTn>
                              </p:par>
                            </p:childTnLst>
                          </p:cTn>
                        </p:par>
                        <p:par>
                          <p:cTn id="69" fill="hold">
                            <p:stCondLst>
                              <p:cond delay="1000"/>
                            </p:stCondLst>
                            <p:childTnLst>
                              <p:par>
                                <p:cTn id="70" presetID="22" presetClass="entr" presetSubtype="4" fill="hold" grpId="0" nodeType="after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wipe(down)">
                                      <p:cBhvr>
                                        <p:cTn id="72" dur="500"/>
                                        <p:tgtEl>
                                          <p:spTgt spid="110"/>
                                        </p:tgtEl>
                                      </p:cBhvr>
                                    </p:animEffect>
                                  </p:childTnLst>
                                </p:cTn>
                              </p:par>
                            </p:childTnLst>
                          </p:cTn>
                        </p:par>
                        <p:par>
                          <p:cTn id="73" fill="hold">
                            <p:stCondLst>
                              <p:cond delay="1500"/>
                            </p:stCondLst>
                            <p:childTnLst>
                              <p:par>
                                <p:cTn id="74" presetID="22" presetClass="entr" presetSubtype="2" fill="hold" grpId="0" nodeType="afterEffect">
                                  <p:stCondLst>
                                    <p:cond delay="0"/>
                                  </p:stCondLst>
                                  <p:childTnLst>
                                    <p:set>
                                      <p:cBhvr>
                                        <p:cTn id="75" dur="1" fill="hold">
                                          <p:stCondLst>
                                            <p:cond delay="0"/>
                                          </p:stCondLst>
                                        </p:cTn>
                                        <p:tgtEl>
                                          <p:spTgt spid="116"/>
                                        </p:tgtEl>
                                        <p:attrNameLst>
                                          <p:attrName>style.visibility</p:attrName>
                                        </p:attrNameLst>
                                      </p:cBhvr>
                                      <p:to>
                                        <p:strVal val="visible"/>
                                      </p:to>
                                    </p:set>
                                    <p:animEffect transition="in" filter="wipe(right)">
                                      <p:cBhvr>
                                        <p:cTn id="76" dur="500"/>
                                        <p:tgtEl>
                                          <p:spTgt spid="116"/>
                                        </p:tgtEl>
                                      </p:cBhvr>
                                    </p:animEffect>
                                  </p:childTnLst>
                                </p:cTn>
                              </p:par>
                            </p:childTnLst>
                          </p:cTn>
                        </p:par>
                        <p:par>
                          <p:cTn id="77" fill="hold">
                            <p:stCondLst>
                              <p:cond delay="2000"/>
                            </p:stCondLst>
                            <p:childTnLst>
                              <p:par>
                                <p:cTn id="78" presetID="26" presetClass="emph" presetSubtype="0" repeatCount="3000" fill="hold" grpId="1" nodeType="afterEffect">
                                  <p:stCondLst>
                                    <p:cond delay="0"/>
                                  </p:stCondLst>
                                  <p:childTnLst>
                                    <p:animEffect transition="out" filter="fade">
                                      <p:cBhvr>
                                        <p:cTn id="79" dur="500" tmFilter="0, 0; .2, .5; .8, .5; 1, 0"/>
                                        <p:tgtEl>
                                          <p:spTgt spid="111"/>
                                        </p:tgtEl>
                                      </p:cBhvr>
                                    </p:animEffect>
                                    <p:animScale>
                                      <p:cBhvr>
                                        <p:cTn id="80" dur="250" autoRev="1" fill="hold"/>
                                        <p:tgtEl>
                                          <p:spTgt spid="111"/>
                                        </p:tgtEl>
                                      </p:cBhvr>
                                      <p:by x="105000" y="105000"/>
                                    </p:animScale>
                                  </p:childTnLst>
                                </p:cTn>
                              </p:par>
                              <p:par>
                                <p:cTn id="81" presetID="26" presetClass="emph" presetSubtype="0" repeatCount="3000" fill="hold" grpId="1" nodeType="withEffect">
                                  <p:stCondLst>
                                    <p:cond delay="0"/>
                                  </p:stCondLst>
                                  <p:childTnLst>
                                    <p:animEffect transition="out" filter="fade">
                                      <p:cBhvr>
                                        <p:cTn id="82" dur="500" tmFilter="0, 0; .2, .5; .8, .5; 1, 0"/>
                                        <p:tgtEl>
                                          <p:spTgt spid="112"/>
                                        </p:tgtEl>
                                      </p:cBhvr>
                                    </p:animEffect>
                                    <p:animScale>
                                      <p:cBhvr>
                                        <p:cTn id="83" dur="250" autoRev="1" fill="hold"/>
                                        <p:tgtEl>
                                          <p:spTgt spid="112"/>
                                        </p:tgtEl>
                                      </p:cBhvr>
                                      <p:by x="105000" y="105000"/>
                                    </p:animScale>
                                  </p:childTnLst>
                                </p:cTn>
                              </p:par>
                              <p:par>
                                <p:cTn id="84" presetID="26" presetClass="emph" presetSubtype="0" repeatCount="3000" fill="hold" grpId="1" nodeType="withEffect">
                                  <p:stCondLst>
                                    <p:cond delay="0"/>
                                  </p:stCondLst>
                                  <p:childTnLst>
                                    <p:animEffect transition="out" filter="fade">
                                      <p:cBhvr>
                                        <p:cTn id="85" dur="500" tmFilter="0, 0; .2, .5; .8, .5; 1, 0"/>
                                        <p:tgtEl>
                                          <p:spTgt spid="110"/>
                                        </p:tgtEl>
                                      </p:cBhvr>
                                    </p:animEffect>
                                    <p:animScale>
                                      <p:cBhvr>
                                        <p:cTn id="86" dur="250" autoRev="1" fill="hold"/>
                                        <p:tgtEl>
                                          <p:spTgt spid="110"/>
                                        </p:tgtEl>
                                      </p:cBhvr>
                                      <p:by x="105000" y="105000"/>
                                    </p:animScale>
                                  </p:childTnLst>
                                </p:cTn>
                              </p:par>
                              <p:par>
                                <p:cTn id="87" presetID="26" presetClass="emph" presetSubtype="0" repeatCount="3000" fill="hold" grpId="1" nodeType="withEffect">
                                  <p:stCondLst>
                                    <p:cond delay="0"/>
                                  </p:stCondLst>
                                  <p:childTnLst>
                                    <p:animEffect transition="out" filter="fade">
                                      <p:cBhvr>
                                        <p:cTn id="88" dur="500" tmFilter="0, 0; .2, .5; .8, .5; 1, 0"/>
                                        <p:tgtEl>
                                          <p:spTgt spid="116"/>
                                        </p:tgtEl>
                                      </p:cBhvr>
                                    </p:animEffect>
                                    <p:animScale>
                                      <p:cBhvr>
                                        <p:cTn id="89" dur="250" autoRev="1" fill="hold"/>
                                        <p:tgtEl>
                                          <p:spTgt spid="116"/>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nodeType="clickEffect">
                                  <p:stCondLst>
                                    <p:cond delay="0"/>
                                  </p:stCondLst>
                                  <p:childTnLst>
                                    <p:animMotion origin="layout" path="M -0.00078125 0.0125 L -0.00140625 0.064352 " pathEditMode="relative" rAng="0" ptsTypes="">
                                      <p:cBhvr>
                                        <p:cTn id="93" dur="2000" fill="hold"/>
                                        <p:tgtEl>
                                          <p:spTgt spid="33"/>
                                        </p:tgtEl>
                                        <p:attrNameLst>
                                          <p:attrName>ppt_x</p:attrName>
                                          <p:attrName>ppt_y</p:attrName>
                                        </p:attrNameLst>
                                      </p:cBhvr>
                                      <p:rCtr x="0" y="26"/>
                                    </p:animMotion>
                                  </p:childTnLst>
                                </p:cTn>
                              </p:par>
                              <p:par>
                                <p:cTn id="94" presetID="64" presetClass="path" presetSubtype="0" accel="50000" decel="50000" fill="hold" nodeType="withEffect">
                                  <p:stCondLst>
                                    <p:cond delay="0"/>
                                  </p:stCondLst>
                                  <p:childTnLst>
                                    <p:animMotion origin="layout" path="M 0 -0.0138889 L -0.0009375 -0.0690742 " pathEditMode="relative" rAng="0" ptsTypes="">
                                      <p:cBhvr>
                                        <p:cTn id="95" dur="2000" fill="hold"/>
                                        <p:tgtEl>
                                          <p:spTgt spid="31"/>
                                        </p:tgtEl>
                                        <p:attrNameLst>
                                          <p:attrName>ppt_x</p:attrName>
                                          <p:attrName>ppt_y</p:attrName>
                                        </p:attrNameLst>
                                      </p:cBhvr>
                                      <p:rCtr x="0" y="-27"/>
                                    </p:animMotion>
                                  </p:childTnLst>
                                </p:cTn>
                              </p:par>
                              <p:par>
                                <p:cTn id="96" presetID="8" presetClass="emph" presetSubtype="0" fill="hold" nodeType="withEffect">
                                  <p:stCondLst>
                                    <p:cond delay="0"/>
                                  </p:stCondLst>
                                  <p:childTnLst>
                                    <p:animRot by="1200000">
                                      <p:cBhvr>
                                        <p:cTn id="97" dur="2000" fill="hold"/>
                                        <p:tgtEl>
                                          <p:spTgt spid="75"/>
                                        </p:tgtEl>
                                        <p:attrNameLst>
                                          <p:attrName>r</p:attrName>
                                        </p:attrNameLst>
                                      </p:cBhvr>
                                    </p:animRot>
                                  </p:childTnLst>
                                </p:cTn>
                              </p:par>
                              <p:par>
                                <p:cTn id="98" presetID="22" presetClass="exit" presetSubtype="1" fill="hold" nodeType="withEffect">
                                  <p:stCondLst>
                                    <p:cond delay="0"/>
                                  </p:stCondLst>
                                  <p:childTnLst>
                                    <p:animEffect transition="out" filter="wipe(up)">
                                      <p:cBhvr>
                                        <p:cTn id="99" dur="2000"/>
                                        <p:tgtEl>
                                          <p:spTgt spid="2"/>
                                        </p:tgtEl>
                                      </p:cBhvr>
                                    </p:animEffect>
                                    <p:set>
                                      <p:cBhvr>
                                        <p:cTn id="100" dur="1" fill="hold">
                                          <p:stCondLst>
                                            <p:cond delay="1996"/>
                                          </p:stCondLst>
                                        </p:cTn>
                                        <p:tgtEl>
                                          <p:spTgt spid="2"/>
                                        </p:tgtEl>
                                        <p:attrNameLst>
                                          <p:attrName>style.visibility</p:attrName>
                                        </p:attrNameLst>
                                      </p:cBhvr>
                                      <p:to>
                                        <p:strVal val="hidden"/>
                                      </p:to>
                                    </p:set>
                                  </p:childTnLst>
                                </p:cTn>
                              </p:par>
                              <p:par>
                                <p:cTn id="101" presetID="22" presetClass="entr" presetSubtype="1" fill="hold" nodeType="withEffect">
                                  <p:stCondLst>
                                    <p:cond delay="0"/>
                                  </p:stCondLst>
                                  <p:childTnLst>
                                    <p:set>
                                      <p:cBhvr>
                                        <p:cTn id="102" dur="2000" fill="hold">
                                          <p:stCondLst>
                                            <p:cond delay="0"/>
                                          </p:stCondLst>
                                        </p:cTn>
                                        <p:tgtEl>
                                          <p:spTgt spid="83"/>
                                        </p:tgtEl>
                                        <p:attrNameLst>
                                          <p:attrName>style.visibility</p:attrName>
                                        </p:attrNameLst>
                                      </p:cBhvr>
                                      <p:to>
                                        <p:strVal val="visible"/>
                                      </p:to>
                                    </p:set>
                                    <p:animEffect transition="in" filter="wipe(up)">
                                      <p:cBhvr>
                                        <p:cTn id="103" dur="2000"/>
                                        <p:tgtEl>
                                          <p:spTgt spid="83"/>
                                        </p:tgtEl>
                                      </p:cBhvr>
                                    </p:animEffect>
                                  </p:childTnLst>
                                </p:cTn>
                              </p:par>
                              <p:par>
                                <p:cTn id="104" presetID="26" presetClass="emph" presetSubtype="0" repeatCount="3000" fill="hold" grpId="0" nodeType="withEffect">
                                  <p:stCondLst>
                                    <p:cond delay="0"/>
                                  </p:stCondLst>
                                  <p:childTnLst>
                                    <p:animEffect transition="out" filter="fade">
                                      <p:cBhvr>
                                        <p:cTn id="105" dur="500" tmFilter="0, 0; .2, .5; .8, .5; 1, 0"/>
                                        <p:tgtEl>
                                          <p:spTgt spid="156"/>
                                        </p:tgtEl>
                                      </p:cBhvr>
                                    </p:animEffect>
                                    <p:animScale>
                                      <p:cBhvr>
                                        <p:cTn id="106" dur="250" autoRev="1" fill="hold"/>
                                        <p:tgtEl>
                                          <p:spTgt spid="156"/>
                                        </p:tgtEl>
                                      </p:cBhvr>
                                      <p:by x="105000" y="105000"/>
                                    </p:animScale>
                                  </p:childTnLst>
                                </p:cTn>
                              </p:par>
                              <p:par>
                                <p:cTn id="107" presetID="26" presetClass="emph" presetSubtype="0" repeatCount="3000" fill="hold" grpId="0" nodeType="withEffect">
                                  <p:stCondLst>
                                    <p:cond delay="0"/>
                                  </p:stCondLst>
                                  <p:childTnLst>
                                    <p:animEffect transition="out" filter="fade">
                                      <p:cBhvr>
                                        <p:cTn id="108" dur="500" tmFilter="0, 0; .2, .5; .8, .5; 1, 0"/>
                                        <p:tgtEl>
                                          <p:spTgt spid="157"/>
                                        </p:tgtEl>
                                      </p:cBhvr>
                                    </p:animEffect>
                                    <p:animScale>
                                      <p:cBhvr>
                                        <p:cTn id="109" dur="250" autoRev="1" fill="hold"/>
                                        <p:tgtEl>
                                          <p:spTgt spid="157"/>
                                        </p:tgtEl>
                                      </p:cBhvr>
                                      <p:by x="105000" y="105000"/>
                                    </p:animScale>
                                  </p:childTnLst>
                                </p:cTn>
                              </p:par>
                            </p:childTnLst>
                          </p:cTn>
                        </p:par>
                      </p:childTnLst>
                    </p:cTn>
                  </p:par>
                  <p:par>
                    <p:cTn id="110" fill="hold">
                      <p:stCondLst>
                        <p:cond delay="indefinite"/>
                      </p:stCondLst>
                      <p:childTnLst>
                        <p:par>
                          <p:cTn id="111" fill="hold">
                            <p:stCondLst>
                              <p:cond delay="0"/>
                            </p:stCondLst>
                            <p:childTnLst>
                              <p:par>
                                <p:cTn id="112" presetID="26" presetClass="emph" presetSubtype="0" repeatCount="3000" fill="hold" nodeType="clickEffect">
                                  <p:stCondLst>
                                    <p:cond delay="0"/>
                                  </p:stCondLst>
                                  <p:childTnLst>
                                    <p:animEffect transition="out" filter="fade">
                                      <p:cBhvr>
                                        <p:cTn id="113" dur="500" tmFilter="0, 0; .2, .5; .8, .5; 1, 0"/>
                                        <p:tgtEl>
                                          <p:spTgt spid="55"/>
                                        </p:tgtEl>
                                      </p:cBhvr>
                                    </p:animEffect>
                                    <p:animScale>
                                      <p:cBhvr>
                                        <p:cTn id="114" dur="250" autoRev="1" fill="hold"/>
                                        <p:tgtEl>
                                          <p:spTgt spid="55"/>
                                        </p:tgtEl>
                                      </p:cBhvr>
                                      <p:by x="105000" y="105000"/>
                                    </p:animScale>
                                  </p:childTnLst>
                                </p:cTn>
                              </p:par>
                            </p:childTnLst>
                          </p:cTn>
                        </p:par>
                      </p:childTnLst>
                    </p:cTn>
                  </p:par>
                  <p:par>
                    <p:cTn id="115" fill="hold">
                      <p:stCondLst>
                        <p:cond delay="indefinite"/>
                      </p:stCondLst>
                      <p:childTnLst>
                        <p:par>
                          <p:cTn id="116" fill="hold">
                            <p:stCondLst>
                              <p:cond delay="0"/>
                            </p:stCondLst>
                            <p:childTnLst>
                              <p:par>
                                <p:cTn id="117" presetID="26" presetClass="emph" presetSubtype="0" repeatCount="3000" fill="hold" nodeType="clickEffect">
                                  <p:stCondLst>
                                    <p:cond delay="0"/>
                                  </p:stCondLst>
                                  <p:childTnLst>
                                    <p:animEffect transition="out" filter="fade">
                                      <p:cBhvr>
                                        <p:cTn id="118" dur="500" tmFilter="0, 0; .2, .5; .8, .5; 1, 0"/>
                                        <p:tgtEl>
                                          <p:spTgt spid="56"/>
                                        </p:tgtEl>
                                      </p:cBhvr>
                                    </p:animEffect>
                                    <p:animScale>
                                      <p:cBhvr>
                                        <p:cTn id="119" dur="250" autoRev="1" fill="hold"/>
                                        <p:tgtEl>
                                          <p:spTgt spid="5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P spid="51" grpId="0" bldLvl="0" animBg="1"/>
      <p:bldP spid="161" grpId="0"/>
      <p:bldP spid="162" grpId="0"/>
      <p:bldP spid="170" grpId="0" bldLvl="0" animBg="1"/>
      <p:bldP spid="169" grpId="0" bldLvl="0" animBg="1"/>
      <p:bldP spid="171" grpId="0" bldLvl="0" animBg="1"/>
      <p:bldP spid="172" grpId="0" bldLvl="0" animBg="1"/>
      <p:bldP spid="111" grpId="0" bldLvl="0" animBg="1"/>
      <p:bldP spid="112" grpId="0" bldLvl="0" animBg="1"/>
      <p:bldP spid="110" grpId="0" bldLvl="0" animBg="1"/>
      <p:bldP spid="116" grpId="0" bldLvl="0" animBg="1"/>
      <p:bldP spid="111" grpId="1" bldLvl="0" animBg="1"/>
      <p:bldP spid="112" grpId="1" bldLvl="0" animBg="1"/>
      <p:bldP spid="110" grpId="1" bldLvl="0" animBg="1"/>
      <p:bldP spid="116" grpId="1" bldLvl="0" animBg="1"/>
      <p:bldP spid="160" grpId="0"/>
      <p:bldP spid="156" grpId="0" bldLvl="0" animBg="1"/>
      <p:bldP spid="15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PP_MARK_KEY" val="6fc7ecd8-8104-4b3a-8920-e95102c2cd38"/>
  <p:tag name="COMMONDATA" val="eyJoZGlkIjoiMjYzMGE1NzFmNjA1NjU5NWU5MjE1ZmM2MzQzMDc2NDEifQ=="/>
  <p:tag name="commondata" val="eyJoZGlkIjoiNTlmMzgyMWViNWFjNDYyNWJlNGJiYjA4NWRmNWVlZGE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957</Words>
  <Application>WPS 演示</Application>
  <PresentationFormat>宽屏</PresentationFormat>
  <Paragraphs>93</Paragraphs>
  <Slides>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午后普洱茶</cp:lastModifiedBy>
  <cp:revision>44</cp:revision>
  <dcterms:created xsi:type="dcterms:W3CDTF">2022-09-15T11:06:00Z</dcterms:created>
  <dcterms:modified xsi:type="dcterms:W3CDTF">2023-10-17T08:14:47Z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365F2AD255764B938676D0382D0FC790</vt:lpwstr>
  </property>
  <property fmtid="{D5CDD505-2E9C-101B-9397-08002B2CF9AE}" pid="3" name="KSOProductBuildVer">
    <vt:lpwstr>2052-12.1.0.15712</vt:lpwstr>
  </property>
</Properties>
</file>