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0" r:id="rId3"/>
    <p:sldId id="261" r:id="rId4"/>
    <p:sldId id="259" r:id="rId5"/>
    <p:sldId id="262" r:id="rId6"/>
    <p:sldId id="270" r:id="rId7"/>
    <p:sldId id="271" r:id="rId8"/>
    <p:sldId id="272" r:id="rId9"/>
    <p:sldId id="273" r:id="rId10"/>
    <p:sldId id="274" r:id="rId11"/>
    <p:sldId id="256" r:id="rId12"/>
    <p:sldId id="257" r:id="rId13"/>
    <p:sldId id="258" r:id="rId14"/>
    <p:sldId id="264" r:id="rId16"/>
    <p:sldId id="263"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开头图片"/>
          <p:cNvPicPr>
            <a:picLocks noChangeAspect="1"/>
          </p:cNvPicPr>
          <p:nvPr>
            <p:custDataLst>
              <p:tags r:id="rId1"/>
            </p:custDataLst>
          </p:nvPr>
        </p:nvPicPr>
        <p:blipFill>
          <a:blip r:embed="rId2"/>
          <a:stretch>
            <a:fillRect/>
          </a:stretch>
        </p:blipFill>
        <p:spPr>
          <a:xfrm>
            <a:off x="5715" y="6350"/>
            <a:ext cx="12194540" cy="6859905"/>
          </a:xfrm>
          <a:prstGeom prst="rect">
            <a:avLst/>
          </a:prstGeom>
        </p:spPr>
      </p:pic>
      <p:sp>
        <p:nvSpPr>
          <p:cNvPr id="2" name="文本框 1"/>
          <p:cNvSpPr txBox="1"/>
          <p:nvPr/>
        </p:nvSpPr>
        <p:spPr>
          <a:xfrm>
            <a:off x="639445" y="1545590"/>
            <a:ext cx="4303395" cy="583565"/>
          </a:xfrm>
          <a:prstGeom prst="rect">
            <a:avLst/>
          </a:prstGeom>
          <a:noFill/>
        </p:spPr>
        <p:txBody>
          <a:bodyPr wrap="square" rtlCol="0">
            <a:spAutoFit/>
          </a:bodyPr>
          <a:p>
            <a:r>
              <a:rPr lang="zh-CN" altLang="en-US" sz="3200" b="1">
                <a:solidFill>
                  <a:srgbClr val="FF0000"/>
                </a:solidFill>
              </a:rPr>
              <a:t>汽车暖风及故障检修</a:t>
            </a:r>
            <a:endParaRPr lang="zh-CN" altLang="en-US" sz="32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99745" y="260350"/>
            <a:ext cx="10946130" cy="4831080"/>
          </a:xfrm>
          <a:prstGeom prst="rect">
            <a:avLst/>
          </a:prstGeom>
          <a:noFill/>
        </p:spPr>
        <p:txBody>
          <a:bodyPr wrap="square" rtlCol="0">
            <a:spAutoFit/>
          </a:bodyPr>
          <a:p>
            <a:r>
              <a:rPr lang="en-US" altLang="zh-CN" sz="2800"/>
              <a:t>    </a:t>
            </a:r>
            <a:r>
              <a:rPr lang="zh-CN" altLang="en-US" sz="2800"/>
              <a:t>大家好，汽车空调的温度调节有冷风调节以及暖风调节两种，前面的课程讲解了空调制冷系统的工作原理，本节课我们来讲一下汽车的暖风是哪里来的。</a:t>
            </a:r>
            <a:endParaRPr lang="zh-CN" altLang="en-US" sz="2800"/>
          </a:p>
          <a:p>
            <a:r>
              <a:rPr lang="en-US" altLang="zh-CN" sz="2800"/>
              <a:t>     </a:t>
            </a:r>
            <a:r>
              <a:rPr lang="zh-CN" altLang="en-US" sz="2800"/>
              <a:t>在秋冬季节</a:t>
            </a:r>
            <a:r>
              <a:rPr lang="en-US" altLang="zh-CN" sz="2800"/>
              <a:t> </a:t>
            </a:r>
            <a:r>
              <a:rPr lang="zh-CN" altLang="en-US" sz="2800"/>
              <a:t>天气转冷，温度降低，人体会出现四肢冰凉，不灵活，如果这时候开车，就会导致行车的危险系数增加。所以为了避免这种情况的发生，在我们感觉到冷时，可以开启空调的暖风制热，从而使车内的温度升高。</a:t>
            </a:r>
            <a:endParaRPr lang="zh-CN" altLang="en-US" sz="2800"/>
          </a:p>
          <a:p>
            <a:r>
              <a:rPr lang="en-US" altLang="zh-CN" sz="2800"/>
              <a:t>    </a:t>
            </a:r>
            <a:r>
              <a:rPr lang="zh-CN" altLang="en-US" sz="2800"/>
              <a:t>什么是车辆的暖风系统呢？能够将车内或是车外进入车内的空气进行加热的一套部件装置。这套部件的作用主要是能够产生热量并且给空气加热。</a:t>
            </a:r>
            <a:endParaRPr lang="zh-CN" altLang="en-US" sz="2800"/>
          </a:p>
          <a:p>
            <a:r>
              <a:rPr lang="en-US" altLang="zh-CN" sz="2800"/>
              <a:t>     </a:t>
            </a:r>
            <a:r>
              <a:rPr lang="zh-CN" altLang="en-US" sz="2800"/>
              <a:t>看车辆介绍，，，，</a:t>
            </a:r>
            <a:endParaRPr lang="zh-CN" alt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 name="圆角矩形 59"/>
          <p:cNvSpPr/>
          <p:nvPr/>
        </p:nvSpPr>
        <p:spPr>
          <a:xfrm>
            <a:off x="6309360" y="1283335"/>
            <a:ext cx="1268095" cy="4419600"/>
          </a:xfrm>
          <a:prstGeom prst="roundRect">
            <a:avLst/>
          </a:prstGeom>
          <a:solidFill>
            <a:schemeClr val="tx1">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a:solidFill>
                  <a:schemeClr val="tx1"/>
                </a:solidFill>
              </a:rPr>
              <a:t>冷却液</a:t>
            </a:r>
            <a:endParaRPr lang="zh-CN" altLang="en-US" sz="7200">
              <a:solidFill>
                <a:schemeClr val="tx1"/>
              </a:solidFill>
            </a:endParaRPr>
          </a:p>
        </p:txBody>
      </p:sp>
      <p:grpSp>
        <p:nvGrpSpPr>
          <p:cNvPr id="132" name="组合 131"/>
          <p:cNvGrpSpPr/>
          <p:nvPr/>
        </p:nvGrpSpPr>
        <p:grpSpPr>
          <a:xfrm rot="0" flipH="1">
            <a:off x="3279277" y="2043652"/>
            <a:ext cx="2880000" cy="2880000"/>
            <a:chOff x="11695" y="4126"/>
            <a:chExt cx="2904" cy="2904"/>
          </a:xfrm>
          <a:solidFill>
            <a:schemeClr val="tx1"/>
          </a:solidFill>
        </p:grpSpPr>
        <p:sp>
          <p:nvSpPr>
            <p:cNvPr id="133" name="新月形 132"/>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新月形 133"/>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新月形 134"/>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新月形 135"/>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4" name="圆角矩形标注 33"/>
          <p:cNvSpPr/>
          <p:nvPr/>
        </p:nvSpPr>
        <p:spPr>
          <a:xfrm>
            <a:off x="2252980" y="1283335"/>
            <a:ext cx="1633220" cy="611505"/>
          </a:xfrm>
          <a:prstGeom prst="wedgeRoundRectCallout">
            <a:avLst>
              <a:gd name="adj1" fmla="val 52799"/>
              <a:gd name="adj2" fmla="val 14231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鼓风机</a:t>
            </a:r>
            <a:endParaRPr lang="zh-CN" altLang="en-US" sz="2400">
              <a:solidFill>
                <a:schemeClr val="tx1"/>
              </a:solidFill>
            </a:endParaRPr>
          </a:p>
        </p:txBody>
      </p:sp>
      <p:sp>
        <p:nvSpPr>
          <p:cNvPr id="4" name="圆角矩形 3"/>
          <p:cNvSpPr/>
          <p:nvPr/>
        </p:nvSpPr>
        <p:spPr>
          <a:xfrm>
            <a:off x="6315075" y="1283335"/>
            <a:ext cx="1268095" cy="4419600"/>
          </a:xfrm>
          <a:prstGeom prst="round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7200">
                <a:solidFill>
                  <a:schemeClr val="tx1"/>
                </a:solidFill>
              </a:rPr>
              <a:t>冷却液</a:t>
            </a:r>
            <a:endParaRPr lang="zh-CN" altLang="en-US" sz="7200">
              <a:solidFill>
                <a:schemeClr val="tx1"/>
              </a:solidFill>
            </a:endParaRPr>
          </a:p>
        </p:txBody>
      </p:sp>
      <p:sp>
        <p:nvSpPr>
          <p:cNvPr id="5" name="燕尾形 4"/>
          <p:cNvSpPr/>
          <p:nvPr/>
        </p:nvSpPr>
        <p:spPr>
          <a:xfrm>
            <a:off x="5449570" y="351853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燕尾形 5"/>
          <p:cNvSpPr/>
          <p:nvPr/>
        </p:nvSpPr>
        <p:spPr>
          <a:xfrm>
            <a:off x="5450205" y="43427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燕尾形 6"/>
          <p:cNvSpPr/>
          <p:nvPr/>
        </p:nvSpPr>
        <p:spPr>
          <a:xfrm>
            <a:off x="5838825" y="351853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燕尾形 7"/>
          <p:cNvSpPr/>
          <p:nvPr/>
        </p:nvSpPr>
        <p:spPr>
          <a:xfrm>
            <a:off x="5839460" y="43427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燕尾形 8"/>
          <p:cNvSpPr/>
          <p:nvPr/>
        </p:nvSpPr>
        <p:spPr>
          <a:xfrm>
            <a:off x="6228080" y="351853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燕尾形 9"/>
          <p:cNvSpPr/>
          <p:nvPr/>
        </p:nvSpPr>
        <p:spPr>
          <a:xfrm>
            <a:off x="6228715" y="434276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燕尾形 10"/>
          <p:cNvSpPr/>
          <p:nvPr/>
        </p:nvSpPr>
        <p:spPr>
          <a:xfrm>
            <a:off x="7106920" y="351853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燕尾形 11"/>
          <p:cNvSpPr/>
          <p:nvPr/>
        </p:nvSpPr>
        <p:spPr>
          <a:xfrm>
            <a:off x="7107555" y="434276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燕尾形 12"/>
          <p:cNvSpPr/>
          <p:nvPr/>
        </p:nvSpPr>
        <p:spPr>
          <a:xfrm>
            <a:off x="7583805" y="351853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燕尾形 13"/>
          <p:cNvSpPr/>
          <p:nvPr/>
        </p:nvSpPr>
        <p:spPr>
          <a:xfrm>
            <a:off x="7584440" y="43427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燕尾形 14"/>
          <p:cNvSpPr/>
          <p:nvPr/>
        </p:nvSpPr>
        <p:spPr>
          <a:xfrm>
            <a:off x="7992110" y="351853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 15"/>
          <p:cNvSpPr/>
          <p:nvPr/>
        </p:nvSpPr>
        <p:spPr>
          <a:xfrm>
            <a:off x="7992745" y="43427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燕尾形 16"/>
          <p:cNvSpPr/>
          <p:nvPr/>
        </p:nvSpPr>
        <p:spPr>
          <a:xfrm>
            <a:off x="8410575" y="351853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燕尾形 17"/>
          <p:cNvSpPr/>
          <p:nvPr/>
        </p:nvSpPr>
        <p:spPr>
          <a:xfrm>
            <a:off x="8411210" y="43427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燕尾形 18"/>
          <p:cNvSpPr/>
          <p:nvPr/>
        </p:nvSpPr>
        <p:spPr>
          <a:xfrm>
            <a:off x="8712835" y="351853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燕尾形 19"/>
          <p:cNvSpPr/>
          <p:nvPr/>
        </p:nvSpPr>
        <p:spPr>
          <a:xfrm>
            <a:off x="8712835" y="43427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燕尾形 52"/>
          <p:cNvSpPr/>
          <p:nvPr/>
        </p:nvSpPr>
        <p:spPr>
          <a:xfrm>
            <a:off x="5440045" y="1939290"/>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燕尾形 53"/>
          <p:cNvSpPr/>
          <p:nvPr/>
        </p:nvSpPr>
        <p:spPr>
          <a:xfrm>
            <a:off x="5440680" y="2763520"/>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燕尾形 54"/>
          <p:cNvSpPr/>
          <p:nvPr/>
        </p:nvSpPr>
        <p:spPr>
          <a:xfrm>
            <a:off x="5829300" y="1939290"/>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燕尾形 55"/>
          <p:cNvSpPr/>
          <p:nvPr/>
        </p:nvSpPr>
        <p:spPr>
          <a:xfrm>
            <a:off x="5829935" y="2763520"/>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燕尾形 57"/>
          <p:cNvSpPr/>
          <p:nvPr/>
        </p:nvSpPr>
        <p:spPr>
          <a:xfrm>
            <a:off x="6218555" y="1939290"/>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燕尾形 58"/>
          <p:cNvSpPr/>
          <p:nvPr/>
        </p:nvSpPr>
        <p:spPr>
          <a:xfrm>
            <a:off x="6219190" y="2763520"/>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燕尾形 61"/>
          <p:cNvSpPr/>
          <p:nvPr/>
        </p:nvSpPr>
        <p:spPr>
          <a:xfrm>
            <a:off x="7097395" y="1939290"/>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燕尾形 62"/>
          <p:cNvSpPr/>
          <p:nvPr/>
        </p:nvSpPr>
        <p:spPr>
          <a:xfrm>
            <a:off x="7098030" y="2763520"/>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燕尾形 63"/>
          <p:cNvSpPr/>
          <p:nvPr/>
        </p:nvSpPr>
        <p:spPr>
          <a:xfrm>
            <a:off x="7574280" y="193929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a:off x="7574915" y="276352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燕尾形 65"/>
          <p:cNvSpPr/>
          <p:nvPr/>
        </p:nvSpPr>
        <p:spPr>
          <a:xfrm>
            <a:off x="7982585" y="193929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燕尾形 66"/>
          <p:cNvSpPr/>
          <p:nvPr/>
        </p:nvSpPr>
        <p:spPr>
          <a:xfrm>
            <a:off x="7983220" y="276352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燕尾形 69"/>
          <p:cNvSpPr/>
          <p:nvPr/>
        </p:nvSpPr>
        <p:spPr>
          <a:xfrm>
            <a:off x="8401050" y="193929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燕尾形 70"/>
          <p:cNvSpPr/>
          <p:nvPr/>
        </p:nvSpPr>
        <p:spPr>
          <a:xfrm>
            <a:off x="8401685" y="276352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燕尾形 71"/>
          <p:cNvSpPr/>
          <p:nvPr/>
        </p:nvSpPr>
        <p:spPr>
          <a:xfrm>
            <a:off x="8703310" y="193929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燕尾形 72"/>
          <p:cNvSpPr/>
          <p:nvPr/>
        </p:nvSpPr>
        <p:spPr>
          <a:xfrm>
            <a:off x="8703310" y="2763520"/>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0"/>
                                        </p:tgtEl>
                                      </p:cBhvr>
                                    </p:animEffect>
                                    <p:set>
                                      <p:cBhvr>
                                        <p:cTn id="7" dur="1" fill="hold">
                                          <p:stCondLst>
                                            <p:cond delay="499"/>
                                          </p:stCondLst>
                                        </p:cTn>
                                        <p:tgtEl>
                                          <p:spTgt spid="60"/>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repeatCount="indefinite" fill="hold" nodeType="clickEffect">
                                  <p:stCondLst>
                                    <p:cond delay="0"/>
                                  </p:stCondLst>
                                  <p:childTnLst>
                                    <p:animRot by="21600000">
                                      <p:cBhvr>
                                        <p:cTn id="14" dur="500" fill="hold"/>
                                        <p:tgtEl>
                                          <p:spTgt spid="1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22" presetClass="entr" presetSubtype="8" repeatCount="indefinite"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repeatCount="indefinite"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par>
                                <p:cTn id="26" presetID="22" presetClass="entr" presetSubtype="8" repeatCount="indefinite"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par>
                          <p:cTn id="29" fill="hold">
                            <p:stCondLst>
                              <p:cond delay="500"/>
                            </p:stCondLst>
                            <p:childTnLst>
                              <p:par>
                                <p:cTn id="30" presetID="22" presetClass="entr" presetSubtype="8" repeatCount="indefinite"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repeatCount="indefinite"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repeatCount="indefinite"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par>
                                <p:cTn id="39" presetID="22" presetClass="entr" presetSubtype="8" repeatCount="indefinite"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left)">
                                      <p:cBhvr>
                                        <p:cTn id="41" dur="500"/>
                                        <p:tgtEl>
                                          <p:spTgt spid="56"/>
                                        </p:tgtEl>
                                      </p:cBhvr>
                                    </p:animEffect>
                                  </p:childTnLst>
                                </p:cTn>
                              </p:par>
                            </p:childTnLst>
                          </p:cTn>
                        </p:par>
                        <p:par>
                          <p:cTn id="42" fill="hold">
                            <p:stCondLst>
                              <p:cond delay="1000"/>
                            </p:stCondLst>
                            <p:childTnLst>
                              <p:par>
                                <p:cTn id="43" presetID="22" presetClass="entr" presetSubtype="8" repeatCount="indefinite"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par>
                                <p:cTn id="46" presetID="22" presetClass="entr" presetSubtype="8" repeatCount="indefinite"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par>
                                <p:cTn id="49" presetID="22" presetClass="entr" presetSubtype="8" repeatCount="indefinite"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par>
                                <p:cTn id="52" presetID="22" presetClass="entr" presetSubtype="8" repeatCount="indefinite"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1500"/>
                            </p:stCondLst>
                            <p:childTnLst>
                              <p:par>
                                <p:cTn id="56" presetID="22" presetClass="entr" presetSubtype="8" repeatCount="indefinite"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par>
                                <p:cTn id="59" presetID="22" presetClass="entr" presetSubtype="8" repeatCount="indefinite"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par>
                                <p:cTn id="62" presetID="22" presetClass="entr" presetSubtype="8" repeatCount="indefinite"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par>
                                <p:cTn id="65" presetID="22" presetClass="entr" presetSubtype="8" repeatCount="indefinite"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500"/>
                                        <p:tgtEl>
                                          <p:spTgt spid="63"/>
                                        </p:tgtEl>
                                      </p:cBhvr>
                                    </p:animEffect>
                                  </p:childTnLst>
                                </p:cTn>
                              </p:par>
                            </p:childTnLst>
                          </p:cTn>
                        </p:par>
                        <p:par>
                          <p:cTn id="68" fill="hold">
                            <p:stCondLst>
                              <p:cond delay="2000"/>
                            </p:stCondLst>
                            <p:childTnLst>
                              <p:par>
                                <p:cTn id="69" presetID="22" presetClass="entr" presetSubtype="8" repeatCount="indefinite"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left)">
                                      <p:cBhvr>
                                        <p:cTn id="71" dur="500"/>
                                        <p:tgtEl>
                                          <p:spTgt spid="13"/>
                                        </p:tgtEl>
                                      </p:cBhvr>
                                    </p:animEffect>
                                  </p:childTnLst>
                                </p:cTn>
                              </p:par>
                              <p:par>
                                <p:cTn id="72" presetID="22" presetClass="entr" presetSubtype="8" repeatCount="indefinite" fill="hold" grpId="0"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par>
                                <p:cTn id="75" presetID="22" presetClass="entr" presetSubtype="8" repeatCount="indefinite"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left)">
                                      <p:cBhvr>
                                        <p:cTn id="77" dur="500"/>
                                        <p:tgtEl>
                                          <p:spTgt spid="64"/>
                                        </p:tgtEl>
                                      </p:cBhvr>
                                    </p:animEffect>
                                  </p:childTnLst>
                                </p:cTn>
                              </p:par>
                              <p:par>
                                <p:cTn id="78" presetID="22" presetClass="entr" presetSubtype="8" repeatCount="indefinite"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left)">
                                      <p:cBhvr>
                                        <p:cTn id="80" dur="500"/>
                                        <p:tgtEl>
                                          <p:spTgt spid="65"/>
                                        </p:tgtEl>
                                      </p:cBhvr>
                                    </p:animEffect>
                                  </p:childTnLst>
                                </p:cTn>
                              </p:par>
                            </p:childTnLst>
                          </p:cTn>
                        </p:par>
                        <p:par>
                          <p:cTn id="81" fill="hold">
                            <p:stCondLst>
                              <p:cond delay="2500"/>
                            </p:stCondLst>
                            <p:childTnLst>
                              <p:par>
                                <p:cTn id="82" presetID="22" presetClass="entr" presetSubtype="8" repeatCount="indefinite"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wipe(left)">
                                      <p:cBhvr>
                                        <p:cTn id="84" dur="500"/>
                                        <p:tgtEl>
                                          <p:spTgt spid="15"/>
                                        </p:tgtEl>
                                      </p:cBhvr>
                                    </p:animEffect>
                                  </p:childTnLst>
                                </p:cTn>
                              </p:par>
                              <p:par>
                                <p:cTn id="85" presetID="22" presetClass="entr" presetSubtype="8" repeatCount="indefinite" fill="hold" grpId="0"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wipe(left)">
                                      <p:cBhvr>
                                        <p:cTn id="87" dur="500"/>
                                        <p:tgtEl>
                                          <p:spTgt spid="16"/>
                                        </p:tgtEl>
                                      </p:cBhvr>
                                    </p:animEffect>
                                  </p:childTnLst>
                                </p:cTn>
                              </p:par>
                              <p:par>
                                <p:cTn id="88" presetID="22" presetClass="entr" presetSubtype="8" repeatCount="indefinite" fill="hold" grpId="0" nodeType="with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wipe(left)">
                                      <p:cBhvr>
                                        <p:cTn id="90" dur="500"/>
                                        <p:tgtEl>
                                          <p:spTgt spid="66"/>
                                        </p:tgtEl>
                                      </p:cBhvr>
                                    </p:animEffect>
                                  </p:childTnLst>
                                </p:cTn>
                              </p:par>
                              <p:par>
                                <p:cTn id="91" presetID="22" presetClass="entr" presetSubtype="8" repeatCount="indefinite" fill="hold" grpId="0" nodeType="with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left)">
                                      <p:cBhvr>
                                        <p:cTn id="93" dur="500"/>
                                        <p:tgtEl>
                                          <p:spTgt spid="67"/>
                                        </p:tgtEl>
                                      </p:cBhvr>
                                    </p:animEffect>
                                  </p:childTnLst>
                                </p:cTn>
                              </p:par>
                            </p:childTnLst>
                          </p:cTn>
                        </p:par>
                        <p:par>
                          <p:cTn id="94" fill="hold">
                            <p:stCondLst>
                              <p:cond delay="3000"/>
                            </p:stCondLst>
                            <p:childTnLst>
                              <p:par>
                                <p:cTn id="95" presetID="22" presetClass="entr" presetSubtype="8" repeatCount="indefinite"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repeatCount="indefinite"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wipe(left)">
                                      <p:cBhvr>
                                        <p:cTn id="100" dur="500"/>
                                        <p:tgtEl>
                                          <p:spTgt spid="18"/>
                                        </p:tgtEl>
                                      </p:cBhvr>
                                    </p:animEffect>
                                  </p:childTnLst>
                                </p:cTn>
                              </p:par>
                              <p:par>
                                <p:cTn id="101" presetID="22" presetClass="entr" presetSubtype="8" repeatCount="indefinite" fill="hold" grpId="0"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left)">
                                      <p:cBhvr>
                                        <p:cTn id="103" dur="500"/>
                                        <p:tgtEl>
                                          <p:spTgt spid="70"/>
                                        </p:tgtEl>
                                      </p:cBhvr>
                                    </p:animEffect>
                                  </p:childTnLst>
                                </p:cTn>
                              </p:par>
                              <p:par>
                                <p:cTn id="104" presetID="22" presetClass="entr" presetSubtype="8" repeatCount="indefinite" fill="hold" grpId="0" nodeType="with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left)">
                                      <p:cBhvr>
                                        <p:cTn id="106" dur="500"/>
                                        <p:tgtEl>
                                          <p:spTgt spid="71"/>
                                        </p:tgtEl>
                                      </p:cBhvr>
                                    </p:animEffect>
                                  </p:childTnLst>
                                </p:cTn>
                              </p:par>
                            </p:childTnLst>
                          </p:cTn>
                        </p:par>
                        <p:par>
                          <p:cTn id="107" fill="hold">
                            <p:stCondLst>
                              <p:cond delay="3500"/>
                            </p:stCondLst>
                            <p:childTnLst>
                              <p:par>
                                <p:cTn id="108" presetID="22" presetClass="entr" presetSubtype="8" repeatCount="indefinite"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left)">
                                      <p:cBhvr>
                                        <p:cTn id="110" dur="500"/>
                                        <p:tgtEl>
                                          <p:spTgt spid="19"/>
                                        </p:tgtEl>
                                      </p:cBhvr>
                                    </p:animEffect>
                                  </p:childTnLst>
                                </p:cTn>
                              </p:par>
                              <p:par>
                                <p:cTn id="111" presetID="22" presetClass="entr" presetSubtype="8" repeatCount="indefinite"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wipe(left)">
                                      <p:cBhvr>
                                        <p:cTn id="113" dur="500"/>
                                        <p:tgtEl>
                                          <p:spTgt spid="20"/>
                                        </p:tgtEl>
                                      </p:cBhvr>
                                    </p:animEffect>
                                  </p:childTnLst>
                                </p:cTn>
                              </p:par>
                              <p:par>
                                <p:cTn id="114" presetID="22" presetClass="entr" presetSubtype="8" repeatCount="indefinite" fill="hold" grpId="0" nodeType="withEffect">
                                  <p:stCondLst>
                                    <p:cond delay="0"/>
                                  </p:stCondLst>
                                  <p:childTnLst>
                                    <p:set>
                                      <p:cBhvr>
                                        <p:cTn id="115" dur="1" fill="hold">
                                          <p:stCondLst>
                                            <p:cond delay="0"/>
                                          </p:stCondLst>
                                        </p:cTn>
                                        <p:tgtEl>
                                          <p:spTgt spid="72"/>
                                        </p:tgtEl>
                                        <p:attrNameLst>
                                          <p:attrName>style.visibility</p:attrName>
                                        </p:attrNameLst>
                                      </p:cBhvr>
                                      <p:to>
                                        <p:strVal val="visible"/>
                                      </p:to>
                                    </p:set>
                                    <p:animEffect transition="in" filter="wipe(left)">
                                      <p:cBhvr>
                                        <p:cTn id="116" dur="500"/>
                                        <p:tgtEl>
                                          <p:spTgt spid="72"/>
                                        </p:tgtEl>
                                      </p:cBhvr>
                                    </p:animEffect>
                                  </p:childTnLst>
                                </p:cTn>
                              </p:par>
                              <p:par>
                                <p:cTn id="117" presetID="22" presetClass="entr" presetSubtype="8" repeatCount="indefinite" fill="hold" grpId="0" nodeType="with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wipe(left)">
                                      <p:cBhvr>
                                        <p:cTn id="11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53" grpId="0" bldLvl="0" animBg="1"/>
      <p:bldP spid="54" grpId="0" bldLvl="0" animBg="1"/>
      <p:bldP spid="55" grpId="0" bldLvl="0" animBg="1"/>
      <p:bldP spid="56" grpId="0" bldLvl="0" animBg="1"/>
      <p:bldP spid="58" grpId="0" bldLvl="0" animBg="1"/>
      <p:bldP spid="59" grpId="0" bldLvl="0" animBg="1"/>
      <p:bldP spid="62" grpId="0" bldLvl="0" animBg="1"/>
      <p:bldP spid="63" grpId="0" bldLvl="0" animBg="1"/>
      <p:bldP spid="64" grpId="0" bldLvl="0" animBg="1"/>
      <p:bldP spid="65" grpId="0" bldLvl="0" animBg="1"/>
      <p:bldP spid="66" grpId="0" bldLvl="0" animBg="1"/>
      <p:bldP spid="67" grpId="0" bldLvl="0" animBg="1"/>
      <p:bldP spid="70" grpId="0" bldLvl="0" animBg="1"/>
      <p:bldP spid="71" grpId="0" bldLvl="0" animBg="1"/>
      <p:bldP spid="72" grpId="0" bldLvl="0" animBg="1"/>
      <p:bldP spid="7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 name="椭圆 67"/>
          <p:cNvSpPr/>
          <p:nvPr/>
        </p:nvSpPr>
        <p:spPr>
          <a:xfrm rot="5400000">
            <a:off x="2003150" y="2161335"/>
            <a:ext cx="1800000" cy="1800000"/>
          </a:xfrm>
          <a:prstGeom prst="ellipse">
            <a:avLst/>
          </a:prstGeom>
          <a:solidFill>
            <a:srgbClr val="6096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sz="1000">
              <a:solidFill>
                <a:schemeClr val="tx1"/>
              </a:solidFill>
              <a:effectLst>
                <a:outerShdw blurRad="38100" dist="19050" dir="2700000" algn="tl" rotWithShape="0">
                  <a:schemeClr val="dk1">
                    <a:alpha val="40000"/>
                  </a:schemeClr>
                </a:outerShdw>
              </a:effectLst>
            </a:endParaRPr>
          </a:p>
        </p:txBody>
      </p:sp>
      <p:sp>
        <p:nvSpPr>
          <p:cNvPr id="88" name="矩形 87"/>
          <p:cNvSpPr/>
          <p:nvPr/>
        </p:nvSpPr>
        <p:spPr>
          <a:xfrm>
            <a:off x="2825750" y="3930650"/>
            <a:ext cx="154800" cy="11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矩形 88"/>
          <p:cNvSpPr/>
          <p:nvPr/>
        </p:nvSpPr>
        <p:spPr>
          <a:xfrm>
            <a:off x="2825750" y="988060"/>
            <a:ext cx="154800" cy="12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矩形 90"/>
          <p:cNvSpPr/>
          <p:nvPr/>
        </p:nvSpPr>
        <p:spPr>
          <a:xfrm rot="5400000">
            <a:off x="6223000" y="-2258695"/>
            <a:ext cx="153670" cy="6646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圆角矩形 59"/>
          <p:cNvSpPr/>
          <p:nvPr/>
        </p:nvSpPr>
        <p:spPr>
          <a:xfrm>
            <a:off x="8915013" y="1967865"/>
            <a:ext cx="1268095" cy="2413000"/>
          </a:xfrm>
          <a:prstGeom prst="roundRect">
            <a:avLst/>
          </a:prstGeom>
          <a:solidFill>
            <a:schemeClr val="tx1">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solidFill>
                  <a:schemeClr val="tx1"/>
                </a:solidFill>
              </a:rPr>
              <a:t>暖风水箱</a:t>
            </a:r>
            <a:endParaRPr lang="zh-CN" altLang="en-US" sz="4000">
              <a:solidFill>
                <a:schemeClr val="tx1"/>
              </a:solidFill>
            </a:endParaRPr>
          </a:p>
        </p:txBody>
      </p:sp>
      <p:sp>
        <p:nvSpPr>
          <p:cNvPr id="90" name="矩形 89"/>
          <p:cNvSpPr/>
          <p:nvPr/>
        </p:nvSpPr>
        <p:spPr>
          <a:xfrm>
            <a:off x="9471660" y="998855"/>
            <a:ext cx="154800" cy="9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矩形 91"/>
          <p:cNvSpPr/>
          <p:nvPr/>
        </p:nvSpPr>
        <p:spPr>
          <a:xfrm rot="5400000">
            <a:off x="7306063" y="3453377"/>
            <a:ext cx="154800" cy="448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4" name="组合 73"/>
          <p:cNvGrpSpPr/>
          <p:nvPr/>
        </p:nvGrpSpPr>
        <p:grpSpPr>
          <a:xfrm>
            <a:off x="626110" y="139700"/>
            <a:ext cx="2223770" cy="1003300"/>
            <a:chOff x="986" y="220"/>
            <a:chExt cx="3502" cy="1580"/>
          </a:xfrm>
        </p:grpSpPr>
        <p:grpSp>
          <p:nvGrpSpPr>
            <p:cNvPr id="98" name="组合 97"/>
            <p:cNvGrpSpPr/>
            <p:nvPr/>
          </p:nvGrpSpPr>
          <p:grpSpPr>
            <a:xfrm rot="0">
              <a:off x="986" y="220"/>
              <a:ext cx="1440" cy="964"/>
              <a:chOff x="927" y="1717"/>
              <a:chExt cx="1440" cy="964"/>
            </a:xfrm>
          </p:grpSpPr>
          <p:sp>
            <p:nvSpPr>
              <p:cNvPr id="96" name="同侧圆角矩形 95"/>
              <p:cNvSpPr/>
              <p:nvPr/>
            </p:nvSpPr>
            <p:spPr>
              <a:xfrm>
                <a:off x="927" y="1895"/>
                <a:ext cx="1440" cy="786"/>
              </a:xfrm>
              <a:prstGeom prst="round2SameRect">
                <a:avLst>
                  <a:gd name="adj1" fmla="val 384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回水壶</a:t>
                </a:r>
                <a:endParaRPr lang="zh-CN" altLang="en-US" sz="1600" b="1"/>
              </a:p>
            </p:txBody>
          </p:sp>
          <p:sp>
            <p:nvSpPr>
              <p:cNvPr id="97" name="圆角矩形 96"/>
              <p:cNvSpPr/>
              <p:nvPr/>
            </p:nvSpPr>
            <p:spPr>
              <a:xfrm>
                <a:off x="1289" y="1717"/>
                <a:ext cx="716" cy="4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矩形 99"/>
            <p:cNvSpPr/>
            <p:nvPr/>
          </p:nvSpPr>
          <p:spPr>
            <a:xfrm rot="5400000">
              <a:off x="2929" y="241"/>
              <a:ext cx="244" cy="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569" y="1169"/>
              <a:ext cx="273" cy="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5" name="椭圆 114"/>
          <p:cNvSpPr/>
          <p:nvPr/>
        </p:nvSpPr>
        <p:spPr>
          <a:xfrm rot="5400000">
            <a:off x="2003150" y="2161335"/>
            <a:ext cx="1800000" cy="18000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sz="1000">
              <a:solidFill>
                <a:schemeClr val="tx1"/>
              </a:solidFill>
              <a:effectLst>
                <a:outerShdw blurRad="38100" dist="19050" dir="2700000" algn="tl" rotWithShape="0">
                  <a:schemeClr val="dk1">
                    <a:alpha val="40000"/>
                  </a:schemeClr>
                </a:outerShdw>
              </a:effectLst>
            </a:endParaRPr>
          </a:p>
        </p:txBody>
      </p:sp>
      <p:grpSp>
        <p:nvGrpSpPr>
          <p:cNvPr id="132" name="组合 131"/>
          <p:cNvGrpSpPr/>
          <p:nvPr/>
        </p:nvGrpSpPr>
        <p:grpSpPr>
          <a:xfrm rot="0" flipH="1">
            <a:off x="7077212" y="2246852"/>
            <a:ext cx="1800000" cy="1800000"/>
            <a:chOff x="11695" y="4126"/>
            <a:chExt cx="2904" cy="2904"/>
          </a:xfrm>
          <a:solidFill>
            <a:schemeClr val="tx1"/>
          </a:solidFill>
        </p:grpSpPr>
        <p:sp>
          <p:nvSpPr>
            <p:cNvPr id="133" name="新月形 132"/>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新月形 133"/>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新月形 134"/>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新月形 135"/>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1" name="圆角矩形 60"/>
          <p:cNvSpPr/>
          <p:nvPr/>
        </p:nvSpPr>
        <p:spPr>
          <a:xfrm>
            <a:off x="2463800" y="5021580"/>
            <a:ext cx="2698115" cy="1293495"/>
          </a:xfrm>
          <a:prstGeom prst="round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a:solidFill>
                <a:schemeClr val="tx1"/>
              </a:solidFill>
            </a:endParaRPr>
          </a:p>
        </p:txBody>
      </p:sp>
      <p:sp>
        <p:nvSpPr>
          <p:cNvPr id="116" name="圆角矩形 115"/>
          <p:cNvSpPr/>
          <p:nvPr/>
        </p:nvSpPr>
        <p:spPr>
          <a:xfrm>
            <a:off x="2463800" y="5021580"/>
            <a:ext cx="2698115" cy="1293495"/>
          </a:xfrm>
          <a:prstGeom prst="round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a:solidFill>
                <a:schemeClr val="tx1"/>
              </a:solidFill>
            </a:endParaRPr>
          </a:p>
        </p:txBody>
      </p:sp>
      <p:grpSp>
        <p:nvGrpSpPr>
          <p:cNvPr id="42" name="组合 41"/>
          <p:cNvGrpSpPr/>
          <p:nvPr/>
        </p:nvGrpSpPr>
        <p:grpSpPr>
          <a:xfrm rot="0">
            <a:off x="2810510" y="5107305"/>
            <a:ext cx="2011680" cy="1121410"/>
            <a:chOff x="3019" y="7958"/>
            <a:chExt cx="3168" cy="1766"/>
          </a:xfrm>
        </p:grpSpPr>
        <p:grpSp>
          <p:nvGrpSpPr>
            <p:cNvPr id="16" name="组合 15"/>
            <p:cNvGrpSpPr/>
            <p:nvPr/>
          </p:nvGrpSpPr>
          <p:grpSpPr>
            <a:xfrm>
              <a:off x="3019" y="7958"/>
              <a:ext cx="3168" cy="1766"/>
              <a:chOff x="2946" y="8040"/>
              <a:chExt cx="3168" cy="1766"/>
            </a:xfrm>
          </p:grpSpPr>
          <p:cxnSp>
            <p:nvCxnSpPr>
              <p:cNvPr id="5" name="直接连接符 4"/>
              <p:cNvCxnSpPr/>
              <p:nvPr/>
            </p:nvCxnSpPr>
            <p:spPr>
              <a:xfrm>
                <a:off x="2946"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42"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738"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34"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30"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26"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22"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18"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14"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3521" y="8236"/>
              <a:ext cx="2163" cy="1210"/>
            </a:xfrm>
            <a:prstGeom prst="rect">
              <a:avLst/>
            </a:prstGeom>
            <a:noFill/>
          </p:spPr>
          <p:txBody>
            <a:bodyPr wrap="square" rtlCol="0">
              <a:spAutoFit/>
            </a:bodyPr>
            <a:p>
              <a:endParaRPr lang="en-US" altLang="zh-CN" sz="4400" b="1"/>
            </a:p>
          </p:txBody>
        </p:sp>
      </p:grpSp>
      <p:grpSp>
        <p:nvGrpSpPr>
          <p:cNvPr id="18" name="组合 17"/>
          <p:cNvGrpSpPr/>
          <p:nvPr/>
        </p:nvGrpSpPr>
        <p:grpSpPr>
          <a:xfrm rot="0">
            <a:off x="2810510" y="5107305"/>
            <a:ext cx="2011680" cy="1121410"/>
            <a:chOff x="3019" y="7958"/>
            <a:chExt cx="3168" cy="1766"/>
          </a:xfrm>
        </p:grpSpPr>
        <p:grpSp>
          <p:nvGrpSpPr>
            <p:cNvPr id="19" name="组合 18"/>
            <p:cNvGrpSpPr/>
            <p:nvPr/>
          </p:nvGrpSpPr>
          <p:grpSpPr>
            <a:xfrm>
              <a:off x="3019" y="7958"/>
              <a:ext cx="3168" cy="1766"/>
              <a:chOff x="2946" y="8040"/>
              <a:chExt cx="3168" cy="1766"/>
            </a:xfrm>
          </p:grpSpPr>
          <p:cxnSp>
            <p:nvCxnSpPr>
              <p:cNvPr id="20" name="直接连接符 19"/>
              <p:cNvCxnSpPr/>
              <p:nvPr/>
            </p:nvCxnSpPr>
            <p:spPr>
              <a:xfrm>
                <a:off x="2946"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42"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38"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34"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0"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926"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22"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718"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14"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521" y="8281"/>
              <a:ext cx="2665" cy="1210"/>
            </a:xfrm>
            <a:prstGeom prst="rect">
              <a:avLst/>
            </a:prstGeom>
            <a:noFill/>
          </p:spPr>
          <p:txBody>
            <a:bodyPr wrap="square" rtlCol="0">
              <a:noAutofit/>
            </a:bodyPr>
            <a:p>
              <a:r>
                <a:rPr lang="zh-CN" altLang="en-US" sz="3200" b="1"/>
                <a:t>冷却液</a:t>
              </a:r>
              <a:endParaRPr lang="zh-CN" altLang="en-US" sz="3200" b="1"/>
            </a:p>
          </p:txBody>
        </p:sp>
      </p:grpSp>
      <p:sp>
        <p:nvSpPr>
          <p:cNvPr id="33" name="圆角矩形标注 32"/>
          <p:cNvSpPr/>
          <p:nvPr/>
        </p:nvSpPr>
        <p:spPr>
          <a:xfrm>
            <a:off x="3507105" y="1411605"/>
            <a:ext cx="1633220" cy="611505"/>
          </a:xfrm>
          <a:prstGeom prst="wedgeRoundRectCallout">
            <a:avLst>
              <a:gd name="adj1" fmla="val -49066"/>
              <a:gd name="adj2" fmla="val 89771"/>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循环水泵</a:t>
            </a:r>
            <a:endParaRPr lang="zh-CN" altLang="en-US" sz="2400">
              <a:solidFill>
                <a:schemeClr val="tx1"/>
              </a:solidFill>
            </a:endParaRPr>
          </a:p>
        </p:txBody>
      </p:sp>
      <p:sp>
        <p:nvSpPr>
          <p:cNvPr id="34" name="圆角矩形标注 33"/>
          <p:cNvSpPr/>
          <p:nvPr/>
        </p:nvSpPr>
        <p:spPr>
          <a:xfrm>
            <a:off x="6102350" y="1676400"/>
            <a:ext cx="1633220" cy="611505"/>
          </a:xfrm>
          <a:prstGeom prst="wedgeRoundRectCallout">
            <a:avLst>
              <a:gd name="adj1" fmla="val 52799"/>
              <a:gd name="adj2" fmla="val 14231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鼓风机</a:t>
            </a:r>
            <a:endParaRPr lang="zh-CN" altLang="en-US" sz="2400">
              <a:solidFill>
                <a:schemeClr val="tx1"/>
              </a:solidFill>
            </a:endParaRPr>
          </a:p>
        </p:txBody>
      </p:sp>
      <p:grpSp>
        <p:nvGrpSpPr>
          <p:cNvPr id="37" name="组合 36"/>
          <p:cNvGrpSpPr/>
          <p:nvPr/>
        </p:nvGrpSpPr>
        <p:grpSpPr>
          <a:xfrm>
            <a:off x="2057330" y="2215515"/>
            <a:ext cx="1691640" cy="1691640"/>
            <a:chOff x="6411" y="3889"/>
            <a:chExt cx="2664" cy="2664"/>
          </a:xfrm>
        </p:grpSpPr>
        <p:grpSp>
          <p:nvGrpSpPr>
            <p:cNvPr id="69" name="组合 68"/>
            <p:cNvGrpSpPr/>
            <p:nvPr/>
          </p:nvGrpSpPr>
          <p:grpSpPr>
            <a:xfrm rot="0" flipH="1">
              <a:off x="6411" y="3889"/>
              <a:ext cx="2665" cy="2665"/>
              <a:chOff x="11695" y="4126"/>
              <a:chExt cx="2904" cy="2904"/>
            </a:xfrm>
            <a:solidFill>
              <a:schemeClr val="tx1"/>
            </a:solidFill>
          </p:grpSpPr>
          <p:sp>
            <p:nvSpPr>
              <p:cNvPr id="77" name="新月形 76"/>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新月形 77"/>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新月形 78"/>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新月形 79"/>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rot="2820000" flipH="1">
              <a:off x="6411" y="3889"/>
              <a:ext cx="2665" cy="2665"/>
              <a:chOff x="11695" y="4126"/>
              <a:chExt cx="2904" cy="2904"/>
            </a:xfrm>
            <a:solidFill>
              <a:schemeClr val="tx1"/>
            </a:solidFill>
          </p:grpSpPr>
          <p:sp>
            <p:nvSpPr>
              <p:cNvPr id="17" name="新月形 16"/>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新月形 28"/>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新月形 31"/>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新月形 3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19" name="圆角矩形 118"/>
          <p:cNvSpPr/>
          <p:nvPr/>
        </p:nvSpPr>
        <p:spPr>
          <a:xfrm>
            <a:off x="8915013" y="1967865"/>
            <a:ext cx="1268095" cy="2413000"/>
          </a:xfrm>
          <a:prstGeom prst="round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solidFill>
                  <a:schemeClr val="tx1"/>
                </a:solidFill>
              </a:rPr>
              <a:t>暖风</a:t>
            </a:r>
            <a:r>
              <a:rPr lang="zh-CN" altLang="en-US" sz="4000">
                <a:solidFill>
                  <a:schemeClr val="tx1"/>
                </a:solidFill>
              </a:rPr>
              <a:t>水箱</a:t>
            </a:r>
            <a:endParaRPr lang="zh-CN" altLang="en-US" sz="4000">
              <a:solidFill>
                <a:schemeClr val="tx1"/>
              </a:solidFill>
            </a:endParaRPr>
          </a:p>
        </p:txBody>
      </p:sp>
      <p:sp>
        <p:nvSpPr>
          <p:cNvPr id="39" name="矩形 38"/>
          <p:cNvSpPr/>
          <p:nvPr/>
        </p:nvSpPr>
        <p:spPr>
          <a:xfrm>
            <a:off x="9471660" y="4363720"/>
            <a:ext cx="154800" cy="13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825750" y="3930650"/>
            <a:ext cx="154800" cy="11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2825750" y="988060"/>
            <a:ext cx="154800" cy="1224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rot="5400000">
            <a:off x="6223000" y="-2258695"/>
            <a:ext cx="153670" cy="6646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9471660" y="998855"/>
            <a:ext cx="154800" cy="9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rot="5400000">
            <a:off x="7306063" y="3453377"/>
            <a:ext cx="154800" cy="448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9471660" y="4363720"/>
            <a:ext cx="154800" cy="133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燕尾形 52"/>
          <p:cNvSpPr/>
          <p:nvPr/>
        </p:nvSpPr>
        <p:spPr>
          <a:xfrm>
            <a:off x="8155940" y="23869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燕尾形 53"/>
          <p:cNvSpPr/>
          <p:nvPr/>
        </p:nvSpPr>
        <p:spPr>
          <a:xfrm>
            <a:off x="8156575" y="321119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燕尾形 54"/>
          <p:cNvSpPr/>
          <p:nvPr/>
        </p:nvSpPr>
        <p:spPr>
          <a:xfrm>
            <a:off x="8525510" y="23869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燕尾形 55"/>
          <p:cNvSpPr/>
          <p:nvPr/>
        </p:nvSpPr>
        <p:spPr>
          <a:xfrm>
            <a:off x="8526145" y="321119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燕尾形 57"/>
          <p:cNvSpPr/>
          <p:nvPr/>
        </p:nvSpPr>
        <p:spPr>
          <a:xfrm>
            <a:off x="8914765" y="238696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燕尾形 58"/>
          <p:cNvSpPr/>
          <p:nvPr/>
        </p:nvSpPr>
        <p:spPr>
          <a:xfrm>
            <a:off x="8915400" y="321119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燕尾形 61"/>
          <p:cNvSpPr/>
          <p:nvPr/>
        </p:nvSpPr>
        <p:spPr>
          <a:xfrm>
            <a:off x="9793605" y="238696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燕尾形 62"/>
          <p:cNvSpPr/>
          <p:nvPr/>
        </p:nvSpPr>
        <p:spPr>
          <a:xfrm>
            <a:off x="9794240" y="321119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燕尾形 63"/>
          <p:cNvSpPr/>
          <p:nvPr/>
        </p:nvSpPr>
        <p:spPr>
          <a:xfrm>
            <a:off x="1027049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a:off x="10271125"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燕尾形 65"/>
          <p:cNvSpPr/>
          <p:nvPr/>
        </p:nvSpPr>
        <p:spPr>
          <a:xfrm>
            <a:off x="10678795"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燕尾形 66"/>
          <p:cNvSpPr/>
          <p:nvPr/>
        </p:nvSpPr>
        <p:spPr>
          <a:xfrm>
            <a:off x="10679430"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燕尾形 69"/>
          <p:cNvSpPr/>
          <p:nvPr/>
        </p:nvSpPr>
        <p:spPr>
          <a:xfrm>
            <a:off x="1109726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燕尾形 70"/>
          <p:cNvSpPr/>
          <p:nvPr/>
        </p:nvSpPr>
        <p:spPr>
          <a:xfrm>
            <a:off x="11097895"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燕尾形 71"/>
          <p:cNvSpPr/>
          <p:nvPr/>
        </p:nvSpPr>
        <p:spPr>
          <a:xfrm>
            <a:off x="1139952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燕尾形 72"/>
          <p:cNvSpPr/>
          <p:nvPr/>
        </p:nvSpPr>
        <p:spPr>
          <a:xfrm>
            <a:off x="11399520"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3"/>
                                        </p:tgtEl>
                                        <p:attrNameLst>
                                          <p:attrName>style.visibility</p:attrName>
                                        </p:attrNameLst>
                                      </p:cBhvr>
                                      <p:to>
                                        <p:strVal val="visible"/>
                                      </p:to>
                                    </p:set>
                                    <p:anim calcmode="discrete" valueType="clr">
                                      <p:cBhvr override="childStyle">
                                        <p:cTn id="7"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
                                        </p:tgtEl>
                                        <p:attrNameLst>
                                          <p:attrName>fillcolor</p:attrName>
                                        </p:attrNameLst>
                                      </p:cBhvr>
                                      <p:tavLst>
                                        <p:tav tm="0">
                                          <p:val>
                                            <p:clrVal>
                                              <a:schemeClr val="accent2"/>
                                            </p:clrVal>
                                          </p:val>
                                        </p:tav>
                                        <p:tav tm="50000">
                                          <p:val>
                                            <p:clrVal>
                                              <a:schemeClr val="hlink"/>
                                            </p:clrVal>
                                          </p:val>
                                        </p:tav>
                                      </p:tavLst>
                                    </p:anim>
                                    <p:set>
                                      <p:cBhvr>
                                        <p:cTn id="9" dur="80"/>
                                        <p:tgtEl>
                                          <p:spTgt spid="33"/>
                                        </p:tgtEl>
                                        <p:attrNameLst>
                                          <p:attrName>fill.type</p:attrName>
                                        </p:attrNameLst>
                                      </p:cBhvr>
                                      <p:to>
                                        <p:strVal val="solid"/>
                                      </p:to>
                                    </p:set>
                                  </p:childTnLst>
                                </p:cTn>
                              </p:par>
                            </p:childTnLst>
                          </p:cTn>
                        </p:par>
                        <p:par>
                          <p:cTn id="10" fill="hold">
                            <p:stCondLst>
                              <p:cond delay="0"/>
                            </p:stCondLst>
                            <p:childTnLst>
                              <p:par>
                                <p:cTn id="11" presetID="8" presetClass="emph" presetSubtype="0" repeatCount="indefinite" fill="hold" nodeType="afterEffect">
                                  <p:stCondLst>
                                    <p:cond delay="0"/>
                                  </p:stCondLst>
                                  <p:childTnLst>
                                    <p:animRot by="21600000">
                                      <p:cBhvr>
                                        <p:cTn id="12" dur="500" fill="hold"/>
                                        <p:tgtEl>
                                          <p:spTgt spid="37"/>
                                        </p:tgtEl>
                                        <p:attrNameLst>
                                          <p:attrName>r</p:attrName>
                                        </p:attrNameLst>
                                      </p:cBhvr>
                                    </p:animRo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xit" presetSubtype="4" fill="hold" grpId="0" nodeType="withEffect">
                                  <p:stCondLst>
                                    <p:cond delay="0"/>
                                  </p:stCondLst>
                                  <p:childTnLst>
                                    <p:animEffect transition="out" filter="wipe(down)">
                                      <p:cBhvr>
                                        <p:cTn id="18" dur="500"/>
                                        <p:tgtEl>
                                          <p:spTgt spid="88"/>
                                        </p:tgtEl>
                                      </p:cBhvr>
                                    </p:animEffect>
                                    <p:set>
                                      <p:cBhvr>
                                        <p:cTn id="19" dur="1" fill="hold">
                                          <p:stCondLst>
                                            <p:cond delay="499"/>
                                          </p:stCondLst>
                                        </p:cTn>
                                        <p:tgtEl>
                                          <p:spTgt spid="88"/>
                                        </p:tgtEl>
                                        <p:attrNameLst>
                                          <p:attrName>style.visibility</p:attrName>
                                        </p:attrNameLst>
                                      </p:cBhvr>
                                      <p:to>
                                        <p:strVal val="hidden"/>
                                      </p:to>
                                    </p:se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down)">
                                      <p:cBhvr>
                                        <p:cTn id="23" dur="500"/>
                                        <p:tgtEl>
                                          <p:spTgt spid="115"/>
                                        </p:tgtEl>
                                      </p:cBhvr>
                                    </p:animEffect>
                                  </p:childTnLst>
                                </p:cTn>
                              </p:par>
                              <p:par>
                                <p:cTn id="24" presetID="22" presetClass="exit" presetSubtype="4" fill="hold" grpId="0" nodeType="withEffect">
                                  <p:stCondLst>
                                    <p:cond delay="0"/>
                                  </p:stCondLst>
                                  <p:childTnLst>
                                    <p:animEffect transition="out" filter="wipe(down)">
                                      <p:cBhvr>
                                        <p:cTn id="25" dur="500"/>
                                        <p:tgtEl>
                                          <p:spTgt spid="68"/>
                                        </p:tgtEl>
                                      </p:cBhvr>
                                    </p:animEffect>
                                    <p:set>
                                      <p:cBhvr>
                                        <p:cTn id="26" dur="1" fill="hold">
                                          <p:stCondLst>
                                            <p:cond delay="499"/>
                                          </p:stCondLst>
                                        </p:cTn>
                                        <p:tgtEl>
                                          <p:spTgt spid="68"/>
                                        </p:tgtEl>
                                        <p:attrNameLst>
                                          <p:attrName>style.visibility</p:attrName>
                                        </p:attrNameLst>
                                      </p:cBhvr>
                                      <p:to>
                                        <p:strVal val="hidden"/>
                                      </p:to>
                                    </p:se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wipe(down)">
                                      <p:cBhvr>
                                        <p:cTn id="30" dur="500"/>
                                        <p:tgtEl>
                                          <p:spTgt spid="47"/>
                                        </p:tgtEl>
                                      </p:cBhvr>
                                    </p:animEffect>
                                  </p:childTnLst>
                                </p:cTn>
                              </p:par>
                              <p:par>
                                <p:cTn id="31" presetID="22" presetClass="exit" presetSubtype="4" fill="hold" grpId="0" nodeType="withEffect">
                                  <p:stCondLst>
                                    <p:cond delay="0"/>
                                  </p:stCondLst>
                                  <p:childTnLst>
                                    <p:animEffect transition="out" filter="wipe(down)">
                                      <p:cBhvr>
                                        <p:cTn id="32" dur="500"/>
                                        <p:tgtEl>
                                          <p:spTgt spid="89"/>
                                        </p:tgtEl>
                                      </p:cBhvr>
                                    </p:animEffect>
                                    <p:set>
                                      <p:cBhvr>
                                        <p:cTn id="33" dur="1" fill="hold">
                                          <p:stCondLst>
                                            <p:cond delay="499"/>
                                          </p:stCondLst>
                                        </p:cTn>
                                        <p:tgtEl>
                                          <p:spTgt spid="89"/>
                                        </p:tgtEl>
                                        <p:attrNameLst>
                                          <p:attrName>style.visibility</p:attrName>
                                        </p:attrNameLst>
                                      </p:cBhvr>
                                      <p:to>
                                        <p:strVal val="hidden"/>
                                      </p:to>
                                    </p:se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000" fill="hold">
                                          <p:stCondLst>
                                            <p:cond delay="0"/>
                                          </p:stCondLst>
                                        </p:cTn>
                                        <p:tgtEl>
                                          <p:spTgt spid="48"/>
                                        </p:tgtEl>
                                        <p:attrNameLst>
                                          <p:attrName>style.visibility</p:attrName>
                                        </p:attrNameLst>
                                      </p:cBhvr>
                                      <p:to>
                                        <p:strVal val="visible"/>
                                      </p:to>
                                    </p:set>
                                    <p:animEffect transition="in" filter="wipe(left)">
                                      <p:cBhvr>
                                        <p:cTn id="37" dur="1000"/>
                                        <p:tgtEl>
                                          <p:spTgt spid="48"/>
                                        </p:tgtEl>
                                      </p:cBhvr>
                                    </p:animEffect>
                                  </p:childTnLst>
                                </p:cTn>
                              </p:par>
                              <p:par>
                                <p:cTn id="38" presetID="22" presetClass="exit" presetSubtype="8" fill="hold" grpId="0" nodeType="withEffect">
                                  <p:stCondLst>
                                    <p:cond delay="0"/>
                                  </p:stCondLst>
                                  <p:childTnLst>
                                    <p:animEffect transition="out" filter="wipe(left)">
                                      <p:cBhvr>
                                        <p:cTn id="39" dur="1000"/>
                                        <p:tgtEl>
                                          <p:spTgt spid="91"/>
                                        </p:tgtEl>
                                      </p:cBhvr>
                                    </p:animEffect>
                                    <p:set>
                                      <p:cBhvr>
                                        <p:cTn id="40" dur="1" fill="hold">
                                          <p:stCondLst>
                                            <p:cond delay="998"/>
                                          </p:stCondLst>
                                        </p:cTn>
                                        <p:tgtEl>
                                          <p:spTgt spid="91"/>
                                        </p:tgtEl>
                                        <p:attrNameLst>
                                          <p:attrName>style.visibility</p:attrName>
                                        </p:attrNameLst>
                                      </p:cBhvr>
                                      <p:to>
                                        <p:strVal val="hidden"/>
                                      </p:to>
                                    </p:se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par>
                                <p:cTn id="45" presetID="22" presetClass="exit" presetSubtype="1" fill="hold" grpId="0" nodeType="withEffect">
                                  <p:stCondLst>
                                    <p:cond delay="0"/>
                                  </p:stCondLst>
                                  <p:childTnLst>
                                    <p:animEffect transition="out" filter="wipe(up)">
                                      <p:cBhvr>
                                        <p:cTn id="46" dur="500"/>
                                        <p:tgtEl>
                                          <p:spTgt spid="90"/>
                                        </p:tgtEl>
                                      </p:cBhvr>
                                    </p:animEffect>
                                    <p:set>
                                      <p:cBhvr>
                                        <p:cTn id="47" dur="1" fill="hold">
                                          <p:stCondLst>
                                            <p:cond delay="499"/>
                                          </p:stCondLst>
                                        </p:cTn>
                                        <p:tgtEl>
                                          <p:spTgt spid="90"/>
                                        </p:tgtEl>
                                        <p:attrNameLst>
                                          <p:attrName>style.visibility</p:attrName>
                                        </p:attrNameLst>
                                      </p:cBhvr>
                                      <p:to>
                                        <p:strVal val="hidden"/>
                                      </p:to>
                                    </p:se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2000" fill="hold">
                                          <p:stCondLst>
                                            <p:cond delay="0"/>
                                          </p:stCondLst>
                                        </p:cTn>
                                        <p:tgtEl>
                                          <p:spTgt spid="119"/>
                                        </p:tgtEl>
                                        <p:attrNameLst>
                                          <p:attrName>style.visibility</p:attrName>
                                        </p:attrNameLst>
                                      </p:cBhvr>
                                      <p:to>
                                        <p:strVal val="visible"/>
                                      </p:to>
                                    </p:set>
                                    <p:animEffect transition="in" filter="wipe(up)">
                                      <p:cBhvr>
                                        <p:cTn id="51" dur="2000"/>
                                        <p:tgtEl>
                                          <p:spTgt spid="119"/>
                                        </p:tgtEl>
                                      </p:cBhvr>
                                    </p:animEffect>
                                  </p:childTnLst>
                                </p:cTn>
                              </p:par>
                              <p:par>
                                <p:cTn id="52" presetID="22" presetClass="exit" presetSubtype="1" fill="hold" grpId="0" nodeType="withEffect">
                                  <p:stCondLst>
                                    <p:cond delay="0"/>
                                  </p:stCondLst>
                                  <p:childTnLst>
                                    <p:animEffect transition="out" filter="wipe(up)">
                                      <p:cBhvr>
                                        <p:cTn id="53" dur="2000"/>
                                        <p:tgtEl>
                                          <p:spTgt spid="60"/>
                                        </p:tgtEl>
                                      </p:cBhvr>
                                    </p:animEffect>
                                    <p:set>
                                      <p:cBhvr>
                                        <p:cTn id="54" dur="1" fill="hold">
                                          <p:stCondLst>
                                            <p:cond delay="1996"/>
                                          </p:stCondLst>
                                        </p:cTn>
                                        <p:tgtEl>
                                          <p:spTgt spid="60"/>
                                        </p:tgtEl>
                                        <p:attrNameLst>
                                          <p:attrName>style.visibility</p:attrName>
                                        </p:attrNameLst>
                                      </p:cBhvr>
                                      <p:to>
                                        <p:strVal val="hidden"/>
                                      </p:to>
                                    </p:set>
                                  </p:childTnLst>
                                </p:cTn>
                              </p:par>
                            </p:childTnLst>
                          </p:cTn>
                        </p:par>
                        <p:par>
                          <p:cTn id="55" fill="hold">
                            <p:stCondLst>
                              <p:cond delay="55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par>
                                <p:cTn id="59" presetID="22" presetClass="exit" presetSubtype="1" fill="hold" grpId="0" nodeType="withEffect">
                                  <p:stCondLst>
                                    <p:cond delay="0"/>
                                  </p:stCondLst>
                                  <p:childTnLst>
                                    <p:animEffect transition="out" filter="wipe(up)">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par>
                          <p:cTn id="62" fill="hold">
                            <p:stCondLst>
                              <p:cond delay="6000"/>
                            </p:stCondLst>
                            <p:childTnLst>
                              <p:par>
                                <p:cTn id="63" presetID="22" presetClass="entr" presetSubtype="2" fill="hold" grpId="0" nodeType="afterEffect">
                                  <p:stCondLst>
                                    <p:cond delay="0"/>
                                  </p:stCondLst>
                                  <p:childTnLst>
                                    <p:set>
                                      <p:cBhvr>
                                        <p:cTn id="64" dur="1000" fill="hold">
                                          <p:stCondLst>
                                            <p:cond delay="0"/>
                                          </p:stCondLst>
                                        </p:cTn>
                                        <p:tgtEl>
                                          <p:spTgt spid="50"/>
                                        </p:tgtEl>
                                        <p:attrNameLst>
                                          <p:attrName>style.visibility</p:attrName>
                                        </p:attrNameLst>
                                      </p:cBhvr>
                                      <p:to>
                                        <p:strVal val="visible"/>
                                      </p:to>
                                    </p:set>
                                    <p:animEffect transition="in" filter="wipe(right)">
                                      <p:cBhvr>
                                        <p:cTn id="65" dur="1000"/>
                                        <p:tgtEl>
                                          <p:spTgt spid="50"/>
                                        </p:tgtEl>
                                      </p:cBhvr>
                                    </p:animEffect>
                                  </p:childTnLst>
                                </p:cTn>
                              </p:par>
                              <p:par>
                                <p:cTn id="66" presetID="22" presetClass="exit" presetSubtype="2" fill="hold" grpId="0" nodeType="withEffect">
                                  <p:stCondLst>
                                    <p:cond delay="0"/>
                                  </p:stCondLst>
                                  <p:childTnLst>
                                    <p:animEffect transition="out" filter="wipe(right)">
                                      <p:cBhvr>
                                        <p:cTn id="67" dur="1000"/>
                                        <p:tgtEl>
                                          <p:spTgt spid="92"/>
                                        </p:tgtEl>
                                      </p:cBhvr>
                                    </p:animEffect>
                                    <p:set>
                                      <p:cBhvr>
                                        <p:cTn id="68" dur="1" fill="hold">
                                          <p:stCondLst>
                                            <p:cond delay="998"/>
                                          </p:stCondLst>
                                        </p:cTn>
                                        <p:tgtEl>
                                          <p:spTgt spid="9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nodeType="click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fade">
                                      <p:cBhvr>
                                        <p:cTn id="73" dur="1000"/>
                                        <p:tgtEl>
                                          <p:spTgt spid="132"/>
                                        </p:tgtEl>
                                      </p:cBhvr>
                                    </p:animEffect>
                                    <p:anim calcmode="lin" valueType="num">
                                      <p:cBhvr>
                                        <p:cTn id="74" dur="1000" fill="hold"/>
                                        <p:tgtEl>
                                          <p:spTgt spid="132"/>
                                        </p:tgtEl>
                                        <p:attrNameLst>
                                          <p:attrName>ppt_x</p:attrName>
                                        </p:attrNameLst>
                                      </p:cBhvr>
                                      <p:tavLst>
                                        <p:tav tm="0">
                                          <p:val>
                                            <p:strVal val="#ppt_x"/>
                                          </p:val>
                                        </p:tav>
                                        <p:tav tm="100000">
                                          <p:val>
                                            <p:strVal val="#ppt_x"/>
                                          </p:val>
                                        </p:tav>
                                      </p:tavLst>
                                    </p:anim>
                                    <p:anim calcmode="lin" valueType="num">
                                      <p:cBhvr>
                                        <p:cTn id="75" dur="1000" fill="hold"/>
                                        <p:tgtEl>
                                          <p:spTgt spid="132"/>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1000"/>
                                        <p:tgtEl>
                                          <p:spTgt spid="34"/>
                                        </p:tgtEl>
                                      </p:cBhvr>
                                    </p:animEffect>
                                    <p:anim calcmode="lin" valueType="num">
                                      <p:cBhvr>
                                        <p:cTn id="79" dur="1000" fill="hold"/>
                                        <p:tgtEl>
                                          <p:spTgt spid="34"/>
                                        </p:tgtEl>
                                        <p:attrNameLst>
                                          <p:attrName>ppt_x</p:attrName>
                                        </p:attrNameLst>
                                      </p:cBhvr>
                                      <p:tavLst>
                                        <p:tav tm="0">
                                          <p:val>
                                            <p:strVal val="#ppt_x"/>
                                          </p:val>
                                        </p:tav>
                                        <p:tav tm="100000">
                                          <p:val>
                                            <p:strVal val="#ppt_x"/>
                                          </p:val>
                                        </p:tav>
                                      </p:tavLst>
                                    </p:anim>
                                    <p:anim calcmode="lin" valueType="num">
                                      <p:cBhvr>
                                        <p:cTn id="80" dur="1000" fill="hold"/>
                                        <p:tgtEl>
                                          <p:spTgt spid="34"/>
                                        </p:tgtEl>
                                        <p:attrNameLst>
                                          <p:attrName>ppt_y</p:attrName>
                                        </p:attrNameLst>
                                      </p:cBhvr>
                                      <p:tavLst>
                                        <p:tav tm="0">
                                          <p:val>
                                            <p:strVal val="#ppt_y-.1"/>
                                          </p:val>
                                        </p:tav>
                                        <p:tav tm="100000">
                                          <p:val>
                                            <p:strVal val="#ppt_y"/>
                                          </p:val>
                                        </p:tav>
                                      </p:tavLst>
                                    </p:anim>
                                  </p:childTnLst>
                                </p:cTn>
                              </p:par>
                            </p:childTnLst>
                          </p:cTn>
                        </p:par>
                        <p:par>
                          <p:cTn id="81" fill="hold">
                            <p:stCondLst>
                              <p:cond delay="1000"/>
                            </p:stCondLst>
                            <p:childTnLst>
                              <p:par>
                                <p:cTn id="82" presetID="8" presetClass="emph" presetSubtype="0" repeatCount="indefinite" fill="hold" nodeType="afterEffect">
                                  <p:stCondLst>
                                    <p:cond delay="0"/>
                                  </p:stCondLst>
                                  <p:childTnLst>
                                    <p:animRot by="21600000">
                                      <p:cBhvr>
                                        <p:cTn id="83" dur="500" fill="hold"/>
                                        <p:tgtEl>
                                          <p:spTgt spid="132"/>
                                        </p:tgtEl>
                                        <p:attrNameLst>
                                          <p:attrName>r</p:attrName>
                                        </p:attrNameLst>
                                      </p:cBhvr>
                                    </p:animRot>
                                  </p:childTnLst>
                                </p:cTn>
                              </p:par>
                            </p:childTnLst>
                          </p:cTn>
                        </p:par>
                      </p:childTnLst>
                    </p:cTn>
                  </p:par>
                  <p:par>
                    <p:cTn id="84" fill="hold">
                      <p:stCondLst>
                        <p:cond delay="indefinite"/>
                      </p:stCondLst>
                      <p:childTnLst>
                        <p:par>
                          <p:cTn id="85" fill="hold">
                            <p:stCondLst>
                              <p:cond delay="0"/>
                            </p:stCondLst>
                            <p:childTnLst>
                              <p:par>
                                <p:cTn id="86" presetID="22" presetClass="entr" presetSubtype="8" repeatCount="indefinite"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wipe(left)">
                                      <p:cBhvr>
                                        <p:cTn id="88" dur="500"/>
                                        <p:tgtEl>
                                          <p:spTgt spid="53"/>
                                        </p:tgtEl>
                                      </p:cBhvr>
                                    </p:animEffect>
                                  </p:childTnLst>
                                </p:cTn>
                              </p:par>
                              <p:par>
                                <p:cTn id="89" presetID="22" presetClass="entr" presetSubtype="8" repeatCount="indefinite"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left)">
                                      <p:cBhvr>
                                        <p:cTn id="91" dur="500"/>
                                        <p:tgtEl>
                                          <p:spTgt spid="54"/>
                                        </p:tgtEl>
                                      </p:cBhvr>
                                    </p:animEffect>
                                  </p:childTnLst>
                                </p:cTn>
                              </p:par>
                            </p:childTnLst>
                          </p:cTn>
                        </p:par>
                        <p:par>
                          <p:cTn id="92" fill="hold">
                            <p:stCondLst>
                              <p:cond delay="500"/>
                            </p:stCondLst>
                            <p:childTnLst>
                              <p:par>
                                <p:cTn id="93" presetID="22" presetClass="entr" presetSubtype="8" repeatCount="indefinite"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left)">
                                      <p:cBhvr>
                                        <p:cTn id="95" dur="500"/>
                                        <p:tgtEl>
                                          <p:spTgt spid="55"/>
                                        </p:tgtEl>
                                      </p:cBhvr>
                                    </p:animEffect>
                                  </p:childTnLst>
                                </p:cTn>
                              </p:par>
                              <p:par>
                                <p:cTn id="96" presetID="22" presetClass="entr" presetSubtype="8" repeatCount="indefinite" fill="hold" grpId="0"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childTnLst>
                          </p:cTn>
                        </p:par>
                        <p:par>
                          <p:cTn id="99" fill="hold">
                            <p:stCondLst>
                              <p:cond delay="1000"/>
                            </p:stCondLst>
                            <p:childTnLst>
                              <p:par>
                                <p:cTn id="100" presetID="22" presetClass="entr" presetSubtype="8" repeatCount="indefinite" fill="hold" grpId="0" nodeType="after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wipe(left)">
                                      <p:cBhvr>
                                        <p:cTn id="102" dur="500"/>
                                        <p:tgtEl>
                                          <p:spTgt spid="58"/>
                                        </p:tgtEl>
                                      </p:cBhvr>
                                    </p:animEffect>
                                  </p:childTnLst>
                                </p:cTn>
                              </p:par>
                              <p:par>
                                <p:cTn id="103" presetID="22" presetClass="entr" presetSubtype="8" repeatCount="indefinite"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animEffect transition="in" filter="wipe(left)">
                                      <p:cBhvr>
                                        <p:cTn id="105" dur="500"/>
                                        <p:tgtEl>
                                          <p:spTgt spid="59"/>
                                        </p:tgtEl>
                                      </p:cBhvr>
                                    </p:animEffect>
                                  </p:childTnLst>
                                </p:cTn>
                              </p:par>
                            </p:childTnLst>
                          </p:cTn>
                        </p:par>
                        <p:par>
                          <p:cTn id="106" fill="hold">
                            <p:stCondLst>
                              <p:cond delay="1500"/>
                            </p:stCondLst>
                            <p:childTnLst>
                              <p:par>
                                <p:cTn id="107" presetID="22" presetClass="entr" presetSubtype="8" repeatCount="indefinite"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left)">
                                      <p:cBhvr>
                                        <p:cTn id="109" dur="500"/>
                                        <p:tgtEl>
                                          <p:spTgt spid="62"/>
                                        </p:tgtEl>
                                      </p:cBhvr>
                                    </p:animEffect>
                                  </p:childTnLst>
                                </p:cTn>
                              </p:par>
                              <p:par>
                                <p:cTn id="110" presetID="22" presetClass="entr" presetSubtype="8" repeatCount="indefinite"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wipe(left)">
                                      <p:cBhvr>
                                        <p:cTn id="112" dur="500"/>
                                        <p:tgtEl>
                                          <p:spTgt spid="63"/>
                                        </p:tgtEl>
                                      </p:cBhvr>
                                    </p:animEffect>
                                  </p:childTnLst>
                                </p:cTn>
                              </p:par>
                            </p:childTnLst>
                          </p:cTn>
                        </p:par>
                        <p:par>
                          <p:cTn id="113" fill="hold">
                            <p:stCondLst>
                              <p:cond delay="2000"/>
                            </p:stCondLst>
                            <p:childTnLst>
                              <p:par>
                                <p:cTn id="114" presetID="22" presetClass="entr" presetSubtype="8" repeatCount="indefinite"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wipe(left)">
                                      <p:cBhvr>
                                        <p:cTn id="116" dur="500"/>
                                        <p:tgtEl>
                                          <p:spTgt spid="64"/>
                                        </p:tgtEl>
                                      </p:cBhvr>
                                    </p:animEffect>
                                  </p:childTnLst>
                                </p:cTn>
                              </p:par>
                              <p:par>
                                <p:cTn id="117" presetID="22" presetClass="entr" presetSubtype="8" repeatCount="indefinite"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Effect transition="in" filter="wipe(left)">
                                      <p:cBhvr>
                                        <p:cTn id="119" dur="500"/>
                                        <p:tgtEl>
                                          <p:spTgt spid="65"/>
                                        </p:tgtEl>
                                      </p:cBhvr>
                                    </p:animEffect>
                                  </p:childTnLst>
                                </p:cTn>
                              </p:par>
                            </p:childTnLst>
                          </p:cTn>
                        </p:par>
                        <p:par>
                          <p:cTn id="120" fill="hold">
                            <p:stCondLst>
                              <p:cond delay="2500"/>
                            </p:stCondLst>
                            <p:childTnLst>
                              <p:par>
                                <p:cTn id="121" presetID="22" presetClass="entr" presetSubtype="8" repeatCount="indefinite" fill="hold" grpId="0" nodeType="afterEffect">
                                  <p:stCondLst>
                                    <p:cond delay="0"/>
                                  </p:stCondLst>
                                  <p:childTnLst>
                                    <p:set>
                                      <p:cBhvr>
                                        <p:cTn id="122" dur="1" fill="hold">
                                          <p:stCondLst>
                                            <p:cond delay="0"/>
                                          </p:stCondLst>
                                        </p:cTn>
                                        <p:tgtEl>
                                          <p:spTgt spid="66"/>
                                        </p:tgtEl>
                                        <p:attrNameLst>
                                          <p:attrName>style.visibility</p:attrName>
                                        </p:attrNameLst>
                                      </p:cBhvr>
                                      <p:to>
                                        <p:strVal val="visible"/>
                                      </p:to>
                                    </p:set>
                                    <p:animEffect transition="in" filter="wipe(left)">
                                      <p:cBhvr>
                                        <p:cTn id="123" dur="500"/>
                                        <p:tgtEl>
                                          <p:spTgt spid="66"/>
                                        </p:tgtEl>
                                      </p:cBhvr>
                                    </p:animEffect>
                                  </p:childTnLst>
                                </p:cTn>
                              </p:par>
                              <p:par>
                                <p:cTn id="124" presetID="22" presetClass="entr" presetSubtype="8" repeatCount="indefinite" fill="hold" grpId="0" nodeType="withEffect">
                                  <p:stCondLst>
                                    <p:cond delay="0"/>
                                  </p:stCondLst>
                                  <p:childTnLst>
                                    <p:set>
                                      <p:cBhvr>
                                        <p:cTn id="125" dur="1" fill="hold">
                                          <p:stCondLst>
                                            <p:cond delay="0"/>
                                          </p:stCondLst>
                                        </p:cTn>
                                        <p:tgtEl>
                                          <p:spTgt spid="67"/>
                                        </p:tgtEl>
                                        <p:attrNameLst>
                                          <p:attrName>style.visibility</p:attrName>
                                        </p:attrNameLst>
                                      </p:cBhvr>
                                      <p:to>
                                        <p:strVal val="visible"/>
                                      </p:to>
                                    </p:set>
                                    <p:animEffect transition="in" filter="wipe(left)">
                                      <p:cBhvr>
                                        <p:cTn id="126" dur="500"/>
                                        <p:tgtEl>
                                          <p:spTgt spid="67"/>
                                        </p:tgtEl>
                                      </p:cBhvr>
                                    </p:animEffect>
                                  </p:childTnLst>
                                </p:cTn>
                              </p:par>
                            </p:childTnLst>
                          </p:cTn>
                        </p:par>
                        <p:par>
                          <p:cTn id="127" fill="hold">
                            <p:stCondLst>
                              <p:cond delay="3000"/>
                            </p:stCondLst>
                            <p:childTnLst>
                              <p:par>
                                <p:cTn id="128" presetID="22" presetClass="entr" presetSubtype="8" repeatCount="indefinite" fill="hold" grpId="0" nodeType="afterEffect">
                                  <p:stCondLst>
                                    <p:cond delay="0"/>
                                  </p:stCondLst>
                                  <p:childTnLst>
                                    <p:set>
                                      <p:cBhvr>
                                        <p:cTn id="129" dur="1" fill="hold">
                                          <p:stCondLst>
                                            <p:cond delay="0"/>
                                          </p:stCondLst>
                                        </p:cTn>
                                        <p:tgtEl>
                                          <p:spTgt spid="70"/>
                                        </p:tgtEl>
                                        <p:attrNameLst>
                                          <p:attrName>style.visibility</p:attrName>
                                        </p:attrNameLst>
                                      </p:cBhvr>
                                      <p:to>
                                        <p:strVal val="visible"/>
                                      </p:to>
                                    </p:set>
                                    <p:animEffect transition="in" filter="wipe(left)">
                                      <p:cBhvr>
                                        <p:cTn id="130" dur="500"/>
                                        <p:tgtEl>
                                          <p:spTgt spid="70"/>
                                        </p:tgtEl>
                                      </p:cBhvr>
                                    </p:animEffect>
                                  </p:childTnLst>
                                </p:cTn>
                              </p:par>
                              <p:par>
                                <p:cTn id="131" presetID="22" presetClass="entr" presetSubtype="8" repeatCount="indefinite"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left)">
                                      <p:cBhvr>
                                        <p:cTn id="133" dur="500"/>
                                        <p:tgtEl>
                                          <p:spTgt spid="71"/>
                                        </p:tgtEl>
                                      </p:cBhvr>
                                    </p:animEffect>
                                  </p:childTnLst>
                                </p:cTn>
                              </p:par>
                            </p:childTnLst>
                          </p:cTn>
                        </p:par>
                        <p:par>
                          <p:cTn id="134" fill="hold">
                            <p:stCondLst>
                              <p:cond delay="3500"/>
                            </p:stCondLst>
                            <p:childTnLst>
                              <p:par>
                                <p:cTn id="135" presetID="22" presetClass="entr" presetSubtype="8" repeatCount="indefinite" fill="hold" grpId="0" nodeType="afterEffect">
                                  <p:stCondLst>
                                    <p:cond delay="0"/>
                                  </p:stCondLst>
                                  <p:childTnLst>
                                    <p:set>
                                      <p:cBhvr>
                                        <p:cTn id="136" dur="1" fill="hold">
                                          <p:stCondLst>
                                            <p:cond delay="0"/>
                                          </p:stCondLst>
                                        </p:cTn>
                                        <p:tgtEl>
                                          <p:spTgt spid="72"/>
                                        </p:tgtEl>
                                        <p:attrNameLst>
                                          <p:attrName>style.visibility</p:attrName>
                                        </p:attrNameLst>
                                      </p:cBhvr>
                                      <p:to>
                                        <p:strVal val="visible"/>
                                      </p:to>
                                    </p:set>
                                    <p:animEffect transition="in" filter="wipe(left)">
                                      <p:cBhvr>
                                        <p:cTn id="137" dur="500"/>
                                        <p:tgtEl>
                                          <p:spTgt spid="72"/>
                                        </p:tgtEl>
                                      </p:cBhvr>
                                    </p:animEffect>
                                  </p:childTnLst>
                                </p:cTn>
                              </p:par>
                              <p:par>
                                <p:cTn id="138" presetID="22" presetClass="entr" presetSubtype="8" repeatCount="indefinite" fill="hold" grpId="0" nodeType="withEffect">
                                  <p:stCondLst>
                                    <p:cond delay="0"/>
                                  </p:stCondLst>
                                  <p:childTnLst>
                                    <p:set>
                                      <p:cBhvr>
                                        <p:cTn id="139" dur="1" fill="hold">
                                          <p:stCondLst>
                                            <p:cond delay="0"/>
                                          </p:stCondLst>
                                        </p:cTn>
                                        <p:tgtEl>
                                          <p:spTgt spid="73"/>
                                        </p:tgtEl>
                                        <p:attrNameLst>
                                          <p:attrName>style.visibility</p:attrName>
                                        </p:attrNameLst>
                                      </p:cBhvr>
                                      <p:to>
                                        <p:strVal val="visible"/>
                                      </p:to>
                                    </p:set>
                                    <p:animEffect transition="in" filter="wipe(left)">
                                      <p:cBhvr>
                                        <p:cTn id="140" dur="500"/>
                                        <p:tgtEl>
                                          <p:spTgt spid="73"/>
                                        </p:tgtEl>
                                      </p:cBhvr>
                                    </p:animEffect>
                                  </p:childTnLst>
                                </p:cTn>
                              </p:par>
                            </p:childTnLst>
                          </p:cTn>
                        </p:par>
                      </p:childTnLst>
                    </p:cTn>
                  </p:par>
                  <p:par>
                    <p:cTn id="141" fill="hold">
                      <p:stCondLst>
                        <p:cond delay="indefinite"/>
                      </p:stCondLst>
                      <p:childTnLst>
                        <p:par>
                          <p:cTn id="142" fill="hold">
                            <p:stCondLst>
                              <p:cond delay="0"/>
                            </p:stCondLst>
                            <p:childTnLst>
                              <p:par>
                                <p:cTn id="143" presetID="9" presetClass="entr" presetSubtype="0" fill="hold" nodeType="clickEffect">
                                  <p:stCondLst>
                                    <p:cond delay="0"/>
                                  </p:stCondLst>
                                  <p:childTnLst>
                                    <p:set>
                                      <p:cBhvr>
                                        <p:cTn id="144" dur="1" fill="hold">
                                          <p:stCondLst>
                                            <p:cond delay="0"/>
                                          </p:stCondLst>
                                        </p:cTn>
                                        <p:tgtEl>
                                          <p:spTgt spid="74"/>
                                        </p:tgtEl>
                                        <p:attrNameLst>
                                          <p:attrName>style.visibility</p:attrName>
                                        </p:attrNameLst>
                                      </p:cBhvr>
                                      <p:to>
                                        <p:strVal val="visible"/>
                                      </p:to>
                                    </p:set>
                                    <p:animEffect transition="in" filter="dissolve">
                                      <p:cBhvr>
                                        <p:cTn id="14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88" grpId="0" bldLvl="0" animBg="1"/>
      <p:bldP spid="68" grpId="0" bldLvl="0" animBg="1"/>
      <p:bldP spid="115" grpId="0" bldLvl="0" animBg="1"/>
      <p:bldP spid="89" grpId="0" bldLvl="0" animBg="1"/>
      <p:bldP spid="47" grpId="0" bldLvl="0" animBg="1"/>
      <p:bldP spid="91" grpId="0" bldLvl="0" animBg="1"/>
      <p:bldP spid="48" grpId="0" bldLvl="0" animBg="1"/>
      <p:bldP spid="90" grpId="0" bldLvl="0" animBg="1"/>
      <p:bldP spid="49" grpId="0" bldLvl="0" animBg="1"/>
      <p:bldP spid="60" grpId="0" bldLvl="0" animBg="1"/>
      <p:bldP spid="119" grpId="0" bldLvl="0" animBg="1"/>
      <p:bldP spid="51" grpId="0" bldLvl="0" animBg="1"/>
      <p:bldP spid="39" grpId="0" bldLvl="0" animBg="1"/>
      <p:bldP spid="92" grpId="0" bldLvl="0" animBg="1"/>
      <p:bldP spid="50" grpId="0" bldLvl="0" animBg="1"/>
      <p:bldP spid="53" grpId="0" bldLvl="0" animBg="1"/>
      <p:bldP spid="54" grpId="0" bldLvl="0" animBg="1"/>
      <p:bldP spid="55" grpId="0" bldLvl="0" animBg="1"/>
      <p:bldP spid="56" grpId="0" bldLvl="0" animBg="1"/>
      <p:bldP spid="58" grpId="0" bldLvl="0" animBg="1"/>
      <p:bldP spid="59" grpId="0" bldLvl="0" animBg="1"/>
      <p:bldP spid="62" grpId="0" bldLvl="0" animBg="1"/>
      <p:bldP spid="63" grpId="0" bldLvl="0" animBg="1"/>
      <p:bldP spid="64" grpId="0" bldLvl="0" animBg="1"/>
      <p:bldP spid="65" grpId="0" bldLvl="0" animBg="1"/>
      <p:bldP spid="66" grpId="0" bldLvl="0" animBg="1"/>
      <p:bldP spid="67" grpId="0" bldLvl="0" animBg="1"/>
      <p:bldP spid="70" grpId="0" bldLvl="0" animBg="1"/>
      <p:bldP spid="71" grpId="0" bldLvl="0" animBg="1"/>
      <p:bldP spid="72" grpId="0" bldLvl="0" animBg="1"/>
      <p:bldP spid="73" grpId="0" bldLvl="0" animBg="1"/>
      <p:bldP spid="34" grpId="0" bldLvl="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 name="圆角矩形 60"/>
          <p:cNvSpPr/>
          <p:nvPr/>
        </p:nvSpPr>
        <p:spPr>
          <a:xfrm>
            <a:off x="2463483" y="5021263"/>
            <a:ext cx="2698115" cy="1293495"/>
          </a:xfrm>
          <a:prstGeom prst="roundRect">
            <a:avLst/>
          </a:prstGeom>
          <a:solidFill>
            <a:schemeClr val="accent5">
              <a:lumMod val="60000"/>
              <a:lumOff val="4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a:solidFill>
                <a:schemeClr val="tx1"/>
              </a:solidFill>
            </a:endParaRPr>
          </a:p>
        </p:txBody>
      </p:sp>
      <p:sp>
        <p:nvSpPr>
          <p:cNvPr id="68" name="椭圆 67"/>
          <p:cNvSpPr/>
          <p:nvPr/>
        </p:nvSpPr>
        <p:spPr>
          <a:xfrm rot="5400000">
            <a:off x="2003150" y="2161335"/>
            <a:ext cx="1800000" cy="1800000"/>
          </a:xfrm>
          <a:prstGeom prst="ellipse">
            <a:avLst/>
          </a:prstGeom>
          <a:solidFill>
            <a:srgbClr val="6096E6"/>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sz="1000">
              <a:solidFill>
                <a:schemeClr val="tx1"/>
              </a:solidFill>
              <a:effectLst>
                <a:outerShdw blurRad="38100" dist="19050" dir="2700000" algn="tl" rotWithShape="0">
                  <a:schemeClr val="dk1">
                    <a:alpha val="40000"/>
                  </a:schemeClr>
                </a:outerShdw>
              </a:effectLst>
            </a:endParaRPr>
          </a:p>
        </p:txBody>
      </p:sp>
      <p:sp>
        <p:nvSpPr>
          <p:cNvPr id="88" name="矩形 87"/>
          <p:cNvSpPr/>
          <p:nvPr/>
        </p:nvSpPr>
        <p:spPr>
          <a:xfrm>
            <a:off x="2825750" y="3930650"/>
            <a:ext cx="154800" cy="11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9" name="矩形 88"/>
          <p:cNvSpPr/>
          <p:nvPr/>
        </p:nvSpPr>
        <p:spPr>
          <a:xfrm>
            <a:off x="2825750" y="988060"/>
            <a:ext cx="154800" cy="122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矩形 90"/>
          <p:cNvSpPr/>
          <p:nvPr/>
        </p:nvSpPr>
        <p:spPr>
          <a:xfrm rot="5400000">
            <a:off x="6223000" y="-2258695"/>
            <a:ext cx="153670" cy="66465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0" name="圆角矩形 59"/>
          <p:cNvSpPr/>
          <p:nvPr/>
        </p:nvSpPr>
        <p:spPr>
          <a:xfrm>
            <a:off x="8915013" y="1967865"/>
            <a:ext cx="1268095" cy="2413000"/>
          </a:xfrm>
          <a:prstGeom prst="roundRect">
            <a:avLst/>
          </a:prstGeom>
          <a:solidFill>
            <a:schemeClr val="tx1">
              <a:lumMod val="50000"/>
              <a:lumOff val="50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solidFill>
                  <a:schemeClr val="tx1"/>
                </a:solidFill>
              </a:rPr>
              <a:t>暖风水箱</a:t>
            </a:r>
            <a:endParaRPr lang="zh-CN" altLang="en-US" sz="4000">
              <a:solidFill>
                <a:schemeClr val="tx1"/>
              </a:solidFill>
            </a:endParaRPr>
          </a:p>
        </p:txBody>
      </p:sp>
      <p:sp>
        <p:nvSpPr>
          <p:cNvPr id="90" name="矩形 89"/>
          <p:cNvSpPr/>
          <p:nvPr/>
        </p:nvSpPr>
        <p:spPr>
          <a:xfrm>
            <a:off x="9471660" y="998855"/>
            <a:ext cx="154800" cy="9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2" name="矩形 91"/>
          <p:cNvSpPr/>
          <p:nvPr/>
        </p:nvSpPr>
        <p:spPr>
          <a:xfrm rot="5400000">
            <a:off x="7306063" y="3453377"/>
            <a:ext cx="154800" cy="4486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4" name="组合 73"/>
          <p:cNvGrpSpPr/>
          <p:nvPr/>
        </p:nvGrpSpPr>
        <p:grpSpPr>
          <a:xfrm>
            <a:off x="626110" y="139700"/>
            <a:ext cx="2223770" cy="1003300"/>
            <a:chOff x="986" y="220"/>
            <a:chExt cx="3502" cy="1580"/>
          </a:xfrm>
        </p:grpSpPr>
        <p:grpSp>
          <p:nvGrpSpPr>
            <p:cNvPr id="98" name="组合 97"/>
            <p:cNvGrpSpPr/>
            <p:nvPr/>
          </p:nvGrpSpPr>
          <p:grpSpPr>
            <a:xfrm rot="0">
              <a:off x="986" y="220"/>
              <a:ext cx="1440" cy="964"/>
              <a:chOff x="927" y="1717"/>
              <a:chExt cx="1440" cy="964"/>
            </a:xfrm>
          </p:grpSpPr>
          <p:sp>
            <p:nvSpPr>
              <p:cNvPr id="96" name="同侧圆角矩形 95"/>
              <p:cNvSpPr/>
              <p:nvPr/>
            </p:nvSpPr>
            <p:spPr>
              <a:xfrm>
                <a:off x="927" y="1895"/>
                <a:ext cx="1440" cy="786"/>
              </a:xfrm>
              <a:prstGeom prst="round2SameRect">
                <a:avLst>
                  <a:gd name="adj1" fmla="val 384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b="1"/>
                  <a:t>回水壶</a:t>
                </a:r>
                <a:endParaRPr lang="zh-CN" altLang="en-US" sz="1600" b="1"/>
              </a:p>
            </p:txBody>
          </p:sp>
          <p:sp>
            <p:nvSpPr>
              <p:cNvPr id="97" name="圆角矩形 96"/>
              <p:cNvSpPr/>
              <p:nvPr/>
            </p:nvSpPr>
            <p:spPr>
              <a:xfrm>
                <a:off x="1289" y="1717"/>
                <a:ext cx="716" cy="41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矩形 99"/>
            <p:cNvSpPr/>
            <p:nvPr/>
          </p:nvSpPr>
          <p:spPr>
            <a:xfrm rot="5400000">
              <a:off x="2929" y="241"/>
              <a:ext cx="244" cy="2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矩形 100"/>
            <p:cNvSpPr/>
            <p:nvPr/>
          </p:nvSpPr>
          <p:spPr>
            <a:xfrm>
              <a:off x="1569" y="1169"/>
              <a:ext cx="273" cy="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15" name="椭圆 114"/>
          <p:cNvSpPr/>
          <p:nvPr/>
        </p:nvSpPr>
        <p:spPr>
          <a:xfrm rot="5400000">
            <a:off x="2003150" y="2161335"/>
            <a:ext cx="1800000" cy="1800000"/>
          </a:xfrm>
          <a:prstGeom prst="ellipse">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endParaRPr lang="zh-CN" altLang="en-US" sz="1000">
              <a:solidFill>
                <a:schemeClr val="tx1"/>
              </a:solidFill>
              <a:effectLst>
                <a:outerShdw blurRad="38100" dist="19050" dir="2700000" algn="tl" rotWithShape="0">
                  <a:schemeClr val="dk1">
                    <a:alpha val="40000"/>
                  </a:schemeClr>
                </a:outerShdw>
              </a:effectLst>
            </a:endParaRPr>
          </a:p>
        </p:txBody>
      </p:sp>
      <p:sp>
        <p:nvSpPr>
          <p:cNvPr id="116" name="圆角矩形 115"/>
          <p:cNvSpPr/>
          <p:nvPr/>
        </p:nvSpPr>
        <p:spPr>
          <a:xfrm>
            <a:off x="2463483" y="5021263"/>
            <a:ext cx="2698115" cy="1293495"/>
          </a:xfrm>
          <a:prstGeom prst="round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3200">
              <a:solidFill>
                <a:schemeClr val="tx1"/>
              </a:solidFill>
            </a:endParaRPr>
          </a:p>
        </p:txBody>
      </p:sp>
      <p:grpSp>
        <p:nvGrpSpPr>
          <p:cNvPr id="132" name="组合 131"/>
          <p:cNvGrpSpPr/>
          <p:nvPr/>
        </p:nvGrpSpPr>
        <p:grpSpPr>
          <a:xfrm rot="0" flipH="1">
            <a:off x="7077212" y="2246852"/>
            <a:ext cx="1800000" cy="1800000"/>
            <a:chOff x="11695" y="4126"/>
            <a:chExt cx="2904" cy="2904"/>
          </a:xfrm>
          <a:solidFill>
            <a:schemeClr val="tx1"/>
          </a:solidFill>
        </p:grpSpPr>
        <p:sp>
          <p:nvSpPr>
            <p:cNvPr id="133" name="新月形 132"/>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4" name="新月形 133"/>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5" name="新月形 134"/>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6" name="新月形 135"/>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2" name="组合 41"/>
          <p:cNvGrpSpPr/>
          <p:nvPr/>
        </p:nvGrpSpPr>
        <p:grpSpPr>
          <a:xfrm>
            <a:off x="2806700" y="5107305"/>
            <a:ext cx="2011680" cy="1121410"/>
            <a:chOff x="3019" y="7958"/>
            <a:chExt cx="3168" cy="1766"/>
          </a:xfrm>
        </p:grpSpPr>
        <p:grpSp>
          <p:nvGrpSpPr>
            <p:cNvPr id="16" name="组合 15"/>
            <p:cNvGrpSpPr/>
            <p:nvPr/>
          </p:nvGrpSpPr>
          <p:grpSpPr>
            <a:xfrm>
              <a:off x="3019" y="7958"/>
              <a:ext cx="3168" cy="1766"/>
              <a:chOff x="2946" y="8040"/>
              <a:chExt cx="3168" cy="1766"/>
            </a:xfrm>
          </p:grpSpPr>
          <p:cxnSp>
            <p:nvCxnSpPr>
              <p:cNvPr id="5" name="直接连接符 4"/>
              <p:cNvCxnSpPr/>
              <p:nvPr/>
            </p:nvCxnSpPr>
            <p:spPr>
              <a:xfrm>
                <a:off x="2946"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342"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738"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134"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530"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926"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22"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718"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14" y="8040"/>
                <a:ext cx="0" cy="1767"/>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30" name="文本框 29"/>
            <p:cNvSpPr txBox="1"/>
            <p:nvPr/>
          </p:nvSpPr>
          <p:spPr>
            <a:xfrm>
              <a:off x="3521" y="8236"/>
              <a:ext cx="2163" cy="1210"/>
            </a:xfrm>
            <a:prstGeom prst="rect">
              <a:avLst/>
            </a:prstGeom>
            <a:noFill/>
          </p:spPr>
          <p:txBody>
            <a:bodyPr wrap="square" rtlCol="0">
              <a:spAutoFit/>
            </a:bodyPr>
            <a:p>
              <a:r>
                <a:rPr lang="en-US" altLang="zh-CN" sz="4400" b="1"/>
                <a:t>PTC</a:t>
              </a:r>
              <a:endParaRPr lang="en-US" altLang="zh-CN" sz="4400" b="1"/>
            </a:p>
          </p:txBody>
        </p:sp>
      </p:grpSp>
      <p:grpSp>
        <p:nvGrpSpPr>
          <p:cNvPr id="18" name="组合 17"/>
          <p:cNvGrpSpPr/>
          <p:nvPr/>
        </p:nvGrpSpPr>
        <p:grpSpPr>
          <a:xfrm>
            <a:off x="2806700" y="5107305"/>
            <a:ext cx="2011680" cy="1121410"/>
            <a:chOff x="3019" y="7958"/>
            <a:chExt cx="3168" cy="1766"/>
          </a:xfrm>
        </p:grpSpPr>
        <p:grpSp>
          <p:nvGrpSpPr>
            <p:cNvPr id="19" name="组合 18"/>
            <p:cNvGrpSpPr/>
            <p:nvPr/>
          </p:nvGrpSpPr>
          <p:grpSpPr>
            <a:xfrm>
              <a:off x="3019" y="7958"/>
              <a:ext cx="3168" cy="1766"/>
              <a:chOff x="2946" y="8040"/>
              <a:chExt cx="3168" cy="1766"/>
            </a:xfrm>
          </p:grpSpPr>
          <p:cxnSp>
            <p:nvCxnSpPr>
              <p:cNvPr id="20" name="直接连接符 19"/>
              <p:cNvCxnSpPr/>
              <p:nvPr/>
            </p:nvCxnSpPr>
            <p:spPr>
              <a:xfrm>
                <a:off x="2946"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342"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38"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134"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530"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926"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322"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718"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114" y="8040"/>
                <a:ext cx="0" cy="1767"/>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3521" y="8236"/>
              <a:ext cx="2163" cy="1210"/>
            </a:xfrm>
            <a:prstGeom prst="rect">
              <a:avLst/>
            </a:prstGeom>
            <a:noFill/>
          </p:spPr>
          <p:txBody>
            <a:bodyPr wrap="square" rtlCol="0">
              <a:spAutoFit/>
            </a:bodyPr>
            <a:p>
              <a:r>
                <a:rPr lang="en-US" altLang="zh-CN" sz="4400" b="1"/>
                <a:t>PTC</a:t>
              </a:r>
              <a:endParaRPr lang="en-US" altLang="zh-CN" sz="4400" b="1"/>
            </a:p>
          </p:txBody>
        </p:sp>
      </p:grpSp>
      <p:sp>
        <p:nvSpPr>
          <p:cNvPr id="33" name="圆角矩形标注 32"/>
          <p:cNvSpPr/>
          <p:nvPr/>
        </p:nvSpPr>
        <p:spPr>
          <a:xfrm>
            <a:off x="3507105" y="1411605"/>
            <a:ext cx="1633220" cy="611505"/>
          </a:xfrm>
          <a:prstGeom prst="wedgeRoundRectCallout">
            <a:avLst>
              <a:gd name="adj1" fmla="val -49066"/>
              <a:gd name="adj2" fmla="val 89771"/>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循环水泵</a:t>
            </a:r>
            <a:endParaRPr lang="zh-CN" altLang="en-US" sz="2400">
              <a:solidFill>
                <a:schemeClr val="tx1"/>
              </a:solidFill>
            </a:endParaRPr>
          </a:p>
        </p:txBody>
      </p:sp>
      <p:sp>
        <p:nvSpPr>
          <p:cNvPr id="34" name="圆角矩形标注 33"/>
          <p:cNvSpPr/>
          <p:nvPr/>
        </p:nvSpPr>
        <p:spPr>
          <a:xfrm>
            <a:off x="6102350" y="1676400"/>
            <a:ext cx="1633220" cy="611505"/>
          </a:xfrm>
          <a:prstGeom prst="wedgeRoundRectCallout">
            <a:avLst>
              <a:gd name="adj1" fmla="val 52799"/>
              <a:gd name="adj2" fmla="val 142315"/>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鼓风机</a:t>
            </a:r>
            <a:endParaRPr lang="zh-CN" altLang="en-US" sz="2400">
              <a:solidFill>
                <a:schemeClr val="tx1"/>
              </a:solidFill>
            </a:endParaRPr>
          </a:p>
        </p:txBody>
      </p:sp>
      <p:grpSp>
        <p:nvGrpSpPr>
          <p:cNvPr id="37" name="组合 36"/>
          <p:cNvGrpSpPr/>
          <p:nvPr/>
        </p:nvGrpSpPr>
        <p:grpSpPr>
          <a:xfrm>
            <a:off x="2057330" y="2215515"/>
            <a:ext cx="1691640" cy="1691640"/>
            <a:chOff x="6411" y="3889"/>
            <a:chExt cx="2664" cy="2664"/>
          </a:xfrm>
        </p:grpSpPr>
        <p:grpSp>
          <p:nvGrpSpPr>
            <p:cNvPr id="69" name="组合 68"/>
            <p:cNvGrpSpPr/>
            <p:nvPr/>
          </p:nvGrpSpPr>
          <p:grpSpPr>
            <a:xfrm rot="0" flipH="1">
              <a:off x="6411" y="3889"/>
              <a:ext cx="2665" cy="2665"/>
              <a:chOff x="11695" y="4126"/>
              <a:chExt cx="2904" cy="2904"/>
            </a:xfrm>
            <a:solidFill>
              <a:schemeClr val="tx1"/>
            </a:solidFill>
          </p:grpSpPr>
          <p:sp>
            <p:nvSpPr>
              <p:cNvPr id="77" name="新月形 76"/>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8" name="新月形 77"/>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9" name="新月形 78"/>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0" name="新月形 79"/>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5" name="组合 14"/>
            <p:cNvGrpSpPr/>
            <p:nvPr/>
          </p:nvGrpSpPr>
          <p:grpSpPr>
            <a:xfrm rot="2820000" flipH="1">
              <a:off x="6411" y="3889"/>
              <a:ext cx="2665" cy="2665"/>
              <a:chOff x="11695" y="4126"/>
              <a:chExt cx="2904" cy="2904"/>
            </a:xfrm>
            <a:solidFill>
              <a:schemeClr val="tx1"/>
            </a:solidFill>
          </p:grpSpPr>
          <p:sp>
            <p:nvSpPr>
              <p:cNvPr id="17" name="新月形 16"/>
              <p:cNvSpPr/>
              <p:nvPr/>
            </p:nvSpPr>
            <p:spPr>
              <a:xfrm>
                <a:off x="12759" y="412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新月形 28"/>
              <p:cNvSpPr/>
              <p:nvPr/>
            </p:nvSpPr>
            <p:spPr>
              <a:xfrm rot="10800000">
                <a:off x="13148" y="5578"/>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新月形 31"/>
              <p:cNvSpPr/>
              <p:nvPr/>
            </p:nvSpPr>
            <p:spPr>
              <a:xfrm rot="5400000">
                <a:off x="13679" y="4657"/>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新月形 34"/>
              <p:cNvSpPr/>
              <p:nvPr/>
            </p:nvSpPr>
            <p:spPr>
              <a:xfrm rot="16200000">
                <a:off x="12227" y="5046"/>
                <a:ext cx="389" cy="1452"/>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19" name="圆角矩形 118"/>
          <p:cNvSpPr/>
          <p:nvPr/>
        </p:nvSpPr>
        <p:spPr>
          <a:xfrm>
            <a:off x="8915013" y="1967865"/>
            <a:ext cx="1268095" cy="2413000"/>
          </a:xfrm>
          <a:prstGeom prst="roundRect">
            <a:avLst/>
          </a:prstGeom>
          <a:solidFill>
            <a:srgbClr val="FF0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a:solidFill>
                  <a:schemeClr val="tx1"/>
                </a:solidFill>
              </a:rPr>
              <a:t>暖风</a:t>
            </a:r>
            <a:r>
              <a:rPr lang="zh-CN" altLang="en-US" sz="4000">
                <a:solidFill>
                  <a:schemeClr val="tx1"/>
                </a:solidFill>
              </a:rPr>
              <a:t>水箱</a:t>
            </a:r>
            <a:endParaRPr lang="zh-CN" altLang="en-US" sz="4000">
              <a:solidFill>
                <a:schemeClr val="tx1"/>
              </a:solidFill>
            </a:endParaRPr>
          </a:p>
        </p:txBody>
      </p:sp>
      <p:sp>
        <p:nvSpPr>
          <p:cNvPr id="39" name="矩形 38"/>
          <p:cNvSpPr/>
          <p:nvPr/>
        </p:nvSpPr>
        <p:spPr>
          <a:xfrm>
            <a:off x="9471660" y="4363720"/>
            <a:ext cx="154800" cy="13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矩形 45"/>
          <p:cNvSpPr/>
          <p:nvPr/>
        </p:nvSpPr>
        <p:spPr>
          <a:xfrm>
            <a:off x="2825750" y="3930650"/>
            <a:ext cx="154800" cy="1116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7" name="矩形 46"/>
          <p:cNvSpPr/>
          <p:nvPr/>
        </p:nvSpPr>
        <p:spPr>
          <a:xfrm>
            <a:off x="2825750" y="988060"/>
            <a:ext cx="154800" cy="1224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8" name="矩形 47"/>
          <p:cNvSpPr/>
          <p:nvPr/>
        </p:nvSpPr>
        <p:spPr>
          <a:xfrm rot="5400000">
            <a:off x="6223000" y="-2258695"/>
            <a:ext cx="153670" cy="664654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9" name="矩形 48"/>
          <p:cNvSpPr/>
          <p:nvPr/>
        </p:nvSpPr>
        <p:spPr>
          <a:xfrm>
            <a:off x="9471660" y="998855"/>
            <a:ext cx="154800" cy="986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nvSpPr>
        <p:spPr>
          <a:xfrm rot="5400000">
            <a:off x="7306063" y="3453377"/>
            <a:ext cx="154800" cy="44862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矩形 50"/>
          <p:cNvSpPr/>
          <p:nvPr/>
        </p:nvSpPr>
        <p:spPr>
          <a:xfrm>
            <a:off x="9471660" y="4363720"/>
            <a:ext cx="154800" cy="133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燕尾形 52"/>
          <p:cNvSpPr/>
          <p:nvPr/>
        </p:nvSpPr>
        <p:spPr>
          <a:xfrm>
            <a:off x="8155940" y="23869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燕尾形 53"/>
          <p:cNvSpPr/>
          <p:nvPr/>
        </p:nvSpPr>
        <p:spPr>
          <a:xfrm>
            <a:off x="8156575" y="321119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燕尾形 54"/>
          <p:cNvSpPr/>
          <p:nvPr/>
        </p:nvSpPr>
        <p:spPr>
          <a:xfrm>
            <a:off x="8525510" y="238696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6" name="燕尾形 55"/>
          <p:cNvSpPr/>
          <p:nvPr/>
        </p:nvSpPr>
        <p:spPr>
          <a:xfrm>
            <a:off x="8526145" y="3211195"/>
            <a:ext cx="389255" cy="720090"/>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8" name="燕尾形 57"/>
          <p:cNvSpPr/>
          <p:nvPr/>
        </p:nvSpPr>
        <p:spPr>
          <a:xfrm>
            <a:off x="8914765" y="238696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9" name="燕尾形 58"/>
          <p:cNvSpPr/>
          <p:nvPr/>
        </p:nvSpPr>
        <p:spPr>
          <a:xfrm>
            <a:off x="8915400" y="3211195"/>
            <a:ext cx="389255" cy="720090"/>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燕尾形 61"/>
          <p:cNvSpPr/>
          <p:nvPr/>
        </p:nvSpPr>
        <p:spPr>
          <a:xfrm>
            <a:off x="9793605" y="238696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燕尾形 62"/>
          <p:cNvSpPr/>
          <p:nvPr/>
        </p:nvSpPr>
        <p:spPr>
          <a:xfrm>
            <a:off x="9794240" y="3211195"/>
            <a:ext cx="389255" cy="72009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燕尾形 63"/>
          <p:cNvSpPr/>
          <p:nvPr/>
        </p:nvSpPr>
        <p:spPr>
          <a:xfrm>
            <a:off x="1027049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燕尾形 64"/>
          <p:cNvSpPr/>
          <p:nvPr/>
        </p:nvSpPr>
        <p:spPr>
          <a:xfrm>
            <a:off x="10271125"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燕尾形 65"/>
          <p:cNvSpPr/>
          <p:nvPr/>
        </p:nvSpPr>
        <p:spPr>
          <a:xfrm>
            <a:off x="10678795"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燕尾形 66"/>
          <p:cNvSpPr/>
          <p:nvPr/>
        </p:nvSpPr>
        <p:spPr>
          <a:xfrm>
            <a:off x="10679430"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燕尾形 69"/>
          <p:cNvSpPr/>
          <p:nvPr/>
        </p:nvSpPr>
        <p:spPr>
          <a:xfrm>
            <a:off x="1109726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燕尾形 70"/>
          <p:cNvSpPr/>
          <p:nvPr/>
        </p:nvSpPr>
        <p:spPr>
          <a:xfrm>
            <a:off x="11097895"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燕尾形 71"/>
          <p:cNvSpPr/>
          <p:nvPr/>
        </p:nvSpPr>
        <p:spPr>
          <a:xfrm>
            <a:off x="11399520" y="238696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燕尾形 72"/>
          <p:cNvSpPr/>
          <p:nvPr/>
        </p:nvSpPr>
        <p:spPr>
          <a:xfrm>
            <a:off x="11399520" y="3211195"/>
            <a:ext cx="389255" cy="720090"/>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par>
                          <p:cTn id="11" fill="hold">
                            <p:stCondLst>
                              <p:cond delay="500"/>
                            </p:stCondLst>
                            <p:childTnLst>
                              <p:par>
                                <p:cTn id="12" presetID="26" presetClass="emph" presetSubtype="0" repeatCount="indefinite" fill="hold" nodeType="afterEffect">
                                  <p:stCondLst>
                                    <p:cond delay="0"/>
                                  </p:stCondLst>
                                  <p:childTnLst>
                                    <p:animEffect transition="out" filter="fade">
                                      <p:cBhvr>
                                        <p:cTn id="13" dur="500" tmFilter="0, 0; .2, .5; .8, .5; 1, 0"/>
                                        <p:tgtEl>
                                          <p:spTgt spid="18"/>
                                        </p:tgtEl>
                                      </p:cBhvr>
                                    </p:animEffect>
                                    <p:animScale>
                                      <p:cBhvr>
                                        <p:cTn id="14" dur="250" autoRev="1" fill="hold"/>
                                        <p:tgtEl>
                                          <p:spTgt spid="18"/>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61"/>
                                        </p:tgtEl>
                                      </p:cBhvr>
                                    </p:animEffect>
                                    <p:set>
                                      <p:cBhvr>
                                        <p:cTn id="19" dur="1" fill="hold">
                                          <p:stCondLst>
                                            <p:cond delay="499"/>
                                          </p:stCondLst>
                                        </p:cTn>
                                        <p:tgtEl>
                                          <p:spTgt spid="61"/>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116"/>
                                        </p:tgtEl>
                                        <p:attrNameLst>
                                          <p:attrName>style.visibility</p:attrName>
                                        </p:attrNameLst>
                                      </p:cBhvr>
                                      <p:to>
                                        <p:strVal val="visible"/>
                                      </p:to>
                                    </p:set>
                                    <p:animEffect transition="in" filter="dissolve">
                                      <p:cBhvr>
                                        <p:cTn id="22" dur="500"/>
                                        <p:tgtEl>
                                          <p:spTgt spid="116"/>
                                        </p:tgtEl>
                                      </p:cBhvr>
                                    </p:animEffect>
                                  </p:childTnLst>
                                </p:cTn>
                              </p:par>
                              <p:par>
                                <p:cTn id="23" presetID="27" presetClass="entr" presetSubtype="0" fill="hold" grpId="0" nodeType="withEffect">
                                  <p:stCondLst>
                                    <p:cond delay="0"/>
                                  </p:stCondLst>
                                  <p:iterate type="lt">
                                    <p:tmPct val="50000"/>
                                  </p:iterate>
                                  <p:childTnLst>
                                    <p:set>
                                      <p:cBhvr>
                                        <p:cTn id="24" dur="1" fill="hold">
                                          <p:stCondLst>
                                            <p:cond delay="0"/>
                                          </p:stCondLst>
                                        </p:cTn>
                                        <p:tgtEl>
                                          <p:spTgt spid="33"/>
                                        </p:tgtEl>
                                        <p:attrNameLst>
                                          <p:attrName>style.visibility</p:attrName>
                                        </p:attrNameLst>
                                      </p:cBhvr>
                                      <p:to>
                                        <p:strVal val="visible"/>
                                      </p:to>
                                    </p:set>
                                    <p:anim calcmode="discrete" valueType="clr">
                                      <p:cBhvr override="childStyle">
                                        <p:cTn id="25"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3"/>
                                        </p:tgtEl>
                                        <p:attrNameLst>
                                          <p:attrName>fillcolor</p:attrName>
                                        </p:attrNameLst>
                                      </p:cBhvr>
                                      <p:tavLst>
                                        <p:tav tm="0">
                                          <p:val>
                                            <p:clrVal>
                                              <a:schemeClr val="accent2"/>
                                            </p:clrVal>
                                          </p:val>
                                        </p:tav>
                                        <p:tav tm="50000">
                                          <p:val>
                                            <p:clrVal>
                                              <a:schemeClr val="hlink"/>
                                            </p:clrVal>
                                          </p:val>
                                        </p:tav>
                                      </p:tavLst>
                                    </p:anim>
                                    <p:set>
                                      <p:cBhvr>
                                        <p:cTn id="27" dur="80"/>
                                        <p:tgtEl>
                                          <p:spTgt spid="33"/>
                                        </p:tgtEl>
                                        <p:attrNameLst>
                                          <p:attrName>fill.type</p:attrName>
                                        </p:attrNameLst>
                                      </p:cBhvr>
                                      <p:to>
                                        <p:strVal val="solid"/>
                                      </p:to>
                                    </p:set>
                                  </p:childTnLst>
                                </p:cTn>
                              </p:par>
                            </p:childTnLst>
                          </p:cTn>
                        </p:par>
                        <p:par>
                          <p:cTn id="28" fill="hold">
                            <p:stCondLst>
                              <p:cond delay="500"/>
                            </p:stCondLst>
                            <p:childTnLst>
                              <p:par>
                                <p:cTn id="29" presetID="8" presetClass="emph" presetSubtype="0" repeatCount="indefinite" fill="hold" nodeType="afterEffect">
                                  <p:stCondLst>
                                    <p:cond delay="0"/>
                                  </p:stCondLst>
                                  <p:childTnLst>
                                    <p:animRot by="21600000">
                                      <p:cBhvr>
                                        <p:cTn id="30" dur="500" fill="hold"/>
                                        <p:tgtEl>
                                          <p:spTgt spid="37"/>
                                        </p:tgtEl>
                                        <p:attrNameLst>
                                          <p:attrName>r</p:attrName>
                                        </p:attrNameLst>
                                      </p:cBhvr>
                                    </p:animRo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down)">
                                      <p:cBhvr>
                                        <p:cTn id="34" dur="500"/>
                                        <p:tgtEl>
                                          <p:spTgt spid="46"/>
                                        </p:tgtEl>
                                      </p:cBhvr>
                                    </p:animEffect>
                                  </p:childTnLst>
                                </p:cTn>
                              </p:par>
                              <p:par>
                                <p:cTn id="35" presetID="22" presetClass="exit" presetSubtype="4" fill="hold" grpId="0" nodeType="withEffect">
                                  <p:stCondLst>
                                    <p:cond delay="0"/>
                                  </p:stCondLst>
                                  <p:childTnLst>
                                    <p:animEffect transition="out" filter="wipe(down)">
                                      <p:cBhvr>
                                        <p:cTn id="36" dur="500"/>
                                        <p:tgtEl>
                                          <p:spTgt spid="88"/>
                                        </p:tgtEl>
                                      </p:cBhvr>
                                    </p:animEffect>
                                    <p:set>
                                      <p:cBhvr>
                                        <p:cTn id="37" dur="1" fill="hold">
                                          <p:stCondLst>
                                            <p:cond delay="499"/>
                                          </p:stCondLst>
                                        </p:cTn>
                                        <p:tgtEl>
                                          <p:spTgt spid="88"/>
                                        </p:tgtEl>
                                        <p:attrNameLst>
                                          <p:attrName>style.visibility</p:attrName>
                                        </p:attrNameLst>
                                      </p:cBhvr>
                                      <p:to>
                                        <p:strVal val="hidden"/>
                                      </p:to>
                                    </p:se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down)">
                                      <p:cBhvr>
                                        <p:cTn id="41" dur="500"/>
                                        <p:tgtEl>
                                          <p:spTgt spid="115"/>
                                        </p:tgtEl>
                                      </p:cBhvr>
                                    </p:animEffect>
                                  </p:childTnLst>
                                </p:cTn>
                              </p:par>
                              <p:par>
                                <p:cTn id="42" presetID="22" presetClass="exit" presetSubtype="4" fill="hold" grpId="0" nodeType="withEffect">
                                  <p:stCondLst>
                                    <p:cond delay="0"/>
                                  </p:stCondLst>
                                  <p:childTnLst>
                                    <p:animEffect transition="out" filter="wipe(down)">
                                      <p:cBhvr>
                                        <p:cTn id="43" dur="500"/>
                                        <p:tgtEl>
                                          <p:spTgt spid="68"/>
                                        </p:tgtEl>
                                      </p:cBhvr>
                                    </p:animEffect>
                                    <p:set>
                                      <p:cBhvr>
                                        <p:cTn id="44" dur="1" fill="hold">
                                          <p:stCondLst>
                                            <p:cond delay="499"/>
                                          </p:stCondLst>
                                        </p:cTn>
                                        <p:tgtEl>
                                          <p:spTgt spid="68"/>
                                        </p:tgtEl>
                                        <p:attrNameLst>
                                          <p:attrName>style.visibility</p:attrName>
                                        </p:attrNameLst>
                                      </p:cBhvr>
                                      <p:to>
                                        <p:strVal val="hidden"/>
                                      </p:to>
                                    </p:set>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22" presetClass="exit" presetSubtype="4" fill="hold" grpId="0" nodeType="withEffect">
                                  <p:stCondLst>
                                    <p:cond delay="0"/>
                                  </p:stCondLst>
                                  <p:childTnLst>
                                    <p:animEffect transition="out" filter="wipe(down)">
                                      <p:cBhvr>
                                        <p:cTn id="50" dur="500"/>
                                        <p:tgtEl>
                                          <p:spTgt spid="89"/>
                                        </p:tgtEl>
                                      </p:cBhvr>
                                    </p:animEffect>
                                    <p:set>
                                      <p:cBhvr>
                                        <p:cTn id="51" dur="1" fill="hold">
                                          <p:stCondLst>
                                            <p:cond delay="499"/>
                                          </p:stCondLst>
                                        </p:cTn>
                                        <p:tgtEl>
                                          <p:spTgt spid="89"/>
                                        </p:tgtEl>
                                        <p:attrNameLst>
                                          <p:attrName>style.visibility</p:attrName>
                                        </p:attrNameLst>
                                      </p:cBhvr>
                                      <p:to>
                                        <p:strVal val="hidden"/>
                                      </p:to>
                                    </p:se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000" fill="hold">
                                          <p:stCondLst>
                                            <p:cond delay="0"/>
                                          </p:stCondLst>
                                        </p:cTn>
                                        <p:tgtEl>
                                          <p:spTgt spid="48"/>
                                        </p:tgtEl>
                                        <p:attrNameLst>
                                          <p:attrName>style.visibility</p:attrName>
                                        </p:attrNameLst>
                                      </p:cBhvr>
                                      <p:to>
                                        <p:strVal val="visible"/>
                                      </p:to>
                                    </p:set>
                                    <p:animEffect transition="in" filter="wipe(left)">
                                      <p:cBhvr>
                                        <p:cTn id="55" dur="1000"/>
                                        <p:tgtEl>
                                          <p:spTgt spid="48"/>
                                        </p:tgtEl>
                                      </p:cBhvr>
                                    </p:animEffect>
                                  </p:childTnLst>
                                </p:cTn>
                              </p:par>
                              <p:par>
                                <p:cTn id="56" presetID="22" presetClass="exit" presetSubtype="8" fill="hold" grpId="0" nodeType="withEffect">
                                  <p:stCondLst>
                                    <p:cond delay="0"/>
                                  </p:stCondLst>
                                  <p:childTnLst>
                                    <p:animEffect transition="out" filter="wipe(left)">
                                      <p:cBhvr>
                                        <p:cTn id="57" dur="1000"/>
                                        <p:tgtEl>
                                          <p:spTgt spid="91"/>
                                        </p:tgtEl>
                                      </p:cBhvr>
                                    </p:animEffect>
                                    <p:set>
                                      <p:cBhvr>
                                        <p:cTn id="58" dur="1" fill="hold">
                                          <p:stCondLst>
                                            <p:cond delay="998"/>
                                          </p:stCondLst>
                                        </p:cTn>
                                        <p:tgtEl>
                                          <p:spTgt spid="91"/>
                                        </p:tgtEl>
                                        <p:attrNameLst>
                                          <p:attrName>style.visibility</p:attrName>
                                        </p:attrNameLst>
                                      </p:cBhvr>
                                      <p:to>
                                        <p:strVal val="hidden"/>
                                      </p:to>
                                    </p:set>
                                  </p:childTnLst>
                                </p:cTn>
                              </p:par>
                            </p:childTnLst>
                          </p:cTn>
                        </p:par>
                        <p:par>
                          <p:cTn id="59" fill="hold">
                            <p:stCondLst>
                              <p:cond delay="3500"/>
                            </p:stCondLst>
                            <p:childTnLst>
                              <p:par>
                                <p:cTn id="60" presetID="22" presetClass="entr" presetSubtype="1"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up)">
                                      <p:cBhvr>
                                        <p:cTn id="62" dur="500"/>
                                        <p:tgtEl>
                                          <p:spTgt spid="49"/>
                                        </p:tgtEl>
                                      </p:cBhvr>
                                    </p:animEffect>
                                  </p:childTnLst>
                                </p:cTn>
                              </p:par>
                              <p:par>
                                <p:cTn id="63" presetID="22" presetClass="exit" presetSubtype="1" fill="hold" grpId="0" nodeType="withEffect">
                                  <p:stCondLst>
                                    <p:cond delay="0"/>
                                  </p:stCondLst>
                                  <p:childTnLst>
                                    <p:animEffect transition="out" filter="wipe(up)">
                                      <p:cBhvr>
                                        <p:cTn id="64" dur="500"/>
                                        <p:tgtEl>
                                          <p:spTgt spid="90"/>
                                        </p:tgtEl>
                                      </p:cBhvr>
                                    </p:animEffect>
                                    <p:set>
                                      <p:cBhvr>
                                        <p:cTn id="65" dur="1" fill="hold">
                                          <p:stCondLst>
                                            <p:cond delay="499"/>
                                          </p:stCondLst>
                                        </p:cTn>
                                        <p:tgtEl>
                                          <p:spTgt spid="90"/>
                                        </p:tgtEl>
                                        <p:attrNameLst>
                                          <p:attrName>style.visibility</p:attrName>
                                        </p:attrNameLst>
                                      </p:cBhvr>
                                      <p:to>
                                        <p:strVal val="hidden"/>
                                      </p:to>
                                    </p:se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2000" fill="hold">
                                          <p:stCondLst>
                                            <p:cond delay="0"/>
                                          </p:stCondLst>
                                        </p:cTn>
                                        <p:tgtEl>
                                          <p:spTgt spid="119"/>
                                        </p:tgtEl>
                                        <p:attrNameLst>
                                          <p:attrName>style.visibility</p:attrName>
                                        </p:attrNameLst>
                                      </p:cBhvr>
                                      <p:to>
                                        <p:strVal val="visible"/>
                                      </p:to>
                                    </p:set>
                                    <p:animEffect transition="in" filter="wipe(up)">
                                      <p:cBhvr>
                                        <p:cTn id="69" dur="2000"/>
                                        <p:tgtEl>
                                          <p:spTgt spid="119"/>
                                        </p:tgtEl>
                                      </p:cBhvr>
                                    </p:animEffect>
                                  </p:childTnLst>
                                </p:cTn>
                              </p:par>
                              <p:par>
                                <p:cTn id="70" presetID="22" presetClass="exit" presetSubtype="1" fill="hold" grpId="0" nodeType="withEffect">
                                  <p:stCondLst>
                                    <p:cond delay="0"/>
                                  </p:stCondLst>
                                  <p:childTnLst>
                                    <p:animEffect transition="out" filter="wipe(up)">
                                      <p:cBhvr>
                                        <p:cTn id="71" dur="2000"/>
                                        <p:tgtEl>
                                          <p:spTgt spid="60"/>
                                        </p:tgtEl>
                                      </p:cBhvr>
                                    </p:animEffect>
                                    <p:set>
                                      <p:cBhvr>
                                        <p:cTn id="72" dur="1" fill="hold">
                                          <p:stCondLst>
                                            <p:cond delay="1996"/>
                                          </p:stCondLst>
                                        </p:cTn>
                                        <p:tgtEl>
                                          <p:spTgt spid="60"/>
                                        </p:tgtEl>
                                        <p:attrNameLst>
                                          <p:attrName>style.visibility</p:attrName>
                                        </p:attrNameLst>
                                      </p:cBhvr>
                                      <p:to>
                                        <p:strVal val="hidden"/>
                                      </p:to>
                                    </p:se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par>
                                <p:cTn id="77" presetID="22" presetClass="exit" presetSubtype="1" fill="hold" grpId="0" nodeType="withEffect">
                                  <p:stCondLst>
                                    <p:cond delay="0"/>
                                  </p:stCondLst>
                                  <p:childTnLst>
                                    <p:animEffect transition="out" filter="wipe(up)">
                                      <p:cBhvr>
                                        <p:cTn id="78" dur="500"/>
                                        <p:tgtEl>
                                          <p:spTgt spid="39"/>
                                        </p:tgtEl>
                                      </p:cBhvr>
                                    </p:animEffect>
                                    <p:set>
                                      <p:cBhvr>
                                        <p:cTn id="79" dur="1" fill="hold">
                                          <p:stCondLst>
                                            <p:cond delay="499"/>
                                          </p:stCondLst>
                                        </p:cTn>
                                        <p:tgtEl>
                                          <p:spTgt spid="39"/>
                                        </p:tgtEl>
                                        <p:attrNameLst>
                                          <p:attrName>style.visibility</p:attrName>
                                        </p:attrNameLst>
                                      </p:cBhvr>
                                      <p:to>
                                        <p:strVal val="hidden"/>
                                      </p:to>
                                    </p:set>
                                  </p:childTnLst>
                                </p:cTn>
                              </p:par>
                            </p:childTnLst>
                          </p:cTn>
                        </p:par>
                        <p:par>
                          <p:cTn id="80" fill="hold">
                            <p:stCondLst>
                              <p:cond delay="6500"/>
                            </p:stCondLst>
                            <p:childTnLst>
                              <p:par>
                                <p:cTn id="81" presetID="22" presetClass="entr" presetSubtype="2" fill="hold" grpId="0" nodeType="afterEffect">
                                  <p:stCondLst>
                                    <p:cond delay="0"/>
                                  </p:stCondLst>
                                  <p:childTnLst>
                                    <p:set>
                                      <p:cBhvr>
                                        <p:cTn id="82" dur="1000" fill="hold">
                                          <p:stCondLst>
                                            <p:cond delay="0"/>
                                          </p:stCondLst>
                                        </p:cTn>
                                        <p:tgtEl>
                                          <p:spTgt spid="50"/>
                                        </p:tgtEl>
                                        <p:attrNameLst>
                                          <p:attrName>style.visibility</p:attrName>
                                        </p:attrNameLst>
                                      </p:cBhvr>
                                      <p:to>
                                        <p:strVal val="visible"/>
                                      </p:to>
                                    </p:set>
                                    <p:animEffect transition="in" filter="wipe(right)">
                                      <p:cBhvr>
                                        <p:cTn id="83" dur="1000"/>
                                        <p:tgtEl>
                                          <p:spTgt spid="50"/>
                                        </p:tgtEl>
                                      </p:cBhvr>
                                    </p:animEffect>
                                  </p:childTnLst>
                                </p:cTn>
                              </p:par>
                              <p:par>
                                <p:cTn id="84" presetID="22" presetClass="exit" presetSubtype="2" fill="hold" grpId="0" nodeType="withEffect">
                                  <p:stCondLst>
                                    <p:cond delay="0"/>
                                  </p:stCondLst>
                                  <p:childTnLst>
                                    <p:animEffect transition="out" filter="wipe(right)">
                                      <p:cBhvr>
                                        <p:cTn id="85" dur="1000"/>
                                        <p:tgtEl>
                                          <p:spTgt spid="92"/>
                                        </p:tgtEl>
                                      </p:cBhvr>
                                    </p:animEffect>
                                    <p:set>
                                      <p:cBhvr>
                                        <p:cTn id="86" dur="1" fill="hold">
                                          <p:stCondLst>
                                            <p:cond delay="998"/>
                                          </p:stCondLst>
                                        </p:cTn>
                                        <p:tgtEl>
                                          <p:spTgt spid="9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132"/>
                                        </p:tgtEl>
                                        <p:attrNameLst>
                                          <p:attrName>style.visibility</p:attrName>
                                        </p:attrNameLst>
                                      </p:cBhvr>
                                      <p:to>
                                        <p:strVal val="visible"/>
                                      </p:to>
                                    </p:set>
                                    <p:animEffect transition="in" filter="fade">
                                      <p:cBhvr>
                                        <p:cTn id="91" dur="1000"/>
                                        <p:tgtEl>
                                          <p:spTgt spid="132"/>
                                        </p:tgtEl>
                                      </p:cBhvr>
                                    </p:animEffect>
                                    <p:anim calcmode="lin" valueType="num">
                                      <p:cBhvr>
                                        <p:cTn id="92" dur="1000" fill="hold"/>
                                        <p:tgtEl>
                                          <p:spTgt spid="132"/>
                                        </p:tgtEl>
                                        <p:attrNameLst>
                                          <p:attrName>ppt_x</p:attrName>
                                        </p:attrNameLst>
                                      </p:cBhvr>
                                      <p:tavLst>
                                        <p:tav tm="0">
                                          <p:val>
                                            <p:strVal val="#ppt_x"/>
                                          </p:val>
                                        </p:tav>
                                        <p:tav tm="100000">
                                          <p:val>
                                            <p:strVal val="#ppt_x"/>
                                          </p:val>
                                        </p:tav>
                                      </p:tavLst>
                                    </p:anim>
                                    <p:anim calcmode="lin" valueType="num">
                                      <p:cBhvr>
                                        <p:cTn id="93" dur="1000" fill="hold"/>
                                        <p:tgtEl>
                                          <p:spTgt spid="132"/>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1000"/>
                                        <p:tgtEl>
                                          <p:spTgt spid="34"/>
                                        </p:tgtEl>
                                      </p:cBhvr>
                                    </p:animEffect>
                                    <p:anim calcmode="lin" valueType="num">
                                      <p:cBhvr>
                                        <p:cTn id="97" dur="1000" fill="hold"/>
                                        <p:tgtEl>
                                          <p:spTgt spid="34"/>
                                        </p:tgtEl>
                                        <p:attrNameLst>
                                          <p:attrName>ppt_x</p:attrName>
                                        </p:attrNameLst>
                                      </p:cBhvr>
                                      <p:tavLst>
                                        <p:tav tm="0">
                                          <p:val>
                                            <p:strVal val="#ppt_x"/>
                                          </p:val>
                                        </p:tav>
                                        <p:tav tm="100000">
                                          <p:val>
                                            <p:strVal val="#ppt_x"/>
                                          </p:val>
                                        </p:tav>
                                      </p:tavLst>
                                    </p:anim>
                                    <p:anim calcmode="lin" valueType="num">
                                      <p:cBhvr>
                                        <p:cTn id="98" dur="1000" fill="hold"/>
                                        <p:tgtEl>
                                          <p:spTgt spid="34"/>
                                        </p:tgtEl>
                                        <p:attrNameLst>
                                          <p:attrName>ppt_y</p:attrName>
                                        </p:attrNameLst>
                                      </p:cBhvr>
                                      <p:tavLst>
                                        <p:tav tm="0">
                                          <p:val>
                                            <p:strVal val="#ppt_y-.1"/>
                                          </p:val>
                                        </p:tav>
                                        <p:tav tm="100000">
                                          <p:val>
                                            <p:strVal val="#ppt_y"/>
                                          </p:val>
                                        </p:tav>
                                      </p:tavLst>
                                    </p:anim>
                                  </p:childTnLst>
                                </p:cTn>
                              </p:par>
                            </p:childTnLst>
                          </p:cTn>
                        </p:par>
                        <p:par>
                          <p:cTn id="99" fill="hold">
                            <p:stCondLst>
                              <p:cond delay="1000"/>
                            </p:stCondLst>
                            <p:childTnLst>
                              <p:par>
                                <p:cTn id="100" presetID="8" presetClass="emph" presetSubtype="0" repeatCount="indefinite" fill="hold" nodeType="afterEffect">
                                  <p:stCondLst>
                                    <p:cond delay="0"/>
                                  </p:stCondLst>
                                  <p:childTnLst>
                                    <p:animRot by="21600000">
                                      <p:cBhvr>
                                        <p:cTn id="101" dur="500" fill="hold"/>
                                        <p:tgtEl>
                                          <p:spTgt spid="132"/>
                                        </p:tgtEl>
                                        <p:attrNameLst>
                                          <p:attrName>r</p:attrName>
                                        </p:attrNameLst>
                                      </p:cBhvr>
                                    </p:animRot>
                                  </p:childTnLst>
                                </p:cTn>
                              </p:par>
                            </p:childTnLst>
                          </p:cTn>
                        </p:par>
                      </p:childTnLst>
                    </p:cTn>
                  </p:par>
                  <p:par>
                    <p:cTn id="102" fill="hold">
                      <p:stCondLst>
                        <p:cond delay="indefinite"/>
                      </p:stCondLst>
                      <p:childTnLst>
                        <p:par>
                          <p:cTn id="103" fill="hold">
                            <p:stCondLst>
                              <p:cond delay="0"/>
                            </p:stCondLst>
                            <p:childTnLst>
                              <p:par>
                                <p:cTn id="104" presetID="22" presetClass="entr" presetSubtype="8" repeatCount="indefinite" fill="hold" grpId="0" nodeType="clickEffect">
                                  <p:stCondLst>
                                    <p:cond delay="0"/>
                                  </p:stCondLst>
                                  <p:childTnLst>
                                    <p:set>
                                      <p:cBhvr>
                                        <p:cTn id="105" dur="1" fill="hold">
                                          <p:stCondLst>
                                            <p:cond delay="0"/>
                                          </p:stCondLst>
                                        </p:cTn>
                                        <p:tgtEl>
                                          <p:spTgt spid="53"/>
                                        </p:tgtEl>
                                        <p:attrNameLst>
                                          <p:attrName>style.visibility</p:attrName>
                                        </p:attrNameLst>
                                      </p:cBhvr>
                                      <p:to>
                                        <p:strVal val="visible"/>
                                      </p:to>
                                    </p:set>
                                    <p:animEffect transition="in" filter="wipe(left)">
                                      <p:cBhvr>
                                        <p:cTn id="106" dur="500"/>
                                        <p:tgtEl>
                                          <p:spTgt spid="53"/>
                                        </p:tgtEl>
                                      </p:cBhvr>
                                    </p:animEffect>
                                  </p:childTnLst>
                                </p:cTn>
                              </p:par>
                              <p:par>
                                <p:cTn id="107" presetID="22" presetClass="entr" presetSubtype="8" repeatCount="indefinite"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childTnLst>
                          </p:cTn>
                        </p:par>
                        <p:par>
                          <p:cTn id="110" fill="hold">
                            <p:stCondLst>
                              <p:cond delay="500"/>
                            </p:stCondLst>
                            <p:childTnLst>
                              <p:par>
                                <p:cTn id="111" presetID="22" presetClass="entr" presetSubtype="8" repeatCount="indefinite" fill="hold" grpId="0" nodeType="after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wipe(left)">
                                      <p:cBhvr>
                                        <p:cTn id="113" dur="500"/>
                                        <p:tgtEl>
                                          <p:spTgt spid="55"/>
                                        </p:tgtEl>
                                      </p:cBhvr>
                                    </p:animEffect>
                                  </p:childTnLst>
                                </p:cTn>
                              </p:par>
                              <p:par>
                                <p:cTn id="114" presetID="22" presetClass="entr" presetSubtype="8" repeatCount="indefinite" fill="hold" grpId="0" nodeType="with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left)">
                                      <p:cBhvr>
                                        <p:cTn id="116" dur="500"/>
                                        <p:tgtEl>
                                          <p:spTgt spid="56"/>
                                        </p:tgtEl>
                                      </p:cBhvr>
                                    </p:animEffect>
                                  </p:childTnLst>
                                </p:cTn>
                              </p:par>
                            </p:childTnLst>
                          </p:cTn>
                        </p:par>
                        <p:par>
                          <p:cTn id="117" fill="hold">
                            <p:stCondLst>
                              <p:cond delay="1000"/>
                            </p:stCondLst>
                            <p:childTnLst>
                              <p:par>
                                <p:cTn id="118" presetID="22" presetClass="entr" presetSubtype="8" repeatCount="indefinite" fill="hold" grpId="0" nodeType="after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wipe(left)">
                                      <p:cBhvr>
                                        <p:cTn id="120" dur="500"/>
                                        <p:tgtEl>
                                          <p:spTgt spid="58"/>
                                        </p:tgtEl>
                                      </p:cBhvr>
                                    </p:animEffect>
                                  </p:childTnLst>
                                </p:cTn>
                              </p:par>
                              <p:par>
                                <p:cTn id="121" presetID="22" presetClass="entr" presetSubtype="8" repeatCount="indefinite"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wipe(left)">
                                      <p:cBhvr>
                                        <p:cTn id="123" dur="500"/>
                                        <p:tgtEl>
                                          <p:spTgt spid="59"/>
                                        </p:tgtEl>
                                      </p:cBhvr>
                                    </p:animEffect>
                                  </p:childTnLst>
                                </p:cTn>
                              </p:par>
                            </p:childTnLst>
                          </p:cTn>
                        </p:par>
                        <p:par>
                          <p:cTn id="124" fill="hold">
                            <p:stCondLst>
                              <p:cond delay="1500"/>
                            </p:stCondLst>
                            <p:childTnLst>
                              <p:par>
                                <p:cTn id="125" presetID="22" presetClass="entr" presetSubtype="8" repeatCount="indefinite"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wipe(left)">
                                      <p:cBhvr>
                                        <p:cTn id="127" dur="500"/>
                                        <p:tgtEl>
                                          <p:spTgt spid="62"/>
                                        </p:tgtEl>
                                      </p:cBhvr>
                                    </p:animEffect>
                                  </p:childTnLst>
                                </p:cTn>
                              </p:par>
                              <p:par>
                                <p:cTn id="128" presetID="22" presetClass="entr" presetSubtype="8" repeatCount="indefinite"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wipe(left)">
                                      <p:cBhvr>
                                        <p:cTn id="130" dur="500"/>
                                        <p:tgtEl>
                                          <p:spTgt spid="63"/>
                                        </p:tgtEl>
                                      </p:cBhvr>
                                    </p:animEffect>
                                  </p:childTnLst>
                                </p:cTn>
                              </p:par>
                            </p:childTnLst>
                          </p:cTn>
                        </p:par>
                        <p:par>
                          <p:cTn id="131" fill="hold">
                            <p:stCondLst>
                              <p:cond delay="2000"/>
                            </p:stCondLst>
                            <p:childTnLst>
                              <p:par>
                                <p:cTn id="132" presetID="22" presetClass="entr" presetSubtype="8" repeatCount="indefinite" fill="hold" grpId="0" nodeType="after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wipe(left)">
                                      <p:cBhvr>
                                        <p:cTn id="134" dur="500"/>
                                        <p:tgtEl>
                                          <p:spTgt spid="64"/>
                                        </p:tgtEl>
                                      </p:cBhvr>
                                    </p:animEffect>
                                  </p:childTnLst>
                                </p:cTn>
                              </p:par>
                              <p:par>
                                <p:cTn id="135" presetID="22" presetClass="entr" presetSubtype="8" repeatCount="indefinite" fill="hold" grpId="0" nodeType="with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wipe(left)">
                                      <p:cBhvr>
                                        <p:cTn id="137" dur="500"/>
                                        <p:tgtEl>
                                          <p:spTgt spid="65"/>
                                        </p:tgtEl>
                                      </p:cBhvr>
                                    </p:animEffect>
                                  </p:childTnLst>
                                </p:cTn>
                              </p:par>
                            </p:childTnLst>
                          </p:cTn>
                        </p:par>
                        <p:par>
                          <p:cTn id="138" fill="hold">
                            <p:stCondLst>
                              <p:cond delay="2500"/>
                            </p:stCondLst>
                            <p:childTnLst>
                              <p:par>
                                <p:cTn id="139" presetID="22" presetClass="entr" presetSubtype="8" repeatCount="indefinite" fill="hold" grpId="0" nodeType="after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wipe(left)">
                                      <p:cBhvr>
                                        <p:cTn id="141" dur="500"/>
                                        <p:tgtEl>
                                          <p:spTgt spid="66"/>
                                        </p:tgtEl>
                                      </p:cBhvr>
                                    </p:animEffect>
                                  </p:childTnLst>
                                </p:cTn>
                              </p:par>
                              <p:par>
                                <p:cTn id="142" presetID="22" presetClass="entr" presetSubtype="8" repeatCount="indefinite"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wipe(left)">
                                      <p:cBhvr>
                                        <p:cTn id="144" dur="500"/>
                                        <p:tgtEl>
                                          <p:spTgt spid="67"/>
                                        </p:tgtEl>
                                      </p:cBhvr>
                                    </p:animEffect>
                                  </p:childTnLst>
                                </p:cTn>
                              </p:par>
                            </p:childTnLst>
                          </p:cTn>
                        </p:par>
                        <p:par>
                          <p:cTn id="145" fill="hold">
                            <p:stCondLst>
                              <p:cond delay="3000"/>
                            </p:stCondLst>
                            <p:childTnLst>
                              <p:par>
                                <p:cTn id="146" presetID="22" presetClass="entr" presetSubtype="8" repeatCount="indefinite" fill="hold" grpId="0" nodeType="after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wipe(left)">
                                      <p:cBhvr>
                                        <p:cTn id="148" dur="500"/>
                                        <p:tgtEl>
                                          <p:spTgt spid="70"/>
                                        </p:tgtEl>
                                      </p:cBhvr>
                                    </p:animEffect>
                                  </p:childTnLst>
                                </p:cTn>
                              </p:par>
                              <p:par>
                                <p:cTn id="149" presetID="22" presetClass="entr" presetSubtype="8" repeatCount="indefinite" fill="hold" grpId="0" nodeType="withEffect">
                                  <p:stCondLst>
                                    <p:cond delay="0"/>
                                  </p:stCondLst>
                                  <p:childTnLst>
                                    <p:set>
                                      <p:cBhvr>
                                        <p:cTn id="150" dur="1" fill="hold">
                                          <p:stCondLst>
                                            <p:cond delay="0"/>
                                          </p:stCondLst>
                                        </p:cTn>
                                        <p:tgtEl>
                                          <p:spTgt spid="71"/>
                                        </p:tgtEl>
                                        <p:attrNameLst>
                                          <p:attrName>style.visibility</p:attrName>
                                        </p:attrNameLst>
                                      </p:cBhvr>
                                      <p:to>
                                        <p:strVal val="visible"/>
                                      </p:to>
                                    </p:set>
                                    <p:animEffect transition="in" filter="wipe(left)">
                                      <p:cBhvr>
                                        <p:cTn id="151" dur="500"/>
                                        <p:tgtEl>
                                          <p:spTgt spid="71"/>
                                        </p:tgtEl>
                                      </p:cBhvr>
                                    </p:animEffect>
                                  </p:childTnLst>
                                </p:cTn>
                              </p:par>
                            </p:childTnLst>
                          </p:cTn>
                        </p:par>
                        <p:par>
                          <p:cTn id="152" fill="hold">
                            <p:stCondLst>
                              <p:cond delay="3500"/>
                            </p:stCondLst>
                            <p:childTnLst>
                              <p:par>
                                <p:cTn id="153" presetID="22" presetClass="entr" presetSubtype="8" repeatCount="indefinite" fill="hold" grpId="0" nodeType="after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wipe(left)">
                                      <p:cBhvr>
                                        <p:cTn id="155" dur="500"/>
                                        <p:tgtEl>
                                          <p:spTgt spid="72"/>
                                        </p:tgtEl>
                                      </p:cBhvr>
                                    </p:animEffect>
                                  </p:childTnLst>
                                </p:cTn>
                              </p:par>
                              <p:par>
                                <p:cTn id="156" presetID="22" presetClass="entr" presetSubtype="8" repeatCount="indefinite" fill="hold" grpId="0" nodeType="withEffect">
                                  <p:stCondLst>
                                    <p:cond delay="0"/>
                                  </p:stCondLst>
                                  <p:childTnLst>
                                    <p:set>
                                      <p:cBhvr>
                                        <p:cTn id="157" dur="1" fill="hold">
                                          <p:stCondLst>
                                            <p:cond delay="0"/>
                                          </p:stCondLst>
                                        </p:cTn>
                                        <p:tgtEl>
                                          <p:spTgt spid="73"/>
                                        </p:tgtEl>
                                        <p:attrNameLst>
                                          <p:attrName>style.visibility</p:attrName>
                                        </p:attrNameLst>
                                      </p:cBhvr>
                                      <p:to>
                                        <p:strVal val="visible"/>
                                      </p:to>
                                    </p:set>
                                    <p:animEffect transition="in" filter="wipe(left)">
                                      <p:cBhvr>
                                        <p:cTn id="158" dur="500"/>
                                        <p:tgtEl>
                                          <p:spTgt spid="73"/>
                                        </p:tgtEl>
                                      </p:cBhvr>
                                    </p:animEffect>
                                  </p:childTnLst>
                                </p:cTn>
                              </p:par>
                            </p:childTnLst>
                          </p:cTn>
                        </p:par>
                      </p:childTnLst>
                    </p:cTn>
                  </p:par>
                  <p:par>
                    <p:cTn id="159" fill="hold">
                      <p:stCondLst>
                        <p:cond delay="indefinite"/>
                      </p:stCondLst>
                      <p:childTnLst>
                        <p:par>
                          <p:cTn id="160" fill="hold">
                            <p:stCondLst>
                              <p:cond delay="0"/>
                            </p:stCondLst>
                            <p:childTnLst>
                              <p:par>
                                <p:cTn id="161" presetID="9" presetClass="entr" presetSubtype="0" fill="hold" nodeType="clickEffect">
                                  <p:stCondLst>
                                    <p:cond delay="0"/>
                                  </p:stCondLst>
                                  <p:childTnLst>
                                    <p:set>
                                      <p:cBhvr>
                                        <p:cTn id="162" dur="1" fill="hold">
                                          <p:stCondLst>
                                            <p:cond delay="0"/>
                                          </p:stCondLst>
                                        </p:cTn>
                                        <p:tgtEl>
                                          <p:spTgt spid="74"/>
                                        </p:tgtEl>
                                        <p:attrNameLst>
                                          <p:attrName>style.visibility</p:attrName>
                                        </p:attrNameLst>
                                      </p:cBhvr>
                                      <p:to>
                                        <p:strVal val="visible"/>
                                      </p:to>
                                    </p:set>
                                    <p:animEffect transition="in" filter="dissolve">
                                      <p:cBhvr>
                                        <p:cTn id="1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116" grpId="0" bldLvl="0" animBg="1"/>
      <p:bldP spid="46" grpId="0" bldLvl="0" animBg="1"/>
      <p:bldP spid="88" grpId="0" bldLvl="0" animBg="1"/>
      <p:bldP spid="68" grpId="0" bldLvl="0" animBg="1"/>
      <p:bldP spid="115" grpId="0" bldLvl="0" animBg="1"/>
      <p:bldP spid="89" grpId="0" bldLvl="0" animBg="1"/>
      <p:bldP spid="47" grpId="0" bldLvl="0" animBg="1"/>
      <p:bldP spid="91" grpId="0" bldLvl="0" animBg="1"/>
      <p:bldP spid="48" grpId="0" bldLvl="0" animBg="1"/>
      <p:bldP spid="90" grpId="0" bldLvl="0" animBg="1"/>
      <p:bldP spid="49" grpId="0" bldLvl="0" animBg="1"/>
      <p:bldP spid="60" grpId="0" bldLvl="0" animBg="1"/>
      <p:bldP spid="119" grpId="0" bldLvl="0" animBg="1"/>
      <p:bldP spid="51" grpId="0" bldLvl="0" animBg="1"/>
      <p:bldP spid="39" grpId="0" bldLvl="0" animBg="1"/>
      <p:bldP spid="92" grpId="0" bldLvl="0" animBg="1"/>
      <p:bldP spid="50" grpId="0" bldLvl="0" animBg="1"/>
      <p:bldP spid="53" grpId="0" bldLvl="0" animBg="1"/>
      <p:bldP spid="54" grpId="0" bldLvl="0" animBg="1"/>
      <p:bldP spid="55" grpId="0" bldLvl="0" animBg="1"/>
      <p:bldP spid="56" grpId="0" bldLvl="0" animBg="1"/>
      <p:bldP spid="58" grpId="0" bldLvl="0" animBg="1"/>
      <p:bldP spid="59" grpId="0" bldLvl="0" animBg="1"/>
      <p:bldP spid="62" grpId="0" bldLvl="0" animBg="1"/>
      <p:bldP spid="63" grpId="0" bldLvl="0" animBg="1"/>
      <p:bldP spid="64" grpId="0" bldLvl="0" animBg="1"/>
      <p:bldP spid="65" grpId="0" bldLvl="0" animBg="1"/>
      <p:bldP spid="66" grpId="0" bldLvl="0" animBg="1"/>
      <p:bldP spid="67" grpId="0" bldLvl="0" animBg="1"/>
      <p:bldP spid="70" grpId="0" bldLvl="0" animBg="1"/>
      <p:bldP spid="71" grpId="0" bldLvl="0" animBg="1"/>
      <p:bldP spid="72" grpId="0" bldLvl="0" animBg="1"/>
      <p:bldP spid="73" grpId="0" bldLvl="0" animBg="1"/>
      <p:bldP spid="34" grpId="0" bldLvl="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3690" y="627380"/>
            <a:ext cx="11616690" cy="445770"/>
          </a:xfrm>
          <a:prstGeom prst="rect">
            <a:avLst/>
          </a:prstGeom>
          <a:noFill/>
        </p:spPr>
        <p:txBody>
          <a:bodyPr wrap="square" rtlCol="0">
            <a:noAutofit/>
          </a:bodyPr>
          <a:p>
            <a:r>
              <a:rPr lang="en-US" altLang="zh-CN"/>
              <a:t>       </a:t>
            </a:r>
            <a:r>
              <a:rPr lang="en-US" altLang="zh-CN">
                <a:solidFill>
                  <a:srgbClr val="FF0000"/>
                </a:solidFill>
              </a:rPr>
              <a:t> </a:t>
            </a:r>
            <a:r>
              <a:rPr lang="en-US" altLang="zh-CN" sz="2400">
                <a:solidFill>
                  <a:srgbClr val="FF0000"/>
                </a:solidFill>
              </a:rPr>
              <a:t> </a:t>
            </a:r>
            <a:r>
              <a:rPr lang="zh-CN" altLang="en-US" sz="2400">
                <a:solidFill>
                  <a:srgbClr val="FF0000"/>
                </a:solidFill>
              </a:rPr>
              <a:t>汽车暖风的作用及重要性：</a:t>
            </a:r>
            <a:r>
              <a:rPr lang="zh-CN" altLang="en-US" sz="2400"/>
              <a:t>汽车空调最显著的功能就是对温度的调节，夏天制冷</a:t>
            </a:r>
            <a:r>
              <a:rPr lang="en-US" altLang="zh-CN" sz="2400"/>
              <a:t> </a:t>
            </a:r>
            <a:r>
              <a:rPr lang="zh-CN" altLang="en-US" sz="2400"/>
              <a:t>冬天取暖。而有些车主经常会遇到暖风不热或者热的慢的问题。</a:t>
            </a:r>
            <a:endParaRPr lang="zh-CN" altLang="en-US" sz="2400"/>
          </a:p>
          <a:p>
            <a:endParaRPr lang="zh-CN" altLang="en-US" sz="2400"/>
          </a:p>
          <a:p>
            <a:r>
              <a:rPr lang="en-US" altLang="zh-CN" sz="2400"/>
              <a:t>      </a:t>
            </a:r>
            <a:r>
              <a:rPr lang="en-US" altLang="zh-CN" sz="2400">
                <a:solidFill>
                  <a:srgbClr val="FF0000"/>
                </a:solidFill>
              </a:rPr>
              <a:t> </a:t>
            </a:r>
            <a:r>
              <a:rPr lang="zh-CN" altLang="en-US" sz="2400">
                <a:solidFill>
                  <a:srgbClr val="FF0000"/>
                </a:solidFill>
              </a:rPr>
              <a:t>汽车暖风的来源及水箱的安装位置：</a:t>
            </a:r>
            <a:r>
              <a:rPr lang="zh-CN" altLang="en-US" sz="2400">
                <a:sym typeface="+mn-ea"/>
              </a:rPr>
              <a:t>连通到了防火墙内部，一根进水管一根出水管，热的冷却液就可以通过进水管流入到仪表台下空调风箱内部的暖风水箱中再通过出水管流出，这样</a:t>
            </a:r>
            <a:r>
              <a:rPr lang="zh-CN" altLang="en-US" sz="2400"/>
              <a:t>暖风水箱的温度升高，然后鼓风机工作，吹过的风就变成的温暖的暖风，一般开关开到最热时出风口的暖风温度在</a:t>
            </a:r>
            <a:r>
              <a:rPr lang="en-US" altLang="zh-CN" sz="2400"/>
              <a:t>30</a:t>
            </a:r>
            <a:r>
              <a:rPr lang="zh-CN" altLang="en-US" sz="2400"/>
              <a:t>度左右，就证明暖风很好。</a:t>
            </a:r>
            <a:endParaRPr lang="zh-CN" altLang="en-US" sz="2400"/>
          </a:p>
          <a:p>
            <a:r>
              <a:rPr lang="en-US" altLang="zh-CN" sz="2400"/>
              <a:t>      </a:t>
            </a:r>
            <a:endParaRPr lang="zh-CN" altLang="en-US" sz="2400"/>
          </a:p>
          <a:p>
            <a:r>
              <a:rPr lang="en-US" altLang="zh-CN" sz="2400"/>
              <a:t>      </a:t>
            </a:r>
            <a:r>
              <a:rPr lang="zh-CN" altLang="en-US" sz="2400">
                <a:solidFill>
                  <a:srgbClr val="FF0000"/>
                </a:solidFill>
              </a:rPr>
              <a:t>没暖风的原因及检修方法：</a:t>
            </a:r>
            <a:endParaRPr lang="zh-CN" altLang="en-US" sz="2400">
              <a:solidFill>
                <a:srgbClr val="FF0000"/>
              </a:solidFill>
            </a:endParaRPr>
          </a:p>
          <a:p>
            <a:r>
              <a:rPr lang="zh-CN" altLang="en-US" sz="2400"/>
              <a:t>第一：冷却液没有在暖风水箱中循环。判断方法很简单，在防火墙旁有两根水管，就是连接暖风水箱的水管，一根进水管</a:t>
            </a:r>
            <a:r>
              <a:rPr lang="en-US" altLang="zh-CN" sz="2400"/>
              <a:t> </a:t>
            </a:r>
            <a:r>
              <a:rPr lang="zh-CN" altLang="en-US" sz="2400"/>
              <a:t>一根出水管，当发动机水温高时开启空调暖风，然后手试这两根水管的温度。</a:t>
            </a:r>
            <a:endParaRPr lang="zh-CN" altLang="en-US" sz="2400"/>
          </a:p>
          <a:p>
            <a:endParaRPr lang="en-US" altLang="zh-CN"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0530" y="395605"/>
            <a:ext cx="11331575" cy="455930"/>
          </a:xfrm>
          <a:prstGeom prst="rect">
            <a:avLst/>
          </a:prstGeom>
          <a:noFill/>
        </p:spPr>
        <p:txBody>
          <a:bodyPr wrap="square" rtlCol="0">
            <a:noAutofit/>
          </a:bodyPr>
          <a:p>
            <a:r>
              <a:rPr lang="en-US" altLang="zh-CN" sz="2400"/>
              <a:t>       </a:t>
            </a:r>
            <a:r>
              <a:rPr lang="zh-CN" altLang="en-US" sz="2400">
                <a:solidFill>
                  <a:srgbClr val="FF0000"/>
                </a:solidFill>
              </a:rPr>
              <a:t>（</a:t>
            </a:r>
            <a:r>
              <a:rPr lang="en-US" altLang="zh-CN" sz="2400">
                <a:solidFill>
                  <a:srgbClr val="FF0000"/>
                </a:solidFill>
                <a:sym typeface="+mn-ea"/>
              </a:rPr>
              <a:t>1</a:t>
            </a:r>
            <a:r>
              <a:rPr lang="zh-CN" altLang="en-US" sz="2400">
                <a:solidFill>
                  <a:srgbClr val="FF0000"/>
                </a:solidFill>
                <a:sym typeface="+mn-ea"/>
              </a:rPr>
              <a:t>）</a:t>
            </a:r>
            <a:r>
              <a:rPr lang="zh-CN" altLang="en-US" sz="2400">
                <a:sym typeface="+mn-ea"/>
              </a:rPr>
              <a:t>如果两根水管的温度都不高，就证明热的冷却液就没有流过来。</a:t>
            </a:r>
            <a:r>
              <a:rPr lang="zh-CN" altLang="en-US" sz="2400">
                <a:sym typeface="+mn-ea"/>
              </a:rPr>
              <a:t>这主要就是与暖风水阀和节温器有关。</a:t>
            </a:r>
            <a:endParaRPr lang="zh-CN" altLang="en-US" sz="2400">
              <a:sym typeface="+mn-ea"/>
            </a:endParaRPr>
          </a:p>
          <a:p>
            <a:r>
              <a:rPr lang="en-US" altLang="zh-CN" sz="2400"/>
              <a:t>      </a:t>
            </a:r>
            <a:r>
              <a:rPr lang="en-US" altLang="zh-CN" sz="2400">
                <a:solidFill>
                  <a:srgbClr val="FF0000"/>
                </a:solidFill>
              </a:rPr>
              <a:t> </a:t>
            </a:r>
            <a:r>
              <a:rPr lang="zh-CN" altLang="en-US" sz="2400">
                <a:solidFill>
                  <a:srgbClr val="FF0000"/>
                </a:solidFill>
              </a:rPr>
              <a:t>（</a:t>
            </a:r>
            <a:r>
              <a:rPr lang="en-US" altLang="zh-CN" sz="2400">
                <a:solidFill>
                  <a:srgbClr val="FF0000"/>
                </a:solidFill>
              </a:rPr>
              <a:t>2</a:t>
            </a:r>
            <a:r>
              <a:rPr lang="zh-CN" altLang="en-US" sz="2400">
                <a:solidFill>
                  <a:srgbClr val="FF0000"/>
                </a:solidFill>
              </a:rPr>
              <a:t>）</a:t>
            </a:r>
            <a:r>
              <a:rPr lang="zh-CN" altLang="en-US" sz="2400"/>
              <a:t>如果</a:t>
            </a:r>
            <a:r>
              <a:rPr lang="zh-CN" altLang="en-US" sz="2400"/>
              <a:t>两根暖风水管温差很大，这就证明热的冷却液已经流到暖风水箱，但并没有在水箱中循环，这是水箱内部堵塞了。因为冷却水道内部会产生很多的水垢，而暖风水箱的管道是很细的，时间一长就会慢慢堵塞，</a:t>
            </a:r>
            <a:endParaRPr lang="zh-CN" altLang="en-US" sz="2400"/>
          </a:p>
          <a:p>
            <a:endParaRPr lang="zh-CN" altLang="en-US" sz="2400" b="1">
              <a:solidFill>
                <a:srgbClr val="FF0000"/>
              </a:solidFill>
              <a:sym typeface="+mn-ea"/>
            </a:endParaRPr>
          </a:p>
          <a:p>
            <a:endParaRPr lang="zh-CN" altLang="en-US" sz="2400" b="1">
              <a:solidFill>
                <a:srgbClr val="FF0000"/>
              </a:solidFill>
              <a:sym typeface="+mn-ea"/>
            </a:endParaRPr>
          </a:p>
          <a:p>
            <a:r>
              <a:rPr lang="zh-CN" altLang="en-US" sz="2400" b="1">
                <a:solidFill>
                  <a:srgbClr val="FF0000"/>
                </a:solidFill>
                <a:sym typeface="+mn-ea"/>
              </a:rPr>
              <a:t>进行清洗：</a:t>
            </a:r>
            <a:r>
              <a:rPr lang="en-US" altLang="zh-CN" sz="2400">
                <a:sym typeface="+mn-ea"/>
              </a:rPr>
              <a:t>  </a:t>
            </a:r>
            <a:r>
              <a:rPr lang="zh-CN" altLang="en-US" sz="2400">
                <a:sym typeface="+mn-ea"/>
              </a:rPr>
              <a:t>清洗的方法很简单，拆下防火墙边上的两根暖风水管，然后用高压气枪吹，就可以将内部的脏东西吹出，然后再接上水管，用清水冲洗，当流出的水清澈时</a:t>
            </a:r>
            <a:r>
              <a:rPr lang="en-US" altLang="zh-CN" sz="2400">
                <a:sym typeface="+mn-ea"/>
              </a:rPr>
              <a:t> </a:t>
            </a:r>
            <a:r>
              <a:rPr lang="zh-CN" altLang="en-US" sz="2400">
                <a:sym typeface="+mn-ea"/>
              </a:rPr>
              <a:t>在反复的用气枪吹，直到流出的水清澈并且水流水压很大就可以了。如果还不干净，就证明内部的水垢比较多，可以加入白醋，浸泡十分钟，在用清水冲洗。清洗干净后装好暖风水管，添加防冻液，就可以了。如果实在是清洗不干净，这证明水箱内部太脏，只能更换。</a:t>
            </a:r>
            <a:endParaRPr lang="zh-CN" altLang="en-US" sz="2400">
              <a:sym typeface="+mn-ea"/>
            </a:endParaRPr>
          </a:p>
          <a:p>
            <a:endParaRPr lang="zh-CN" altLang="en-US" sz="2400">
              <a:sym typeface="+mn-ea"/>
            </a:endParaRPr>
          </a:p>
          <a:p>
            <a:endParaRPr lang="en-US" altLang="zh-CN" sz="24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0340" y="1016000"/>
            <a:ext cx="11371580" cy="426720"/>
          </a:xfrm>
          <a:prstGeom prst="rect">
            <a:avLst/>
          </a:prstGeom>
          <a:noFill/>
        </p:spPr>
        <p:txBody>
          <a:bodyPr wrap="square" rtlCol="0">
            <a:noAutofit/>
          </a:bodyPr>
          <a:p>
            <a:r>
              <a:rPr lang="en-US" altLang="zh-CN" sz="2400">
                <a:sym typeface="+mn-ea"/>
              </a:rPr>
              <a:t>    </a:t>
            </a:r>
            <a:r>
              <a:rPr lang="zh-CN" altLang="en-US" sz="2400">
                <a:solidFill>
                  <a:srgbClr val="FF0000"/>
                </a:solidFill>
                <a:sym typeface="+mn-ea"/>
              </a:rPr>
              <a:t>（</a:t>
            </a:r>
            <a:r>
              <a:rPr lang="en-US" altLang="zh-CN" sz="2400">
                <a:solidFill>
                  <a:srgbClr val="FF0000"/>
                </a:solidFill>
                <a:sym typeface="+mn-ea"/>
              </a:rPr>
              <a:t>3</a:t>
            </a:r>
            <a:r>
              <a:rPr lang="zh-CN" altLang="en-US" sz="2400">
                <a:solidFill>
                  <a:srgbClr val="FF0000"/>
                </a:solidFill>
                <a:sym typeface="+mn-ea"/>
              </a:rPr>
              <a:t>）</a:t>
            </a:r>
            <a:r>
              <a:rPr lang="zh-CN" altLang="en-US" sz="2400">
                <a:solidFill>
                  <a:schemeClr val="tx1"/>
                </a:solidFill>
                <a:sym typeface="+mn-ea"/>
              </a:rPr>
              <a:t>第二：</a:t>
            </a:r>
            <a:r>
              <a:rPr lang="zh-CN" altLang="en-US" sz="2400">
                <a:sym typeface="+mn-ea"/>
              </a:rPr>
              <a:t>两根水管都很热，证明冷却液的循环很好，那就是风箱内部的翻版控制出现问题了。</a:t>
            </a:r>
            <a:endParaRPr lang="zh-CN" altLang="en-US" sz="2400">
              <a:sym typeface="+mn-ea"/>
            </a:endParaRPr>
          </a:p>
          <a:p>
            <a:r>
              <a:rPr lang="en-US" altLang="zh-CN" sz="2400">
                <a:sym typeface="+mn-ea"/>
              </a:rPr>
              <a:t>      </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3.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4.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5.xml><?xml version="1.0" encoding="utf-8"?>
<p:tagLst xmlns:p="http://schemas.openxmlformats.org/presentationml/2006/main">
  <p:tag name="COMMONDATA" val="eyJoZGlkIjoiMjYzMGE1NzFmNjA1NjU5NWU5MjE1ZmM2MzQzMDc2NDEifQ=="/>
  <p:tag name="KSO_WPP_MARK_KEY" val="3aae47d4-a30b-4c8e-a424-e39623c97829"/>
  <p:tag name="commondata" val="eyJoZGlkIjoiNTlmMzgyMWViNWFjNDYyNWJlNGJiYjA4NWRmNWVlZG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1060</Words>
  <Application>WPS 演示</Application>
  <PresentationFormat>宽屏</PresentationFormat>
  <Paragraphs>58</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Arial</vt:lpstr>
      <vt:lpstr>宋体</vt:lpstr>
      <vt:lpstr>Wingdings</vt:lpstr>
      <vt:lpstr>微软雅黑</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午后普洱茶</cp:lastModifiedBy>
  <cp:revision>27</cp:revision>
  <dcterms:created xsi:type="dcterms:W3CDTF">2022-10-10T08:45:00Z</dcterms:created>
  <dcterms:modified xsi:type="dcterms:W3CDTF">2023-10-17T08:50:59Z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0D8FC2E43BE8439E95F90993724B1A4B</vt:lpwstr>
  </property>
  <property fmtid="{D5CDD505-2E9C-101B-9397-08002B2CF9AE}" pid="3" name="KSOProductBuildVer">
    <vt:lpwstr>2052-12.1.0.15712</vt:lpwstr>
  </property>
</Properties>
</file>