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438" r:id="rId3"/>
    <p:sldId id="465" r:id="rId4"/>
    <p:sldId id="436" r:id="rId5"/>
    <p:sldId id="435" r:id="rId7"/>
    <p:sldId id="415" r:id="rId8"/>
    <p:sldId id="408" r:id="rId9"/>
    <p:sldId id="409" r:id="rId10"/>
    <p:sldId id="496" r:id="rId11"/>
    <p:sldId id="411" r:id="rId12"/>
    <p:sldId id="412" r:id="rId13"/>
    <p:sldId id="413" r:id="rId14"/>
    <p:sldId id="414" r:id="rId15"/>
    <p:sldId id="437" r:id="rId16"/>
    <p:sldId id="443" r:id="rId17"/>
    <p:sldId id="439" r:id="rId18"/>
    <p:sldId id="44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5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3308"/>
    <a:srgbClr val="41B9AA"/>
    <a:srgbClr val="FFFFFF"/>
    <a:srgbClr val="D8090F"/>
    <a:srgbClr val="840C18"/>
    <a:srgbClr val="BB120F"/>
    <a:srgbClr val="AE071B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2"/>
        <p:guide pos="35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8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9575" y="1685290"/>
            <a:ext cx="4802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模式控制电路分析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10800000">
            <a:off x="2865755" y="2596515"/>
            <a:ext cx="2567305" cy="884555"/>
            <a:chOff x="4513" y="4089"/>
            <a:chExt cx="4043" cy="1393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4"/>
              <a:ext cx="1393" cy="4043"/>
              <a:chOff x="8431" y="2913"/>
              <a:chExt cx="1393" cy="404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53435" y="5105400"/>
            <a:ext cx="4932680" cy="518160"/>
            <a:chOff x="5255" y="8037"/>
            <a:chExt cx="7768" cy="816"/>
          </a:xfrm>
        </p:grpSpPr>
        <p:cxnSp>
          <p:nvCxnSpPr>
            <p:cNvPr id="64" name="直接连接符 63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9340" y="3702685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946525" y="431863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59225" y="492823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79765" y="5400675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rgbClr val="7030A0"/>
              </a:solidFill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5400000">
            <a:off x="2865120" y="2596515"/>
            <a:ext cx="2567305" cy="884555"/>
            <a:chOff x="4513" y="4089"/>
            <a:chExt cx="4043" cy="1393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4"/>
              <a:ext cx="1393" cy="4043"/>
              <a:chOff x="8431" y="2913"/>
              <a:chExt cx="1393" cy="404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89040" y="3481070"/>
            <a:ext cx="1962150" cy="262890"/>
            <a:chOff x="9905" y="5482"/>
            <a:chExt cx="3090" cy="414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45" y="1887220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 rot="5400000">
            <a:off x="5499100" y="277812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 rot="5640000">
            <a:off x="6176645" y="277812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79765" y="3529965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0">
            <a:off x="2865755" y="2597150"/>
            <a:ext cx="2566670" cy="883920"/>
            <a:chOff x="4513" y="4090"/>
            <a:chExt cx="4042" cy="1392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5"/>
              <a:ext cx="1392" cy="4042"/>
              <a:chOff x="8431" y="2913"/>
              <a:chExt cx="1392" cy="404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4696460" y="927100"/>
            <a:ext cx="354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61740" y="125730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961130" y="136334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61130" y="745490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22615" y="717550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3550" y="808990"/>
            <a:ext cx="1126553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  </a:t>
            </a:r>
            <a:r>
              <a:rPr lang="en-US" altLang="zh-CN" sz="2400">
                <a:solidFill>
                  <a:srgbClr val="FF0000"/>
                </a:solidFill>
              </a:rPr>
              <a:t> </a:t>
            </a:r>
            <a:r>
              <a:rPr lang="zh-CN" altLang="en-US" sz="2400">
                <a:solidFill>
                  <a:srgbClr val="FF0000"/>
                </a:solidFill>
              </a:rPr>
              <a:t>五：检测：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 </a:t>
            </a:r>
            <a:r>
              <a:rPr lang="en-US" altLang="zh-CN" sz="2400">
                <a:solidFill>
                  <a:srgbClr val="FF0000"/>
                </a:solidFill>
              </a:rPr>
              <a:t>     </a:t>
            </a:r>
            <a:r>
              <a:rPr lang="zh-CN" altLang="en-US" sz="2400"/>
              <a:t>伺服电机万用表电阻档检测</a:t>
            </a:r>
            <a:r>
              <a:rPr lang="en-US" altLang="zh-CN" sz="2400"/>
              <a:t>   </a:t>
            </a:r>
            <a:r>
              <a:rPr lang="zh-CN" altLang="en-US" sz="2400"/>
              <a:t>线路试灯检测。</a:t>
            </a:r>
            <a:endParaRPr lang="en-US" altLang="zh-CN" sz="24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" name="圆角矩形 73"/>
          <p:cNvSpPr/>
          <p:nvPr/>
        </p:nvSpPr>
        <p:spPr>
          <a:xfrm>
            <a:off x="2484755" y="3545205"/>
            <a:ext cx="4392930" cy="98933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3815080" y="2404265"/>
            <a:ext cx="0" cy="1548000"/>
          </a:xfrm>
          <a:prstGeom prst="line">
            <a:avLst/>
          </a:prstGeom>
          <a:ln w="31750">
            <a:solidFill>
              <a:srgbClr val="00B05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3197225" y="2382520"/>
            <a:ext cx="0" cy="1656000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95855" y="1502410"/>
            <a:ext cx="4833620" cy="9112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空调控制面板</a:t>
            </a:r>
            <a:endParaRPr lang="zh-CN" altLang="en-US"/>
          </a:p>
          <a:p>
            <a:pPr algn="ctr"/>
            <a:r>
              <a:rPr lang="zh-CN" altLang="en-US" sz="1000"/>
              <a:t>Air conditioning control panel</a:t>
            </a:r>
            <a:endParaRPr lang="zh-CN" altLang="en-US" sz="1000"/>
          </a:p>
        </p:txBody>
      </p:sp>
      <p:sp>
        <p:nvSpPr>
          <p:cNvPr id="6" name="椭圆 5"/>
          <p:cNvSpPr/>
          <p:nvPr/>
        </p:nvSpPr>
        <p:spPr>
          <a:xfrm>
            <a:off x="5637530" y="3665220"/>
            <a:ext cx="624205" cy="6134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5452110" y="3972560"/>
            <a:ext cx="185420" cy="2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6247765" y="3975100"/>
            <a:ext cx="185420" cy="2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635625" y="3660140"/>
            <a:ext cx="624205" cy="613410"/>
          </a:xfrm>
          <a:prstGeom prst="ellipse">
            <a:avLst/>
          </a:prstGeom>
          <a:ln w="38100">
            <a:solidFill>
              <a:srgbClr val="FD070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/>
              <a:t>M</a:t>
            </a:r>
            <a:endParaRPr lang="en-US" altLang="zh-CN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474335" y="3966210"/>
            <a:ext cx="185420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60465" y="3978275"/>
            <a:ext cx="185420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448300" y="2404110"/>
            <a:ext cx="0" cy="15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452620" y="2331085"/>
            <a:ext cx="0" cy="1728000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925445" y="2138045"/>
            <a:ext cx="5308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+5V</a:t>
            </a:r>
            <a:endParaRPr lang="en-US" altLang="zh-CN" sz="1400" b="1">
              <a:solidFill>
                <a:srgbClr val="FF0000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 rot="10800000">
            <a:off x="4352290" y="2251075"/>
            <a:ext cx="219710" cy="88265"/>
            <a:chOff x="5753" y="3210"/>
            <a:chExt cx="614" cy="234"/>
          </a:xfrm>
        </p:grpSpPr>
        <p:cxnSp>
          <p:nvCxnSpPr>
            <p:cNvPr id="56" name="直接连接符 55"/>
            <p:cNvCxnSpPr/>
            <p:nvPr>
              <p:custDataLst>
                <p:tags r:id="rId1"/>
              </p:custDataLst>
            </p:nvPr>
          </p:nvCxnSpPr>
          <p:spPr>
            <a:xfrm>
              <a:off x="5753" y="3210"/>
              <a:ext cx="6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>
              <p:custDataLst>
                <p:tags r:id="rId2"/>
              </p:custDataLst>
            </p:nvPr>
          </p:nvCxnSpPr>
          <p:spPr>
            <a:xfrm>
              <a:off x="5881" y="3327"/>
              <a:ext cx="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>
              <p:custDataLst>
                <p:tags r:id="rId3"/>
              </p:custDataLst>
            </p:nvPr>
          </p:nvCxnSpPr>
          <p:spPr>
            <a:xfrm>
              <a:off x="5903" y="3444"/>
              <a:ext cx="3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6"/>
          <p:cNvSpPr txBox="1"/>
          <p:nvPr/>
        </p:nvSpPr>
        <p:spPr>
          <a:xfrm>
            <a:off x="2935605" y="3312160"/>
            <a:ext cx="233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1</a:t>
            </a:r>
            <a:endParaRPr lang="en-US" altLang="zh-CN" sz="1200"/>
          </a:p>
        </p:txBody>
      </p:sp>
      <p:sp>
        <p:nvSpPr>
          <p:cNvPr id="68" name="文本框 67"/>
          <p:cNvSpPr txBox="1"/>
          <p:nvPr/>
        </p:nvSpPr>
        <p:spPr>
          <a:xfrm>
            <a:off x="3589655" y="3312160"/>
            <a:ext cx="233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2</a:t>
            </a:r>
            <a:endParaRPr lang="en-US" altLang="zh-CN" sz="1200"/>
          </a:p>
        </p:txBody>
      </p:sp>
      <p:sp>
        <p:nvSpPr>
          <p:cNvPr id="70" name="文本框 69"/>
          <p:cNvSpPr txBox="1"/>
          <p:nvPr/>
        </p:nvSpPr>
        <p:spPr>
          <a:xfrm>
            <a:off x="4204335" y="3312160"/>
            <a:ext cx="2330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3</a:t>
            </a:r>
            <a:endParaRPr lang="en-US" altLang="zh-CN" sz="1200"/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4280535" y="4037330"/>
            <a:ext cx="185420" cy="2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3187700" y="4034790"/>
            <a:ext cx="185420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6426200" y="2413635"/>
            <a:ext cx="0" cy="15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 rot="0">
            <a:off x="3373120" y="3899535"/>
            <a:ext cx="912495" cy="274320"/>
            <a:chOff x="14746" y="4810"/>
            <a:chExt cx="1902" cy="1102"/>
          </a:xfrm>
        </p:grpSpPr>
        <p:sp>
          <p:nvSpPr>
            <p:cNvPr id="82" name="矩形 81"/>
            <p:cNvSpPr/>
            <p:nvPr>
              <p:custDataLst>
                <p:tags r:id="rId4"/>
              </p:custDataLst>
            </p:nvPr>
          </p:nvSpPr>
          <p:spPr>
            <a:xfrm>
              <a:off x="14746" y="5022"/>
              <a:ext cx="1902" cy="6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>
              <p:custDataLst>
                <p:tags r:id="rId5"/>
              </p:custDataLst>
            </p:nvPr>
          </p:nvCxnSpPr>
          <p:spPr>
            <a:xfrm flipV="1">
              <a:off x="14912" y="4810"/>
              <a:ext cx="1192" cy="1102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>
              <p:custDataLst>
                <p:tags r:id="rId6"/>
              </p:custDataLst>
            </p:nvPr>
          </p:nvCxnSpPr>
          <p:spPr>
            <a:xfrm>
              <a:off x="16067" y="4825"/>
              <a:ext cx="445" cy="0"/>
            </a:xfrm>
            <a:prstGeom prst="line">
              <a:avLst/>
            </a:prstGeom>
            <a:ln w="508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3256915" y="4222115"/>
            <a:ext cx="1315085" cy="310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传感器</a:t>
            </a:r>
            <a:r>
              <a:rPr lang="zh-CN" altLang="en-US" sz="1400">
                <a:solidFill>
                  <a:srgbClr val="7030A0"/>
                </a:solidFill>
              </a:rPr>
              <a:t>sensor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80455" y="3312160"/>
            <a:ext cx="395605" cy="252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5</a:t>
            </a:r>
            <a:endParaRPr lang="en-US" altLang="zh-CN" sz="1200"/>
          </a:p>
        </p:txBody>
      </p:sp>
      <p:sp>
        <p:nvSpPr>
          <p:cNvPr id="12" name="文本框 11"/>
          <p:cNvSpPr txBox="1"/>
          <p:nvPr/>
        </p:nvSpPr>
        <p:spPr>
          <a:xfrm>
            <a:off x="5403850" y="3312160"/>
            <a:ext cx="395605" cy="252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200"/>
              <a:t>4</a:t>
            </a:r>
            <a:endParaRPr lang="en-US" altLang="zh-CN" sz="1200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4" grpId="0"/>
      <p:bldP spid="67" grpId="0"/>
      <p:bldP spid="68" grpId="0"/>
      <p:bldP spid="70" grpId="0"/>
      <p:bldP spid="87" grpId="0"/>
      <p:bldP spid="54" grpId="1"/>
      <p:bldP spid="67" grpId="1"/>
      <p:bldP spid="68" grpId="1"/>
      <p:bldP spid="70" grpId="1"/>
      <p:bldP spid="87" grpId="1"/>
      <p:bldP spid="6" grpId="0" animBg="1"/>
      <p:bldP spid="8" grpId="2" animBg="1"/>
      <p:bldP spid="17" grpId="0" animBg="1"/>
      <p:bldP spid="74" grpId="0" animBg="1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1465" y="737870"/>
            <a:ext cx="11775440" cy="6120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sym typeface="+mn-ea"/>
              </a:rPr>
              <a:t> 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一：为什么使用风门电机：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二：风门的控制方式及认知：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不管是哪种车型控制几乎都是一样，这是空调风箱，在操作空调面板的时候其实主要是控制风箱部件的工作，比如控制内外循环：这里连接着室外，这里连接着室内，通过这个配气翻板的动作就能控制不同的进气通道。以前的有些车上，是通过拉线拉动的，这容易产生故障，而且操作也不方便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三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伺服电机的拆装及认知：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这是电机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这是齿轮，电机转动就会带动齿轮转动从而带动外面的连接杆动作，也就能控制风门翻板动作了，这种电机的响应速度快，启停频繁，我们称为伺服电机</a:t>
            </a:r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四：别克威朗的控制电路。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6506210" y="1308100"/>
            <a:ext cx="2769870" cy="1478280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585" y="3328035"/>
            <a:ext cx="1575435" cy="112966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2569210" y="2380615"/>
            <a:ext cx="1261745" cy="506095"/>
          </a:xfrm>
          <a:prstGeom prst="wedgeRoundRectCallout">
            <a:avLst>
              <a:gd name="adj1" fmla="val 60053"/>
              <a:gd name="adj2" fmla="val 133222"/>
              <a:gd name="adj3" fmla="val 16667"/>
            </a:avLst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内外循环风门</a:t>
            </a:r>
            <a:endParaRPr lang="zh-CN" altLang="en-US" sz="12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Recirculation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3388360" y="4380865"/>
            <a:ext cx="2011045" cy="516890"/>
            <a:chOff x="443" y="8122"/>
            <a:chExt cx="1500" cy="1056"/>
          </a:xfrm>
        </p:grpSpPr>
        <p:sp>
          <p:nvSpPr>
            <p:cNvPr id="13" name="右箭头 12"/>
            <p:cNvSpPr/>
            <p:nvPr/>
          </p:nvSpPr>
          <p:spPr>
            <a:xfrm>
              <a:off x="443" y="8122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443" y="8459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43" y="8796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</p:grpSp>
      <p:pic>
        <p:nvPicPr>
          <p:cNvPr id="26" name="图片 25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35" y="2153285"/>
            <a:ext cx="1379220" cy="73342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0">
            <a:off x="4415155" y="2905760"/>
            <a:ext cx="1847215" cy="1781810"/>
            <a:chOff x="5827" y="2831"/>
            <a:chExt cx="2909" cy="2806"/>
          </a:xfrm>
        </p:grpSpPr>
        <p:sp>
          <p:nvSpPr>
            <p:cNvPr id="28" name="圆角右箭头 27"/>
            <p:cNvSpPr/>
            <p:nvPr/>
          </p:nvSpPr>
          <p:spPr>
            <a:xfrm flipV="1">
              <a:off x="5827" y="2831"/>
              <a:ext cx="2909" cy="2806"/>
            </a:xfrm>
            <a:prstGeom prst="bentArrow">
              <a:avLst>
                <a:gd name="adj1" fmla="val 8909"/>
                <a:gd name="adj2" fmla="val 8624"/>
                <a:gd name="adj3" fmla="val 12722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圆角右箭头 28"/>
            <p:cNvSpPr/>
            <p:nvPr/>
          </p:nvSpPr>
          <p:spPr>
            <a:xfrm flipV="1">
              <a:off x="6292" y="2831"/>
              <a:ext cx="2444" cy="2141"/>
            </a:xfrm>
            <a:prstGeom prst="bentArrow">
              <a:avLst>
                <a:gd name="adj1" fmla="val 11590"/>
                <a:gd name="adj2" fmla="val 10439"/>
                <a:gd name="adj3" fmla="val 17281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圆角右箭头 29"/>
            <p:cNvSpPr/>
            <p:nvPr/>
          </p:nvSpPr>
          <p:spPr>
            <a:xfrm flipV="1">
              <a:off x="6787" y="2831"/>
              <a:ext cx="1949" cy="1626"/>
            </a:xfrm>
            <a:prstGeom prst="bentArrow">
              <a:avLst>
                <a:gd name="adj1" fmla="val 11590"/>
                <a:gd name="adj2" fmla="val 15341"/>
                <a:gd name="adj3" fmla="val 25000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17235" y="3326765"/>
            <a:ext cx="1308735" cy="2434590"/>
            <a:chOff x="5561" y="3986"/>
            <a:chExt cx="2061" cy="3834"/>
          </a:xfrm>
        </p:grpSpPr>
        <p:sp>
          <p:nvSpPr>
            <p:cNvPr id="31" name="圆角矩形 30"/>
            <p:cNvSpPr/>
            <p:nvPr/>
          </p:nvSpPr>
          <p:spPr>
            <a:xfrm>
              <a:off x="5561" y="3986"/>
              <a:ext cx="357" cy="2530"/>
            </a:xfrm>
            <a:prstGeom prst="roundRect">
              <a:avLst>
                <a:gd name="adj" fmla="val 341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32" name="圆角矩形标注 31"/>
            <p:cNvSpPr/>
            <p:nvPr/>
          </p:nvSpPr>
          <p:spPr>
            <a:xfrm>
              <a:off x="5593" y="7235"/>
              <a:ext cx="2029" cy="585"/>
            </a:xfrm>
            <a:prstGeom prst="wedgeRoundRectCallout">
              <a:avLst>
                <a:gd name="adj1" fmla="val -38319"/>
                <a:gd name="adj2" fmla="val -152820"/>
                <a:gd name="adj3" fmla="val 16667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400"/>
                <a:t>空调</a:t>
              </a:r>
              <a:r>
                <a:rPr lang="zh-CN" altLang="en-US" sz="1400"/>
                <a:t>滤芯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filter element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9315" y="1762760"/>
            <a:ext cx="6293138" cy="3206750"/>
            <a:chOff x="-168" y="1523"/>
            <a:chExt cx="9910" cy="50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710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287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4" y="4032"/>
              <a:ext cx="272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63" y="3974"/>
              <a:ext cx="447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0" y="6573"/>
              <a:ext cx="963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143" y="1523"/>
              <a:ext cx="17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车内通道</a:t>
              </a:r>
              <a:r>
                <a:rPr lang="zh-CN" altLang="en-US" sz="1000">
                  <a:solidFill>
                    <a:srgbClr val="7030A0"/>
                  </a:solidFill>
                </a:rPr>
                <a:t>Interior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168" y="4783"/>
              <a:ext cx="2060" cy="8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车</a:t>
              </a:r>
              <a:r>
                <a:rPr lang="zh-CN" altLang="en-US" sz="1400"/>
                <a:t>外通道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Outside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8900000">
            <a:off x="3909060" y="1727835"/>
            <a:ext cx="166370" cy="3196590"/>
            <a:chOff x="3244" y="159"/>
            <a:chExt cx="340" cy="689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" y="3437"/>
              <a:ext cx="340" cy="3613"/>
              <a:chOff x="3289" y="3437"/>
              <a:chExt cx="340" cy="361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3244" y="159"/>
              <a:ext cx="340" cy="3613"/>
              <a:chOff x="3289" y="3437"/>
              <a:chExt cx="340" cy="361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</p:grpSp>
      <p:pic>
        <p:nvPicPr>
          <p:cNvPr id="82" name="图片 81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35" y="1448990"/>
            <a:ext cx="2031585" cy="1080000"/>
          </a:xfrm>
          <a:prstGeom prst="rect">
            <a:avLst/>
          </a:prstGeom>
        </p:spPr>
      </p:pic>
      <p:pic>
        <p:nvPicPr>
          <p:cNvPr id="41" name="图片 40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1335" y="1473835"/>
            <a:ext cx="2031365" cy="1129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9210" y="889635"/>
            <a:ext cx="3258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内外循环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4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Internal and external circulation</a:t>
            </a:r>
            <a:endParaRPr lang="zh-CN" altLang="en-US" sz="14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1409700" y="1252220"/>
            <a:ext cx="2226945" cy="5009515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1" name="图片 80" descr="b34a69da1b5163782f16d448e53cb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7085" y="1437005"/>
            <a:ext cx="1247775" cy="809625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2074765" y="3296840"/>
            <a:ext cx="1079500" cy="1080000"/>
            <a:chOff x="705" y="2205"/>
            <a:chExt cx="5242" cy="5072"/>
          </a:xfrm>
        </p:grpSpPr>
        <p:grpSp>
          <p:nvGrpSpPr>
            <p:cNvPr id="127" name="组合 126"/>
            <p:cNvGrpSpPr/>
            <p:nvPr/>
          </p:nvGrpSpPr>
          <p:grpSpPr>
            <a:xfrm>
              <a:off x="2253" y="2205"/>
              <a:ext cx="3695" cy="5072"/>
              <a:chOff x="5103" y="2355"/>
              <a:chExt cx="3695" cy="5072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0" name="圆角矩形 129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2" name="下箭头 131"/>
            <p:cNvSpPr/>
            <p:nvPr/>
          </p:nvSpPr>
          <p:spPr>
            <a:xfrm>
              <a:off x="705" y="3465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2074765" y="1488995"/>
            <a:ext cx="1079500" cy="1080000"/>
            <a:chOff x="13383" y="2210"/>
            <a:chExt cx="4909" cy="5072"/>
          </a:xfrm>
        </p:grpSpPr>
        <p:grpSp>
          <p:nvGrpSpPr>
            <p:cNvPr id="134" name="组合 133"/>
            <p:cNvGrpSpPr/>
            <p:nvPr/>
          </p:nvGrpSpPr>
          <p:grpSpPr>
            <a:xfrm>
              <a:off x="14598" y="2210"/>
              <a:ext cx="3695" cy="5072"/>
              <a:chOff x="5103" y="2355"/>
              <a:chExt cx="3695" cy="5072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8" name="圆角矩形 137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9" name="下箭头 138"/>
            <p:cNvSpPr/>
            <p:nvPr/>
          </p:nvSpPr>
          <p:spPr>
            <a:xfrm rot="16200000">
              <a:off x="13901" y="1820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0" name="图片 139" descr="b34a69da1b5163782f16d448e53cb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2665" y="4958000"/>
            <a:ext cx="1663700" cy="1080000"/>
          </a:xfrm>
          <a:prstGeom prst="rect">
            <a:avLst/>
          </a:prstGeom>
        </p:spPr>
      </p:pic>
      <p:grpSp>
        <p:nvGrpSpPr>
          <p:cNvPr id="172" name="组合 171"/>
          <p:cNvGrpSpPr/>
          <p:nvPr/>
        </p:nvGrpSpPr>
        <p:grpSpPr>
          <a:xfrm>
            <a:off x="8749030" y="2685415"/>
            <a:ext cx="1202400" cy="1202400"/>
            <a:chOff x="13383" y="2210"/>
            <a:chExt cx="4909" cy="5072"/>
          </a:xfrm>
        </p:grpSpPr>
        <p:grpSp>
          <p:nvGrpSpPr>
            <p:cNvPr id="173" name="组合 172"/>
            <p:cNvGrpSpPr/>
            <p:nvPr/>
          </p:nvGrpSpPr>
          <p:grpSpPr>
            <a:xfrm>
              <a:off x="14598" y="2210"/>
              <a:ext cx="3695" cy="5072"/>
              <a:chOff x="5103" y="2355"/>
              <a:chExt cx="3695" cy="5072"/>
            </a:xfrm>
          </p:grpSpPr>
          <p:sp>
            <p:nvSpPr>
              <p:cNvPr id="174" name="椭圆 173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5" name="圆角矩形 174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6" name="圆角矩形 175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7" name="圆角矩形 176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8" name="下箭头 177"/>
            <p:cNvSpPr/>
            <p:nvPr/>
          </p:nvSpPr>
          <p:spPr>
            <a:xfrm rot="16200000">
              <a:off x="13901" y="1820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53275" y="4338320"/>
            <a:ext cx="1262380" cy="1296670"/>
            <a:chOff x="705" y="2205"/>
            <a:chExt cx="5242" cy="5072"/>
          </a:xfrm>
        </p:grpSpPr>
        <p:grpSp>
          <p:nvGrpSpPr>
            <p:cNvPr id="179" name="组合 178"/>
            <p:cNvGrpSpPr/>
            <p:nvPr/>
          </p:nvGrpSpPr>
          <p:grpSpPr>
            <a:xfrm>
              <a:off x="2253" y="2205"/>
              <a:ext cx="3695" cy="5072"/>
              <a:chOff x="5103" y="2355"/>
              <a:chExt cx="3695" cy="5072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2" name="圆角矩形 191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3" name="圆角矩形 192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4" name="圆角矩形 193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5" name="下箭头 194"/>
            <p:cNvSpPr/>
            <p:nvPr/>
          </p:nvSpPr>
          <p:spPr>
            <a:xfrm>
              <a:off x="705" y="3465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2" name="燕尾形箭头 181"/>
          <p:cNvSpPr/>
          <p:nvPr/>
        </p:nvSpPr>
        <p:spPr>
          <a:xfrm>
            <a:off x="3940810" y="2905760"/>
            <a:ext cx="1408430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3" name="燕尾形箭头 182"/>
          <p:cNvSpPr/>
          <p:nvPr/>
        </p:nvSpPr>
        <p:spPr>
          <a:xfrm>
            <a:off x="5630545" y="2954020"/>
            <a:ext cx="1408430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" name="圆角矩形标注 183"/>
          <p:cNvSpPr/>
          <p:nvPr/>
        </p:nvSpPr>
        <p:spPr>
          <a:xfrm>
            <a:off x="8973820" y="4751705"/>
            <a:ext cx="1343660" cy="611505"/>
          </a:xfrm>
          <a:prstGeom prst="wedgeRoundRectCallout">
            <a:avLst>
              <a:gd name="adj1" fmla="val -74791"/>
              <a:gd name="adj2" fmla="val -12601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吹面风门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Face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5" name="圆角矩形标注 184"/>
          <p:cNvSpPr/>
          <p:nvPr/>
        </p:nvSpPr>
        <p:spPr>
          <a:xfrm>
            <a:off x="5532120" y="4681855"/>
            <a:ext cx="1343660" cy="611505"/>
          </a:xfrm>
          <a:prstGeom prst="wedgeRoundRectCallout">
            <a:avLst>
              <a:gd name="adj1" fmla="val 52504"/>
              <a:gd name="adj2" fmla="val -11386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吹脚风门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Foot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6" name="圆角矩形标注 185"/>
          <p:cNvSpPr/>
          <p:nvPr/>
        </p:nvSpPr>
        <p:spPr>
          <a:xfrm>
            <a:off x="8812530" y="1661160"/>
            <a:ext cx="1343660" cy="611505"/>
          </a:xfrm>
          <a:prstGeom prst="wedgeRoundRectCallout">
            <a:avLst>
              <a:gd name="adj1" fmla="val -57088"/>
              <a:gd name="adj2" fmla="val 74610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除雾风门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Demist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9" name="燕尾形箭头 188"/>
          <p:cNvSpPr/>
          <p:nvPr/>
        </p:nvSpPr>
        <p:spPr>
          <a:xfrm>
            <a:off x="7627620" y="2974975"/>
            <a:ext cx="1718945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" name="圆角右箭头 189"/>
          <p:cNvSpPr/>
          <p:nvPr/>
        </p:nvSpPr>
        <p:spPr>
          <a:xfrm rot="16200000" flipV="1">
            <a:off x="7081520" y="2359660"/>
            <a:ext cx="1398270" cy="894715"/>
          </a:xfrm>
          <a:prstGeom prst="bentArrow">
            <a:avLst>
              <a:gd name="adj1" fmla="val 42334"/>
              <a:gd name="adj2" fmla="val 38271"/>
              <a:gd name="adj3" fmla="val 41412"/>
              <a:gd name="adj4" fmla="val 477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6" name="圆角右箭头 195"/>
          <p:cNvSpPr/>
          <p:nvPr/>
        </p:nvSpPr>
        <p:spPr>
          <a:xfrm rot="5400000">
            <a:off x="7081520" y="3382645"/>
            <a:ext cx="1398270" cy="894715"/>
          </a:xfrm>
          <a:prstGeom prst="bentArrow">
            <a:avLst>
              <a:gd name="adj1" fmla="val 42334"/>
              <a:gd name="adj2" fmla="val 38271"/>
              <a:gd name="adj3" fmla="val 41412"/>
              <a:gd name="adj4" fmla="val 477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3340" y="473075"/>
            <a:ext cx="2437130" cy="700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出风口模式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6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Air outlet mode</a:t>
            </a:r>
            <a:endParaRPr lang="zh-CN" altLang="en-US" sz="16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62880" y="903605"/>
            <a:ext cx="4904740" cy="4893945"/>
            <a:chOff x="9565" y="1423"/>
            <a:chExt cx="7724" cy="7707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9576" y="3974"/>
              <a:ext cx="283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9565" y="6585"/>
              <a:ext cx="283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6200000" flipH="1">
              <a:off x="11089" y="269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H="1">
              <a:off x="11085" y="7854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 flipH="1">
              <a:off x="13455" y="7854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6200000" flipH="1">
              <a:off x="13462" y="272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0800000" flipH="1">
              <a:off x="14689" y="6577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10800000" flipH="1">
              <a:off x="14738" y="395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 flipH="1">
            <a:off x="7072630" y="2522220"/>
            <a:ext cx="2950845" cy="0"/>
            <a:chOff x="9438" y="3074"/>
            <a:chExt cx="4647" cy="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flipV="1">
            <a:off x="8547100" y="2550160"/>
            <a:ext cx="0" cy="3240405"/>
            <a:chOff x="7016" y="1381"/>
            <a:chExt cx="0" cy="5103"/>
          </a:xfrm>
        </p:grpSpPr>
        <p:cxnSp>
          <p:nvCxnSpPr>
            <p:cNvPr id="51" name="直接连接符 50"/>
            <p:cNvCxnSpPr/>
            <p:nvPr/>
          </p:nvCxnSpPr>
          <p:spPr>
            <a:xfrm rot="5400000" flipV="1">
              <a:off x="5741" y="5209"/>
              <a:ext cx="2551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 flipH="1">
              <a:off x="5741" y="2656"/>
              <a:ext cx="2551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558790" y="4191000"/>
            <a:ext cx="2950845" cy="0"/>
            <a:chOff x="9438" y="3074"/>
            <a:chExt cx="4647" cy="0"/>
          </a:xfrm>
        </p:grpSpPr>
        <p:cxnSp>
          <p:nvCxnSpPr>
            <p:cNvPr id="55" name="直接连接符 54"/>
            <p:cNvCxnSpPr/>
            <p:nvPr/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ldLvl="0" animBg="1"/>
      <p:bldP spid="183" grpId="0" bldLvl="0" animBg="1"/>
      <p:bldP spid="189" grpId="0" bldLvl="0" animBg="1"/>
      <p:bldP spid="189" grpId="1" bldLvl="0" animBg="1"/>
      <p:bldP spid="196" grpId="0" bldLvl="0" animBg="1"/>
      <p:bldP spid="196" grpId="1" bldLvl="0" animBg="1"/>
      <p:bldP spid="190" grpId="0" bldLvl="0" animBg="1"/>
      <p:bldP spid="184" grpId="0" bldLvl="0" animBg="1"/>
      <p:bldP spid="185" grpId="0" bldLvl="0" animBg="1"/>
      <p:bldP spid="186" grpId="0" bldLvl="0" animBg="1"/>
      <p:bldP spid="10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圆角矩形 39"/>
          <p:cNvSpPr/>
          <p:nvPr/>
        </p:nvSpPr>
        <p:spPr>
          <a:xfrm>
            <a:off x="2202815" y="758190"/>
            <a:ext cx="7719695" cy="1135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空调控制</a:t>
            </a:r>
            <a:r>
              <a:rPr lang="zh-CN" altLang="en-US" sz="2000"/>
              <a:t>模块</a:t>
            </a:r>
            <a:endParaRPr lang="zh-CN" altLang="en-US" sz="2000"/>
          </a:p>
          <a:p>
            <a:pPr algn="ctr"/>
            <a:r>
              <a:rPr lang="zh-CN" altLang="en-US" sz="1200">
                <a:solidFill>
                  <a:srgbClr val="7030A0"/>
                </a:solidFill>
              </a:rPr>
              <a:t>Air conditioning control module</a:t>
            </a:r>
            <a:endParaRPr lang="zh-CN" altLang="en-US" sz="1200">
              <a:solidFill>
                <a:srgbClr val="7030A0"/>
              </a:solidFill>
            </a:endParaRPr>
          </a:p>
          <a:p>
            <a:pPr algn="ctr"/>
            <a:endParaRPr lang="zh-CN" altLang="en-US" sz="1200">
              <a:solidFill>
                <a:srgbClr val="7030A0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553970" y="5012690"/>
            <a:ext cx="6903720" cy="1370965"/>
          </a:xfrm>
          <a:prstGeom prst="roundRect">
            <a:avLst/>
          </a:prstGeom>
          <a:gradFill>
            <a:gsLst>
              <a:gs pos="34000">
                <a:schemeClr val="accent3">
                  <a:lumMod val="75000"/>
                </a:schemeClr>
              </a:gs>
              <a:gs pos="69000">
                <a:srgbClr val="92D050"/>
              </a:gs>
            </a:gsLst>
            <a:lin ang="54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</a:rPr>
              <a:t>内外循环风门电机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Internal and external circulation damper actuator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2774315" y="1800225"/>
            <a:ext cx="0" cy="3237230"/>
          </a:xfrm>
          <a:prstGeom prst="line">
            <a:avLst/>
          </a:prstGeom>
          <a:ln w="5080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51020" y="1878965"/>
            <a:ext cx="1270" cy="31584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082405" y="1861820"/>
            <a:ext cx="0" cy="3175635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  <a:alpha val="6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05700" y="1893570"/>
            <a:ext cx="0" cy="3143885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5928995" y="1869455"/>
            <a:ext cx="0" cy="316800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4361815" y="4669155"/>
            <a:ext cx="598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60" name="文本框 59"/>
          <p:cNvSpPr txBox="1"/>
          <p:nvPr/>
        </p:nvSpPr>
        <p:spPr>
          <a:xfrm>
            <a:off x="5979160" y="4644390"/>
            <a:ext cx="598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61" name="文本框 60"/>
          <p:cNvSpPr txBox="1"/>
          <p:nvPr/>
        </p:nvSpPr>
        <p:spPr>
          <a:xfrm>
            <a:off x="2794635" y="4644390"/>
            <a:ext cx="598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62" name="文本框 61"/>
          <p:cNvSpPr txBox="1"/>
          <p:nvPr/>
        </p:nvSpPr>
        <p:spPr>
          <a:xfrm>
            <a:off x="7552690" y="4644390"/>
            <a:ext cx="598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63" name="文本框 62"/>
          <p:cNvSpPr txBox="1"/>
          <p:nvPr/>
        </p:nvSpPr>
        <p:spPr>
          <a:xfrm>
            <a:off x="9126220" y="4644390"/>
            <a:ext cx="598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sp>
        <p:nvSpPr>
          <p:cNvPr id="68" name="文本框 67"/>
          <p:cNvSpPr txBox="1"/>
          <p:nvPr/>
        </p:nvSpPr>
        <p:spPr>
          <a:xfrm>
            <a:off x="2794635" y="14935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2400">
              <a:solidFill>
                <a:srgbClr val="7030A0"/>
              </a:solidFill>
            </a:endParaRPr>
          </a:p>
          <a:p>
            <a:pPr algn="ctr"/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电源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10800000">
            <a:off x="2865755" y="2597150"/>
            <a:ext cx="2566670" cy="883920"/>
            <a:chOff x="4513" y="4090"/>
            <a:chExt cx="4042" cy="1392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5"/>
              <a:ext cx="1392" cy="4042"/>
              <a:chOff x="8431" y="2913"/>
              <a:chExt cx="1392" cy="404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51" name="直接连接符 50"/>
          <p:cNvCxnSpPr/>
          <p:nvPr/>
        </p:nvCxnSpPr>
        <p:spPr>
          <a:xfrm>
            <a:off x="4696460" y="927100"/>
            <a:ext cx="35420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61740" y="125730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961130" y="136334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61130" y="745490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22615" y="717550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sym typeface="+mn-ea"/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rgbClr val="7030A0"/>
              </a:solidFill>
            </a:endParaRPr>
          </a:p>
          <a:p>
            <a:pPr algn="ctr"/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2865120" y="2596515"/>
            <a:ext cx="2567305" cy="884555"/>
            <a:chOff x="4513" y="4089"/>
            <a:chExt cx="4043" cy="1393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4"/>
              <a:ext cx="1393" cy="4043"/>
              <a:chOff x="8431" y="2913"/>
              <a:chExt cx="1393" cy="404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289040" y="3481070"/>
            <a:ext cx="1962150" cy="262890"/>
            <a:chOff x="9905" y="5482"/>
            <a:chExt cx="3090" cy="414"/>
          </a:xfrm>
        </p:grpSpPr>
        <p:cxnSp>
          <p:nvCxnSpPr>
            <p:cNvPr id="59" name="直接连接符 58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645" y="1887220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 rot="5400000">
            <a:off x="5499100" y="277812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 rot="5640000">
            <a:off x="6176645" y="277812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51190" y="3552825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rgbClr val="7030A0"/>
              </a:solidFill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0">
            <a:off x="2865755" y="2596515"/>
            <a:ext cx="2567305" cy="884555"/>
            <a:chOff x="4513" y="4089"/>
            <a:chExt cx="4043" cy="1393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4"/>
              <a:ext cx="1393" cy="4043"/>
              <a:chOff x="8431" y="2913"/>
              <a:chExt cx="1393" cy="404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53435" y="5105400"/>
            <a:ext cx="4932680" cy="518160"/>
            <a:chOff x="5255" y="8037"/>
            <a:chExt cx="7768" cy="816"/>
          </a:xfrm>
        </p:grpSpPr>
        <p:cxnSp>
          <p:nvCxnSpPr>
            <p:cNvPr id="64" name="直接连接符 63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9340" y="3702685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>
            <a:off x="3946525" y="431863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959225" y="492823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79765" y="5394960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983220" y="123825"/>
            <a:ext cx="1809750" cy="652907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accent1">
                    <a:lumMod val="75000"/>
                  </a:schemeClr>
                </a:solidFill>
              </a:rPr>
              <a:t>空调控制模块</a:t>
            </a:r>
            <a:endParaRPr lang="zh-CN" altLang="en-US" sz="24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Air conditioning control module</a:t>
            </a:r>
            <a:endParaRPr lang="zh-CN" altLang="en-US" sz="1000">
              <a:solidFill>
                <a:srgbClr val="7030A0"/>
              </a:solidFill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7775" y="1440498"/>
            <a:ext cx="3235325" cy="319659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" name="图片 17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7995" y="1946910"/>
            <a:ext cx="875665" cy="2183765"/>
          </a:xfrm>
          <a:prstGeom prst="rect">
            <a:avLst/>
          </a:prstGeom>
        </p:spPr>
      </p:pic>
      <p:pic>
        <p:nvPicPr>
          <p:cNvPr id="30" name="图片 29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874520" y="1946910"/>
            <a:ext cx="875665" cy="2183765"/>
          </a:xfrm>
          <a:prstGeom prst="rect">
            <a:avLst/>
          </a:prstGeom>
        </p:spPr>
      </p:pic>
      <p:pic>
        <p:nvPicPr>
          <p:cNvPr id="31" name="图片 30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781425" y="158115"/>
            <a:ext cx="875665" cy="2183765"/>
          </a:xfrm>
          <a:prstGeom prst="rect">
            <a:avLst/>
          </a:prstGeom>
        </p:spPr>
      </p:pic>
      <p:pic>
        <p:nvPicPr>
          <p:cNvPr id="32" name="图片 31" descr="81b40ea00c425346b0156352cb8f6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H="1" flipV="1">
            <a:off x="3600450" y="3724910"/>
            <a:ext cx="875665" cy="218376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4704080" y="925830"/>
            <a:ext cx="35420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019935" y="3552825"/>
            <a:ext cx="0" cy="27984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2019935" y="6341745"/>
            <a:ext cx="62122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289675" y="3481070"/>
            <a:ext cx="1962150" cy="262890"/>
            <a:chOff x="9905" y="5482"/>
            <a:chExt cx="3090" cy="414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9905" y="5881"/>
              <a:ext cx="3090" cy="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926" y="5482"/>
              <a:ext cx="0" cy="4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3346450" y="5111115"/>
            <a:ext cx="4932680" cy="518160"/>
            <a:chOff x="5255" y="8037"/>
            <a:chExt cx="7768" cy="816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5272" y="8037"/>
              <a:ext cx="9" cy="8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5255" y="8823"/>
              <a:ext cx="77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72" y="8059"/>
              <a:ext cx="28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接连接符 42"/>
          <p:cNvCxnSpPr>
            <a:stCxn id="17" idx="1"/>
          </p:cNvCxnSpPr>
          <p:nvPr/>
        </p:nvCxnSpPr>
        <p:spPr>
          <a:xfrm flipH="1" flipV="1">
            <a:off x="2967990" y="334010"/>
            <a:ext cx="23495" cy="157480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223770" y="33401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电源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73340" y="5448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7673340" y="336613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7673340" y="5178425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7673340" y="5965190"/>
            <a:ext cx="309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</a:t>
            </a:r>
            <a:endParaRPr lang="en-US" altLang="zh-CN"/>
          </a:p>
        </p:txBody>
      </p:sp>
      <p:grpSp>
        <p:nvGrpSpPr>
          <p:cNvPr id="50" name="组合 49"/>
          <p:cNvGrpSpPr/>
          <p:nvPr/>
        </p:nvGrpSpPr>
        <p:grpSpPr>
          <a:xfrm rot="5400000">
            <a:off x="2865755" y="2597150"/>
            <a:ext cx="2566670" cy="883920"/>
            <a:chOff x="4513" y="4090"/>
            <a:chExt cx="4042" cy="1392"/>
          </a:xfrm>
        </p:grpSpPr>
        <p:grpSp>
          <p:nvGrpSpPr>
            <p:cNvPr id="7" name="组合 6"/>
            <p:cNvGrpSpPr/>
            <p:nvPr/>
          </p:nvGrpSpPr>
          <p:grpSpPr>
            <a:xfrm rot="16200000">
              <a:off x="5838" y="2765"/>
              <a:ext cx="1392" cy="4042"/>
              <a:chOff x="8431" y="2913"/>
              <a:chExt cx="1392" cy="404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431" y="2913"/>
                <a:ext cx="1393" cy="20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N</a:t>
                </a:r>
                <a:endParaRPr lang="en-US" altLang="zh-CN" sz="6600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431" y="4935"/>
                <a:ext cx="1393" cy="20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6600"/>
                  <a:t>S</a:t>
                </a:r>
                <a:endParaRPr lang="en-US" altLang="zh-CN" sz="6600"/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6109" y="4360"/>
              <a:ext cx="850" cy="8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2020570" y="3525520"/>
            <a:ext cx="0" cy="2798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>
            <a:off x="2000885" y="6343015"/>
            <a:ext cx="62122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 descr="097e6242b8e77bbcfdeb9400b32802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884680" y="1899285"/>
            <a:ext cx="874800" cy="2243348"/>
          </a:xfrm>
          <a:prstGeom prst="rect">
            <a:avLst/>
          </a:prstGeom>
        </p:spPr>
      </p:pic>
      <p:sp>
        <p:nvSpPr>
          <p:cNvPr id="71" name="文本框 70"/>
          <p:cNvSpPr txBox="1"/>
          <p:nvPr/>
        </p:nvSpPr>
        <p:spPr>
          <a:xfrm rot="16200000">
            <a:off x="2431415" y="2759075"/>
            <a:ext cx="34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US" altLang="zh-CN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 rot="16200000">
            <a:off x="1824355" y="2752725"/>
            <a:ext cx="33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S</a:t>
            </a:r>
            <a:endParaRPr lang="en-US" altLang="zh-CN" b="1">
              <a:solidFill>
                <a:srgbClr val="FF0000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232140" y="6133465"/>
            <a:ext cx="114300" cy="419100"/>
            <a:chOff x="16823" y="3187"/>
            <a:chExt cx="180" cy="660"/>
          </a:xfrm>
        </p:grpSpPr>
        <p:cxnSp>
          <p:nvCxnSpPr>
            <p:cNvPr id="73" name="直接连接符 72"/>
            <p:cNvCxnSpPr/>
            <p:nvPr/>
          </p:nvCxnSpPr>
          <p:spPr>
            <a:xfrm flipH="1">
              <a:off x="16823" y="3187"/>
              <a:ext cx="0" cy="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6913" y="3290"/>
              <a:ext cx="0" cy="4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7003" y="3375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2658110" y="7029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4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  <p:tag name="KSO_WM_UNIT_PLACING_PICTURE_USER_VIEWPORT" val="{&quot;height&quot;:10803,&quot;width&quot;:19204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COMMONDATA" val="eyJoZGlkIjoiMjYzMGE1NzFmNjA1NjU5NWU5MjE1ZmM2MzQzMDc2NDEifQ=="/>
  <p:tag name="KSO_WPP_MARK_KEY" val="599241bb-62c9-4f10-8612-b7f5debf2ecf"/>
  <p:tag name="commondata" val="eyJoZGlkIjoiNTlmMzgyMWViNWFjNDYyNWJlNGJiYjA4NWRmNWVlZG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WPS 演示</Application>
  <PresentationFormat>宽屏</PresentationFormat>
  <Paragraphs>249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方正舒体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227</cp:revision>
  <dcterms:created xsi:type="dcterms:W3CDTF">2019-06-19T02:08:00Z</dcterms:created>
  <dcterms:modified xsi:type="dcterms:W3CDTF">2023-10-17T08:53:02Z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D1B04FEAB04442B78077ADE5D7E8A432</vt:lpwstr>
  </property>
  <property fmtid="{D5CDD505-2E9C-101B-9397-08002B2CF9AE}" pid="4" name="commondata">
    <vt:lpwstr>eyJoZGlkIjoiNTFhYWY3NjE2ZDg3ODBiOGNlYWQxNjZjNmY1YzMyZDMifQ==</vt:lpwstr>
  </property>
</Properties>
</file>