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handoutMasterIdLst>
    <p:handoutMasterId r:id="rId24"/>
  </p:handoutMasterIdLst>
  <p:sldIdLst>
    <p:sldId id="11090234" r:id="rId3"/>
    <p:sldId id="11090389" r:id="rId4"/>
    <p:sldId id="11090392" r:id="rId5"/>
    <p:sldId id="11090405" r:id="rId6"/>
    <p:sldId id="11090437" r:id="rId7"/>
    <p:sldId id="11090425" r:id="rId8"/>
    <p:sldId id="11090426" r:id="rId9"/>
    <p:sldId id="11090427" r:id="rId10"/>
    <p:sldId id="421" r:id="rId11"/>
    <p:sldId id="11090428" r:id="rId12"/>
    <p:sldId id="11090450" r:id="rId14"/>
    <p:sldId id="11090451" r:id="rId15"/>
    <p:sldId id="11090417" r:id="rId16"/>
    <p:sldId id="11090396" r:id="rId17"/>
    <p:sldId id="11090460" r:id="rId18"/>
    <p:sldId id="11090462" r:id="rId19"/>
    <p:sldId id="11090418" r:id="rId20"/>
    <p:sldId id="11090399" r:id="rId21"/>
    <p:sldId id="11090400" r:id="rId22"/>
    <p:sldId id="11090393" r:id="rId23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00B0F0"/>
    <a:srgbClr val="07C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2376" y="1002"/>
      </p:cViewPr>
      <p:guideLst>
        <p:guide orient="horz" pos="2175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42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69B378-C07E-4A15-B7AD-225D695BCC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3E488-F6BA-4C83-A745-03272BA3B83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2000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 userDrawn="1"/>
        </p:nvGrpSpPr>
        <p:grpSpPr>
          <a:xfrm>
            <a:off x="-1161415" y="347980"/>
            <a:ext cx="13155930" cy="6510020"/>
            <a:chOff x="-1829" y="188"/>
            <a:chExt cx="20718" cy="10252"/>
          </a:xfrm>
        </p:grpSpPr>
        <p:grpSp>
          <p:nvGrpSpPr>
            <p:cNvPr id="30" name="Group 7"/>
            <p:cNvGrpSpPr/>
            <p:nvPr/>
          </p:nvGrpSpPr>
          <p:grpSpPr>
            <a:xfrm>
              <a:off x="16919" y="9806"/>
              <a:ext cx="1970" cy="628"/>
              <a:chOff x="8340407" y="1877155"/>
              <a:chExt cx="2487489" cy="793801"/>
            </a:xfrm>
            <a:solidFill>
              <a:srgbClr val="D11019"/>
            </a:solidFill>
          </p:grpSpPr>
          <p:sp>
            <p:nvSpPr>
              <p:cNvPr id="71" name="Graphic 16"/>
              <p:cNvSpPr/>
              <p:nvPr/>
            </p:nvSpPr>
            <p:spPr>
              <a:xfrm flipH="1" flipV="1">
                <a:off x="8340407" y="1878419"/>
                <a:ext cx="761399" cy="792537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72" name="Graphic 16"/>
              <p:cNvSpPr/>
              <p:nvPr/>
            </p:nvSpPr>
            <p:spPr>
              <a:xfrm flipH="1" flipV="1">
                <a:off x="8916191" y="1878419"/>
                <a:ext cx="761399" cy="791273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73" name="Graphic 16"/>
              <p:cNvSpPr/>
              <p:nvPr/>
            </p:nvSpPr>
            <p:spPr>
              <a:xfrm flipH="1" flipV="1">
                <a:off x="9491976" y="1878419"/>
                <a:ext cx="761399" cy="791273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74" name="Graphic 16"/>
              <p:cNvSpPr/>
              <p:nvPr/>
            </p:nvSpPr>
            <p:spPr>
              <a:xfrm flipH="1" flipV="1">
                <a:off x="10066497" y="1877155"/>
                <a:ext cx="761399" cy="791273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</p:grpSp>
        <p:sp>
          <p:nvSpPr>
            <p:cNvPr id="31" name="任意多边形 2"/>
            <p:cNvSpPr/>
            <p:nvPr/>
          </p:nvSpPr>
          <p:spPr>
            <a:xfrm flipH="1" flipV="1">
              <a:off x="-178" y="9807"/>
              <a:ext cx="17079" cy="633"/>
            </a:xfrm>
            <a:custGeom>
              <a:avLst/>
              <a:gdLst>
                <a:gd name="connsiteX0" fmla="*/ 0 w 17079"/>
                <a:gd name="connsiteY0" fmla="*/ 200 h 200"/>
                <a:gd name="connsiteX1" fmla="*/ 50 w 17079"/>
                <a:gd name="connsiteY1" fmla="*/ 0 h 200"/>
                <a:gd name="connsiteX2" fmla="*/ 17079 w 17079"/>
                <a:gd name="connsiteY2" fmla="*/ 0 h 200"/>
                <a:gd name="connsiteX3" fmla="*/ 16908 w 17079"/>
                <a:gd name="connsiteY3" fmla="*/ 199 h 200"/>
                <a:gd name="connsiteX4" fmla="*/ 0 w 17079"/>
                <a:gd name="connsiteY4" fmla="*/ 200 h 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9" h="200">
                  <a:moveTo>
                    <a:pt x="0" y="200"/>
                  </a:moveTo>
                  <a:lnTo>
                    <a:pt x="50" y="0"/>
                  </a:lnTo>
                  <a:lnTo>
                    <a:pt x="17079" y="0"/>
                  </a:lnTo>
                  <a:lnTo>
                    <a:pt x="16908" y="199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字魂58号-创中黑" panose="00000500000000000000" pitchFamily="2" charset="-122"/>
              </a:endParaRPr>
            </a:p>
          </p:txBody>
        </p:sp>
        <p:grpSp>
          <p:nvGrpSpPr>
            <p:cNvPr id="64" name="Group 7"/>
            <p:cNvGrpSpPr/>
            <p:nvPr/>
          </p:nvGrpSpPr>
          <p:grpSpPr>
            <a:xfrm>
              <a:off x="-1829" y="188"/>
              <a:ext cx="2680" cy="634"/>
              <a:chOff x="8035491" y="1847493"/>
              <a:chExt cx="2486690" cy="484881"/>
            </a:xfrm>
            <a:solidFill>
              <a:srgbClr val="D11019"/>
            </a:solidFill>
          </p:grpSpPr>
          <p:sp>
            <p:nvSpPr>
              <p:cNvPr id="66" name="Graphic 16"/>
              <p:cNvSpPr/>
              <p:nvPr/>
            </p:nvSpPr>
            <p:spPr>
              <a:xfrm>
                <a:off x="8035491" y="1850885"/>
                <a:ext cx="760980" cy="481489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67" name="Graphic 16"/>
              <p:cNvSpPr/>
              <p:nvPr/>
            </p:nvSpPr>
            <p:spPr>
              <a:xfrm>
                <a:off x="8610995" y="1850551"/>
                <a:ext cx="760980" cy="481489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68" name="Graphic 16"/>
              <p:cNvSpPr/>
              <p:nvPr/>
            </p:nvSpPr>
            <p:spPr>
              <a:xfrm>
                <a:off x="9186894" y="1848368"/>
                <a:ext cx="760980" cy="481489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70" name="Graphic 16"/>
              <p:cNvSpPr/>
              <p:nvPr/>
            </p:nvSpPr>
            <p:spPr>
              <a:xfrm>
                <a:off x="9761201" y="1847493"/>
                <a:ext cx="760980" cy="481490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</p:grpSp>
        <p:sp>
          <p:nvSpPr>
            <p:cNvPr id="65" name="图形"/>
            <p:cNvSpPr txBox="1"/>
            <p:nvPr/>
          </p:nvSpPr>
          <p:spPr>
            <a:xfrm>
              <a:off x="1168" y="454"/>
              <a:ext cx="4843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dist">
                <a:buNone/>
              </a:pPr>
              <a:endParaRPr lang="zh-CN" altLang="en-US" sz="3600">
                <a:latin typeface="思源黑体 CN Bold" panose="020B0800000000000000" charset="-122"/>
                <a:ea typeface="思源黑体 CN Bold" panose="020B0800000000000000" charset="-122"/>
                <a:cs typeface="字魂58号-创中黑" panose="00000500000000000000" pitchFamily="2" charset="-122"/>
                <a:sym typeface="+mn-ea"/>
              </a:endParaRPr>
            </a:p>
          </p:txBody>
        </p:sp>
      </p:grpSp>
      <p:grpSp>
        <p:nvGrpSpPr>
          <p:cNvPr id="13" name="组合 12"/>
          <p:cNvGrpSpPr/>
          <p:nvPr userDrawn="1"/>
        </p:nvGrpSpPr>
        <p:grpSpPr>
          <a:xfrm>
            <a:off x="309245" y="6487795"/>
            <a:ext cx="1933575" cy="361950"/>
            <a:chOff x="567" y="10238"/>
            <a:chExt cx="3045" cy="570"/>
          </a:xfrm>
        </p:grpSpPr>
        <p:sp>
          <p:nvSpPr>
            <p:cNvPr id="2" name="矩形 1"/>
            <p:cNvSpPr/>
            <p:nvPr userDrawn="1">
              <p:custDataLst>
                <p:tags r:id="rId2"/>
              </p:custDataLst>
            </p:nvPr>
          </p:nvSpPr>
          <p:spPr>
            <a:xfrm>
              <a:off x="889" y="10262"/>
              <a:ext cx="2723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>
                  <a:solidFill>
                    <a:schemeClr val="bg1">
                      <a:lumMod val="85000"/>
                    </a:schemeClr>
                  </a:solidFill>
                  <a:sym typeface="+mn-ea"/>
                </a:rPr>
                <a:t>北方国际教育集团</a:t>
              </a:r>
              <a:endParaRPr lang="zh-CN" altLang="en-US" sz="1400" b="1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3" name="图片 2" descr="C:\Users\HH\Desktop\logo-常用4.pnglogo-常用4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567" y="10238"/>
              <a:ext cx="517" cy="570"/>
            </a:xfrm>
            <a:prstGeom prst="rect">
              <a:avLst/>
            </a:prstGeom>
          </p:spPr>
        </p:pic>
      </p:grpSp>
    </p:spTree>
  </p:cSld>
  <p:clrMapOvr>
    <a:masterClrMapping/>
  </p:clrMapOvr>
  <p:transition advTm="2000"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000"/>
    </mc:Choice>
    <mc:Fallback>
      <p:transition spd="slow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52425" y="409575"/>
            <a:ext cx="11487150" cy="6038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309245" y="6487795"/>
            <a:ext cx="1933575" cy="361950"/>
            <a:chOff x="567" y="10238"/>
            <a:chExt cx="3045" cy="570"/>
          </a:xfrm>
        </p:grpSpPr>
        <p:sp>
          <p:nvSpPr>
            <p:cNvPr id="14" name="矩形 13"/>
            <p:cNvSpPr/>
            <p:nvPr userDrawn="1">
              <p:custDataLst>
                <p:tags r:id="rId2"/>
              </p:custDataLst>
            </p:nvPr>
          </p:nvSpPr>
          <p:spPr>
            <a:xfrm>
              <a:off x="889" y="10262"/>
              <a:ext cx="2723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>
                  <a:solidFill>
                    <a:schemeClr val="bg1">
                      <a:lumMod val="85000"/>
                    </a:schemeClr>
                  </a:solidFill>
                  <a:sym typeface="+mn-ea"/>
                </a:rPr>
                <a:t>北方国际教育集团</a:t>
              </a:r>
              <a:endParaRPr lang="zh-CN" altLang="en-US" sz="1400" b="1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15" name="图片 14" descr="C:\Users\HH\Desktop\logo-常用4.pnglogo-常用4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567" y="10238"/>
              <a:ext cx="517" cy="57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52425" y="409575"/>
            <a:ext cx="11487150" cy="6038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309245" y="6487795"/>
            <a:ext cx="1933575" cy="361950"/>
            <a:chOff x="567" y="10238"/>
            <a:chExt cx="3045" cy="570"/>
          </a:xfrm>
        </p:grpSpPr>
        <p:sp>
          <p:nvSpPr>
            <p:cNvPr id="2" name="矩形 1"/>
            <p:cNvSpPr/>
            <p:nvPr userDrawn="1">
              <p:custDataLst>
                <p:tags r:id="rId2"/>
              </p:custDataLst>
            </p:nvPr>
          </p:nvSpPr>
          <p:spPr>
            <a:xfrm>
              <a:off x="889" y="10262"/>
              <a:ext cx="2723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>
                  <a:solidFill>
                    <a:schemeClr val="bg1">
                      <a:lumMod val="85000"/>
                    </a:schemeClr>
                  </a:solidFill>
                  <a:sym typeface="+mn-ea"/>
                </a:rPr>
                <a:t>北方国际教育集团</a:t>
              </a:r>
              <a:endParaRPr lang="zh-CN" altLang="en-US" sz="1400" b="1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3" name="图片 2" descr="C:\Users\HH\Desktop\logo-常用4.pnglogo-常用4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567" y="10238"/>
              <a:ext cx="517" cy="57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9.xml"/><Relationship Id="rId4" Type="http://schemas.openxmlformats.org/officeDocument/2006/relationships/image" Target="../media/image3.png"/><Relationship Id="rId3" Type="http://schemas.openxmlformats.org/officeDocument/2006/relationships/tags" Target="../tags/tag8.xml"/><Relationship Id="rId2" Type="http://schemas.openxmlformats.org/officeDocument/2006/relationships/image" Target="../media/image2.png"/><Relationship Id="rId1" Type="http://schemas.openxmlformats.org/officeDocument/2006/relationships/tags" Target="../tags/tag7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9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0.xml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1.xm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4.xml"/><Relationship Id="rId4" Type="http://schemas.openxmlformats.org/officeDocument/2006/relationships/image" Target="../media/image18.png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27.xml"/><Relationship Id="rId3" Type="http://schemas.openxmlformats.org/officeDocument/2006/relationships/image" Target="../media/image19.png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tags" Target="../tags/tag30.xml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32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31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34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image" Target="../media/image3.png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image" Target="../media/image2.png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11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tags" Target="../tags/tag10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3.xml"/><Relationship Id="rId2" Type="http://schemas.openxmlformats.org/officeDocument/2006/relationships/image" Target="../media/image7.png"/><Relationship Id="rId1" Type="http://schemas.openxmlformats.org/officeDocument/2006/relationships/tags" Target="../tags/tag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5.xml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tags" Target="../tags/tag14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17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8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4445" y="789305"/>
            <a:ext cx="12192000" cy="5257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064000" y="2044702"/>
            <a:ext cx="3558382" cy="6486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spc="3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533400" y="2757170"/>
            <a:ext cx="82423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zh-CN" altLang="en-US" sz="8000" spc="-15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气缸缸套的</a:t>
            </a:r>
            <a:r>
              <a:rPr lang="zh-CN" altLang="en-US" sz="8000" spc="-15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检测</a:t>
            </a:r>
            <a:endParaRPr lang="zh-CN" altLang="en-US" sz="8000" spc="-150">
              <a:solidFill>
                <a:srgbClr val="00B0F0"/>
              </a:solidFill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pic>
        <p:nvPicPr>
          <p:cNvPr id="3" name="图片 2" descr="C:\Users\HH\Desktop\PPT\素材\千库网_网课直播教学矢量图_元素编号12813820(1).png千库网_网课直播教学矢量图_元素编号12813820(1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45780" y="2218690"/>
            <a:ext cx="4050665" cy="405003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723900" y="4064000"/>
            <a:ext cx="7200900" cy="139700"/>
            <a:chOff x="723900" y="4432300"/>
            <a:chExt cx="7937500" cy="114300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723900" y="4432300"/>
              <a:ext cx="79375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723900" y="4546600"/>
              <a:ext cx="3281793" cy="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文本框 23"/>
          <p:cNvSpPr txBox="1"/>
          <p:nvPr/>
        </p:nvSpPr>
        <p:spPr>
          <a:xfrm>
            <a:off x="533400" y="1989455"/>
            <a:ext cx="7089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气缸磨损规律</a:t>
            </a:r>
            <a:r>
              <a:rPr lang="en-US" altLang="zh-CN" sz="44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</a:t>
            </a:r>
            <a:r>
              <a:rPr lang="zh-CN" altLang="en-US" sz="44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圆度检测</a:t>
            </a:r>
            <a:r>
              <a:rPr lang="en-US" altLang="zh-CN" sz="44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  </a:t>
            </a:r>
            <a:endParaRPr lang="zh-CN" altLang="en-US" sz="440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661284" y="283029"/>
            <a:ext cx="4927600" cy="304800"/>
            <a:chOff x="685800" y="635000"/>
            <a:chExt cx="4927600" cy="304800"/>
          </a:xfrm>
        </p:grpSpPr>
        <p:sp>
          <p:nvSpPr>
            <p:cNvPr id="31" name="箭头: V 形 30"/>
            <p:cNvSpPr/>
            <p:nvPr/>
          </p:nvSpPr>
          <p:spPr>
            <a:xfrm>
              <a:off x="5308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2" name="箭头: V 形 31"/>
            <p:cNvSpPr/>
            <p:nvPr/>
          </p:nvSpPr>
          <p:spPr>
            <a:xfrm>
              <a:off x="4953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3" name="箭头: V 形 32"/>
            <p:cNvSpPr/>
            <p:nvPr/>
          </p:nvSpPr>
          <p:spPr>
            <a:xfrm>
              <a:off x="4597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4" name="箭头: V 形 33"/>
            <p:cNvSpPr/>
            <p:nvPr/>
          </p:nvSpPr>
          <p:spPr>
            <a:xfrm>
              <a:off x="4241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5" name="箭头: V 形 34"/>
            <p:cNvSpPr/>
            <p:nvPr/>
          </p:nvSpPr>
          <p:spPr>
            <a:xfrm>
              <a:off x="38862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6" name="箭头: V 形 35"/>
            <p:cNvSpPr/>
            <p:nvPr/>
          </p:nvSpPr>
          <p:spPr>
            <a:xfrm>
              <a:off x="3530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7" name="箭头: V 形 36"/>
            <p:cNvSpPr/>
            <p:nvPr/>
          </p:nvSpPr>
          <p:spPr>
            <a:xfrm>
              <a:off x="3175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8" name="箭头: V 形 37"/>
            <p:cNvSpPr/>
            <p:nvPr/>
          </p:nvSpPr>
          <p:spPr>
            <a:xfrm>
              <a:off x="2819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9" name="箭头: V 形 38"/>
            <p:cNvSpPr/>
            <p:nvPr/>
          </p:nvSpPr>
          <p:spPr>
            <a:xfrm>
              <a:off x="2463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0" name="箭头: V 形 39"/>
            <p:cNvSpPr/>
            <p:nvPr/>
          </p:nvSpPr>
          <p:spPr>
            <a:xfrm>
              <a:off x="21082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1" name="箭头: V 形 40"/>
            <p:cNvSpPr/>
            <p:nvPr/>
          </p:nvSpPr>
          <p:spPr>
            <a:xfrm>
              <a:off x="1752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2" name="箭头: V 形 41"/>
            <p:cNvSpPr/>
            <p:nvPr/>
          </p:nvSpPr>
          <p:spPr>
            <a:xfrm>
              <a:off x="1397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3" name="箭头: V 形 42"/>
            <p:cNvSpPr/>
            <p:nvPr/>
          </p:nvSpPr>
          <p:spPr>
            <a:xfrm>
              <a:off x="1041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4" name="箭头: V 形 43"/>
            <p:cNvSpPr/>
            <p:nvPr/>
          </p:nvSpPr>
          <p:spPr>
            <a:xfrm>
              <a:off x="685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8470900" y="6309995"/>
            <a:ext cx="3505200" cy="304800"/>
            <a:chOff x="8470900" y="6261100"/>
            <a:chExt cx="3505200" cy="304800"/>
          </a:xfrm>
        </p:grpSpPr>
        <p:sp>
          <p:nvSpPr>
            <p:cNvPr id="48" name="箭头: V 形 47"/>
            <p:cNvSpPr/>
            <p:nvPr/>
          </p:nvSpPr>
          <p:spPr>
            <a:xfrm flipH="1">
              <a:off x="84709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9" name="箭头: V 形 48"/>
            <p:cNvSpPr/>
            <p:nvPr/>
          </p:nvSpPr>
          <p:spPr>
            <a:xfrm flipH="1">
              <a:off x="88265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0" name="箭头: V 形 49"/>
            <p:cNvSpPr/>
            <p:nvPr/>
          </p:nvSpPr>
          <p:spPr>
            <a:xfrm flipH="1">
              <a:off x="91821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1" name="箭头: V 形 50"/>
            <p:cNvSpPr/>
            <p:nvPr/>
          </p:nvSpPr>
          <p:spPr>
            <a:xfrm flipH="1">
              <a:off x="95377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2" name="箭头: V 形 51"/>
            <p:cNvSpPr/>
            <p:nvPr/>
          </p:nvSpPr>
          <p:spPr>
            <a:xfrm flipH="1">
              <a:off x="98933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3" name="箭头: V 形 52"/>
            <p:cNvSpPr/>
            <p:nvPr/>
          </p:nvSpPr>
          <p:spPr>
            <a:xfrm flipH="1">
              <a:off x="102489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4" name="箭头: V 形 53"/>
            <p:cNvSpPr/>
            <p:nvPr/>
          </p:nvSpPr>
          <p:spPr>
            <a:xfrm flipH="1">
              <a:off x="106045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5" name="箭头: V 形 54"/>
            <p:cNvSpPr/>
            <p:nvPr/>
          </p:nvSpPr>
          <p:spPr>
            <a:xfrm flipH="1">
              <a:off x="109601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6" name="箭头: V 形 55"/>
            <p:cNvSpPr/>
            <p:nvPr/>
          </p:nvSpPr>
          <p:spPr>
            <a:xfrm flipH="1">
              <a:off x="113157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7" name="箭头: V 形 56"/>
            <p:cNvSpPr/>
            <p:nvPr/>
          </p:nvSpPr>
          <p:spPr>
            <a:xfrm flipH="1">
              <a:off x="116713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sp>
        <p:nvSpPr>
          <p:cNvPr id="4" name="矩形 3"/>
          <p:cNvSpPr/>
          <p:nvPr userDrawn="1">
            <p:custDataLst>
              <p:tags r:id="rId3"/>
            </p:custDataLst>
          </p:nvPr>
        </p:nvSpPr>
        <p:spPr>
          <a:xfrm>
            <a:off x="9830435" y="234950"/>
            <a:ext cx="2324100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800" b="1" i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sz="1800" b="1" i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  <p:pic>
        <p:nvPicPr>
          <p:cNvPr id="7" name="图片 6" descr="logo-常用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0870" y="137795"/>
            <a:ext cx="532130" cy="5861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1035" y="4408170"/>
            <a:ext cx="25761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dist">
              <a:buClrTx/>
              <a:buSzTx/>
              <a:buFontTx/>
              <a:defRPr/>
            </a:pPr>
            <a:r>
              <a:rPr lang="zh-CN" altLang="en-US" spc="-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圆柱度的</a:t>
            </a:r>
            <a:r>
              <a:rPr lang="zh-CN" altLang="en-US" spc="-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微软雅黑" panose="020B0503020204020204" charset="-122"/>
              </a:rPr>
              <a:t>检测</a:t>
            </a:r>
            <a:endParaRPr lang="zh-CN" altLang="en-US" spc="-1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964555" y="2200910"/>
            <a:ext cx="571373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629920" indent="342265" fontAlgn="auto">
              <a:lnSpc>
                <a:spcPct val="150000"/>
              </a:lnSpc>
              <a:buClr>
                <a:srgbClr val="00B0F0"/>
              </a:buClr>
              <a:buFont typeface="+mj-ea"/>
              <a:buAutoNum type="circleNumDbPlain" startAt="4"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用外径千分尺，去测量游标卡尺上，刚才检测的标准直径，因为这个游标卡尺只能精确到0.02毫米不精准，所以用0.01毫米的外径千分尺对它进行测量。并记录下来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82295" y="246380"/>
            <a:ext cx="3027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标准缸径的精确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8460" y="1447165"/>
            <a:ext cx="5351145" cy="38030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87655" y="1406525"/>
            <a:ext cx="5713730" cy="3923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972820" indent="-342900" fontAlgn="auto">
              <a:lnSpc>
                <a:spcPct val="150000"/>
              </a:lnSpc>
              <a:spcAft>
                <a:spcPts val="3600"/>
              </a:spcAft>
              <a:buClr>
                <a:srgbClr val="00B0F0"/>
              </a:buClr>
              <a:buFont typeface="+mj-ea"/>
              <a:buAutoNum type="circleNumDbPlain" startAt="5"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第五步就开始对内径百分表进行组装预压。    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629920" indent="0" fontAlgn="auto">
              <a:lnSpc>
                <a:spcPct val="150000"/>
              </a:lnSpc>
              <a:spcAft>
                <a:spcPts val="3600"/>
              </a:spcAft>
              <a:buClr>
                <a:srgbClr val="00B0F0"/>
              </a:buClr>
              <a:buFont typeface="+mj-ea"/>
              <a:buNone/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先把百分表这个表盘装进表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杆上方孔洞内，注意表盘大指针是否转动，发现转动后进行预压，使小表针指到一毫米处，就可以拧紧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固定螺丝固定表盘。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629920" indent="0" fontAlgn="auto">
              <a:lnSpc>
                <a:spcPct val="150000"/>
              </a:lnSpc>
              <a:spcAft>
                <a:spcPts val="3600"/>
              </a:spcAft>
              <a:buClr>
                <a:srgbClr val="00B0F0"/>
              </a:buClr>
              <a:buFont typeface="+mj-ea"/>
              <a:buNone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再选择合适的测头接杆，这个缸径是81毫米，所以使用74-82㎜的测头接杆。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82295" y="246380"/>
            <a:ext cx="3434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标内径百分表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组装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81445" y="892175"/>
            <a:ext cx="4619625" cy="4825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318760" y="1148715"/>
            <a:ext cx="5713730" cy="4338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972820" indent="-342900" fontAlgn="auto">
              <a:lnSpc>
                <a:spcPct val="150000"/>
              </a:lnSpc>
              <a:spcAft>
                <a:spcPts val="3600"/>
              </a:spcAft>
              <a:buClr>
                <a:srgbClr val="00B0F0"/>
              </a:buClr>
              <a:buFont typeface="+mj-ea"/>
              <a:buAutoNum type="circleNumDbPlain" startAt="5"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第六步，百分表调至标准缸径，并归零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629920" indent="0" fontAlgn="auto">
              <a:lnSpc>
                <a:spcPct val="150000"/>
              </a:lnSpc>
              <a:spcAft>
                <a:spcPts val="3600"/>
              </a:spcAft>
              <a:buClr>
                <a:srgbClr val="00B0F0"/>
              </a:buClr>
              <a:buFont typeface="+mj-ea"/>
              <a:buNone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拿着百分表放入已经调至标准缸径的外径千分尺，进行调表。把测头接杆与千分尺在同一条轴线上，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629920" indent="0" fontAlgn="auto">
              <a:lnSpc>
                <a:spcPct val="150000"/>
              </a:lnSpc>
              <a:spcAft>
                <a:spcPts val="3600"/>
              </a:spcAft>
              <a:buClr>
                <a:srgbClr val="00B0F0"/>
              </a:buClr>
              <a:buFont typeface="+mj-ea"/>
              <a:buNone/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然后通过轻微晃动百分表，观看表针，当这个大表针旋转回头时，就表示百分表与千分尺在同一个轴线，就可以把大表盘刻度零与其对齐，此时就是就是标准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缸径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2295" y="246380"/>
            <a:ext cx="5059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百分表调至标准缸径并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置零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8420" y="946150"/>
            <a:ext cx="3742055" cy="53435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2192655" y="2962275"/>
            <a:ext cx="780669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思源黑体 CN Medium" panose="020B0600000000000000" pitchFamily="34" charset="-122"/>
              </a:rPr>
              <a:t>气缸磨损</a:t>
            </a:r>
            <a:r>
              <a:rPr lang="zh-CN" altLang="en-US" sz="6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思源黑体 CN Medium" panose="020B0600000000000000" pitchFamily="34" charset="-122"/>
              </a:rPr>
              <a:t>检测</a:t>
            </a:r>
            <a:endParaRPr lang="zh-CN" altLang="en-US" sz="66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思源黑体 CN Medium" panose="020B0600000000000000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43960" y="4270375"/>
            <a:ext cx="4775200" cy="4140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Cylinder wear detection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4787901" y="1824037"/>
            <a:ext cx="2616200" cy="84296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pitchFamily="18" charset="-122"/>
                <a:sym typeface="微软雅黑" panose="020B0503020204020204" charset="-122"/>
              </a:rPr>
              <a:t>PART-03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方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8350" y="647700"/>
            <a:ext cx="2324100" cy="4029075"/>
          </a:xfrm>
          <a:prstGeom prst="rect">
            <a:avLst/>
          </a:prstGeom>
        </p:spPr>
      </p:pic>
      <p:sp>
        <p:nvSpPr>
          <p:cNvPr id="7" name="图形"/>
          <p:cNvSpPr txBox="1"/>
          <p:nvPr userDrawn="1">
            <p:custDataLst>
              <p:tags r:id="rId2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磨损数据检测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6" name="图形"/>
          <p:cNvSpPr txBox="1"/>
          <p:nvPr>
            <p:custDataLst>
              <p:tags r:id="rId3"/>
            </p:custDataLst>
          </p:nvPr>
        </p:nvSpPr>
        <p:spPr>
          <a:xfrm>
            <a:off x="388620" y="4030345"/>
            <a:ext cx="11241405" cy="21539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indent="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Wingdings" panose="05000000000000000000" charset="0"/>
              <a:buNone/>
            </a:pP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测量方法及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位置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  <a:p>
            <a:pPr marL="342900" lvl="0" indent="-34290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Wingdings" panose="05000000000000000000" charset="0"/>
              <a:buChar char="u"/>
            </a:pPr>
            <a:r>
              <a:rPr lang="en-US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      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采用的是两点测量法。需要对它的纵向和横向两个方向十字交叉进行测量，横向就是垂直与曲轴的这个方向，纵向是与曲轴平行的方向。并且要取上中下，三个截面的数值。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3" name="图片 2" descr="缸套检测位置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265" y="1039495"/>
            <a:ext cx="4612005" cy="31051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磨损数据检测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6" name="图形"/>
          <p:cNvSpPr txBox="1"/>
          <p:nvPr>
            <p:custDataLst>
              <p:tags r:id="rId2"/>
            </p:custDataLst>
          </p:nvPr>
        </p:nvSpPr>
        <p:spPr>
          <a:xfrm>
            <a:off x="5522595" y="953770"/>
            <a:ext cx="6240780" cy="48031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indent="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Wingdings" panose="05000000000000000000" charset="0"/>
              <a:buNone/>
            </a:pP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上截面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检测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  <a:p>
            <a:pPr marL="539750" lvl="0" indent="45720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+mj-ea"/>
              <a:buAutoNum type="circleNumDbPlain"/>
            </a:pPr>
            <a:r>
              <a:rPr lang="en-US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上方的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检测的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位置是，活塞在上止点时第一道气环的位置下方，以这款发动机为例，是从气缸口下移10mm左右的位置，</a:t>
            </a: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  <a:p>
            <a:pPr marL="539750" lvl="0" indent="45720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+mj-ea"/>
              <a:buAutoNum type="circleNumDbPlain"/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把百分表纵向放入垂直于缸壁，然后轻微的前后摆动，观看大表盘指针，记录它的回头点，这个指针的回头点就是垂直于缸壁的位置，记录下</a:t>
            </a: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  <a:p>
            <a:pPr marL="539750" lvl="0" indent="45720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+mj-ea"/>
              <a:buAutoNum type="circleNumDbPlain"/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因为这个大表盘的的一格是0.01mm，所以记录0.09mm ，再进行测量横向位置数值，同样记录下来</a:t>
            </a: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0" y="1362075"/>
            <a:ext cx="4820285" cy="43338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磨损数据检测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6" name="图形"/>
          <p:cNvSpPr txBox="1"/>
          <p:nvPr>
            <p:custDataLst>
              <p:tags r:id="rId2"/>
            </p:custDataLst>
          </p:nvPr>
        </p:nvSpPr>
        <p:spPr>
          <a:xfrm>
            <a:off x="241300" y="984885"/>
            <a:ext cx="6764655" cy="48882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indent="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Wingdings" panose="05000000000000000000" charset="0"/>
              <a:buNone/>
            </a:pP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中下截面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检测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  <a:p>
            <a:pPr marL="882650" lvl="0" indent="-34290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Wingdings" panose="05000000000000000000" charset="0"/>
              <a:buChar char="u"/>
            </a:pPr>
            <a:r>
              <a:rPr lang="en-US" altLang="zh-CN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中下两个截面的横向和纵向位置的数值，下方是，气缸套最下端向上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10mm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左右，而中间截面是测上下两者中间。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539750" lvl="0" indent="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+mj-ea"/>
              <a:buNone/>
            </a:pP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分别得到数据：中截面纵向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0.065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mm</a:t>
            </a: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  <a:p>
            <a:pPr marL="539750" lvl="0" indent="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+mj-ea"/>
              <a:buNone/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                        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中截面横向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0.07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mm</a:t>
            </a: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  <a:p>
            <a:pPr marL="539750" lvl="0" indent="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+mj-ea"/>
              <a:buNone/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                        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下截面纵向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0.06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mm</a:t>
            </a: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  <a:p>
            <a:pPr marL="539750" lvl="0" indent="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+mj-ea"/>
              <a:buNone/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                        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下截面横向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0.07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mm</a:t>
            </a: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图片 1" descr="具体位置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525" y="215265"/>
            <a:ext cx="4210050" cy="26555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9370" y="2718435"/>
            <a:ext cx="1952625" cy="15849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9775" y="3072130"/>
            <a:ext cx="2068195" cy="16960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370" y="4303395"/>
            <a:ext cx="1952625" cy="16446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9775" y="4768215"/>
            <a:ext cx="2045335" cy="162369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2223135" y="3019425"/>
            <a:ext cx="781685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思源黑体 CN Medium" panose="020B0600000000000000" pitchFamily="34" charset="-122"/>
              </a:rPr>
              <a:t>气</a:t>
            </a:r>
            <a:r>
              <a:rPr lang="zh-CN" altLang="en-US" sz="6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思源黑体 CN Medium" panose="020B0600000000000000" pitchFamily="34" charset="-122"/>
              </a:rPr>
              <a:t>缸磨损程度</a:t>
            </a:r>
            <a:r>
              <a:rPr lang="zh-CN" altLang="en-US" sz="6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思源黑体 CN Medium" panose="020B0600000000000000" pitchFamily="34" charset="-122"/>
              </a:rPr>
              <a:t>计算</a:t>
            </a:r>
            <a:endParaRPr lang="zh-CN" altLang="en-US" sz="66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思源黑体 CN Medium" panose="020B0600000000000000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08400" y="4251325"/>
            <a:ext cx="4775200" cy="4140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Calculation of cylinder wear degree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4787901" y="1824037"/>
            <a:ext cx="2616200" cy="84296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pitchFamily="18" charset="-122"/>
                <a:sym typeface="微软雅黑" panose="020B0503020204020204" charset="-122"/>
              </a:rPr>
              <a:t>PART-04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94361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气缸圆度磨损误差</a:t>
            </a: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计算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80" y="798830"/>
            <a:ext cx="4927600" cy="53022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555" y="1296670"/>
            <a:ext cx="5886450" cy="40290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535930" y="5455920"/>
            <a:ext cx="5055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algn="l" fontAlgn="auto">
              <a:buClrTx/>
              <a:buSzTx/>
              <a:buFontTx/>
            </a:pP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注：取三个截面中最大的圆度误差为此气缸的圆度误差，所以此气缸为0.005mm</a:t>
            </a:r>
            <a:endParaRPr lang="zh-CN" altLang="en-US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115062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圆柱度度</a:t>
            </a: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计算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0" y="1132840"/>
            <a:ext cx="6029325" cy="25717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30885" y="4556125"/>
            <a:ext cx="4653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/>
              <a:t>最大磨损量就是所测的</a:t>
            </a:r>
            <a:r>
              <a:rPr lang="en-US" altLang="zh-CN" b="1"/>
              <a:t>6</a:t>
            </a:r>
            <a:r>
              <a:rPr lang="zh-CN" altLang="en-US" b="1"/>
              <a:t>个误差中最小的那个</a:t>
            </a:r>
            <a:endParaRPr lang="zh-CN" altLang="en-US" b="1"/>
          </a:p>
          <a:p>
            <a:r>
              <a:rPr lang="zh-CN" altLang="en-US" b="1"/>
              <a:t>所以是</a:t>
            </a:r>
            <a:r>
              <a:rPr lang="en-US" altLang="zh-CN" b="1"/>
              <a:t>0.09</a:t>
            </a:r>
            <a:r>
              <a:rPr lang="en-US" altLang="zh-CN" b="1"/>
              <a:t>mm</a:t>
            </a:r>
            <a:endParaRPr lang="en-US" altLang="zh-CN" b="1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305" y="100330"/>
            <a:ext cx="12201525" cy="68675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685227" y="896785"/>
            <a:ext cx="282154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8800" b="1" dirty="0">
                <a:ln w="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63500" dist="38100" dir="5400000" algn="t" rotWithShape="0">
                    <a:schemeClr val="tx1">
                      <a:lumMod val="85000"/>
                      <a:lumOff val="15000"/>
                      <a:alpha val="41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目录</a:t>
            </a:r>
            <a:endParaRPr lang="zh-CN" altLang="en-US" sz="8800" b="1" dirty="0">
              <a:ln w="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63500" dist="38100" dir="5400000" algn="t" rotWithShape="0">
                  <a:schemeClr val="tx1">
                    <a:lumMod val="85000"/>
                    <a:lumOff val="15000"/>
                    <a:alpha val="41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839811" y="2880504"/>
            <a:ext cx="4540034" cy="640080"/>
            <a:chOff x="1004643" y="2775094"/>
            <a:chExt cx="4540034" cy="640080"/>
          </a:xfrm>
        </p:grpSpPr>
        <p:sp>
          <p:nvSpPr>
            <p:cNvPr id="3" name="文本框 2"/>
            <p:cNvSpPr txBox="1"/>
            <p:nvPr/>
          </p:nvSpPr>
          <p:spPr>
            <a:xfrm>
              <a:off x="1843369" y="2833524"/>
              <a:ext cx="3701308" cy="52197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阿里巴巴普惠体 Medium" panose="00020600040101010101" pitchFamily="18" charset="-122"/>
                  <a:sym typeface="思源黑体 CN Medium" panose="020B0600000000000000" pitchFamily="34" charset="-122"/>
                </a:rPr>
                <a:t>气缸缸套的磨损</a:t>
              </a:r>
              <a:r>
                <a:rPr lang="zh-CN" altLang="en-US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阿里巴巴普惠体 Medium" panose="00020600040101010101" pitchFamily="18" charset="-122"/>
                  <a:sym typeface="思源黑体 CN Medium" panose="020B0600000000000000" pitchFamily="34" charset="-122"/>
                </a:rPr>
                <a:t>规律</a:t>
              </a:r>
              <a:endPara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思源黑体 CN Medium" panose="020B0600000000000000" pitchFamily="34" charset="-122"/>
              </a:endParaRPr>
            </a:p>
          </p:txBody>
        </p:sp>
        <p:sp>
          <p:nvSpPr>
            <p:cNvPr id="4" name="对话气泡: 矩形 3"/>
            <p:cNvSpPr/>
            <p:nvPr/>
          </p:nvSpPr>
          <p:spPr>
            <a:xfrm>
              <a:off x="1004643" y="2775094"/>
              <a:ext cx="747958" cy="640080"/>
            </a:xfrm>
            <a:prstGeom prst="wedgeRectCallout">
              <a:avLst>
                <a:gd name="adj1" fmla="val -22428"/>
                <a:gd name="adj2" fmla="val 7440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01</a:t>
              </a:r>
              <a:endParaRPr lang="zh-CN" altLang="en-US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839811" y="4141620"/>
            <a:ext cx="5273700" cy="640080"/>
            <a:chOff x="1004643" y="4003825"/>
            <a:chExt cx="5273700" cy="640080"/>
          </a:xfrm>
        </p:grpSpPr>
        <p:sp>
          <p:nvSpPr>
            <p:cNvPr id="8" name="文本框 7"/>
            <p:cNvSpPr txBox="1"/>
            <p:nvPr/>
          </p:nvSpPr>
          <p:spPr>
            <a:xfrm>
              <a:off x="1843368" y="4062255"/>
              <a:ext cx="443497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阿里巴巴普惠体 Medium" panose="00020600040101010101" pitchFamily="18" charset="-122"/>
                  <a:sym typeface="微软雅黑" panose="020B0503020204020204" charset="-122"/>
                </a:rPr>
                <a:t>气缸磨损检测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endParaRPr>
            </a:p>
          </p:txBody>
        </p:sp>
        <p:sp>
          <p:nvSpPr>
            <p:cNvPr id="9" name="对话气泡: 矩形 8"/>
            <p:cNvSpPr/>
            <p:nvPr/>
          </p:nvSpPr>
          <p:spPr>
            <a:xfrm>
              <a:off x="1004643" y="4003825"/>
              <a:ext cx="747958" cy="640080"/>
            </a:xfrm>
            <a:prstGeom prst="wedgeRectCallout">
              <a:avLst>
                <a:gd name="adj1" fmla="val -22428"/>
                <a:gd name="adj2" fmla="val 7440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32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03</a:t>
              </a:r>
              <a:endParaRPr lang="en-US" altLang="zh-CN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02974" y="5593080"/>
            <a:ext cx="11186052" cy="0"/>
            <a:chOff x="502974" y="5593080"/>
            <a:chExt cx="11186052" cy="0"/>
          </a:xfrm>
        </p:grpSpPr>
        <p:cxnSp>
          <p:nvCxnSpPr>
            <p:cNvPr id="38" name="直接连接符 37"/>
            <p:cNvCxnSpPr/>
            <p:nvPr/>
          </p:nvCxnSpPr>
          <p:spPr>
            <a:xfrm>
              <a:off x="502974" y="5593080"/>
              <a:ext cx="3489906" cy="0"/>
            </a:xfrm>
            <a:prstGeom prst="line">
              <a:avLst/>
            </a:prstGeom>
            <a:ln w="12700">
              <a:solidFill>
                <a:srgbClr val="00B0F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H="1">
              <a:off x="8199120" y="5593080"/>
              <a:ext cx="3489906" cy="0"/>
            </a:xfrm>
            <a:prstGeom prst="line">
              <a:avLst/>
            </a:prstGeom>
            <a:ln w="12700">
              <a:solidFill>
                <a:srgbClr val="00B0F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56544">
            <a:off x="2090826" y="693370"/>
            <a:ext cx="2150225" cy="21502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39640" y="5424805"/>
            <a:ext cx="271272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zh-CN" altLang="en-US" sz="1600" b="1">
                <a:solidFill>
                  <a:schemeClr val="bg2">
                    <a:lumMod val="50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https://www.zhijiaobf.cn</a:t>
            </a:r>
            <a:endParaRPr lang="zh-CN" altLang="en-US" sz="1600" b="1">
              <a:solidFill>
                <a:schemeClr val="bg2">
                  <a:lumMod val="50000"/>
                </a:schemeClr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380061" y="2890035"/>
            <a:ext cx="5309260" cy="640080"/>
            <a:chOff x="1004643" y="4003825"/>
            <a:chExt cx="5309260" cy="640080"/>
          </a:xfrm>
        </p:grpSpPr>
        <p:sp>
          <p:nvSpPr>
            <p:cNvPr id="10" name="文本框 9"/>
            <p:cNvSpPr txBox="1"/>
            <p:nvPr/>
          </p:nvSpPr>
          <p:spPr>
            <a:xfrm>
              <a:off x="1878928" y="4052730"/>
              <a:ext cx="443497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阿里巴巴普惠体 Medium" panose="00020600040101010101" pitchFamily="18" charset="-122"/>
                  <a:sym typeface="微软雅黑" panose="020B0503020204020204" charset="-122"/>
                </a:rPr>
                <a:t>气缸磨损检测工具及调试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endParaRPr>
            </a:p>
          </p:txBody>
        </p:sp>
        <p:sp>
          <p:nvSpPr>
            <p:cNvPr id="11" name="对话气泡: 矩形 8"/>
            <p:cNvSpPr/>
            <p:nvPr/>
          </p:nvSpPr>
          <p:spPr>
            <a:xfrm>
              <a:off x="1004643" y="4003825"/>
              <a:ext cx="747958" cy="640080"/>
            </a:xfrm>
            <a:prstGeom prst="wedgeRectCallout">
              <a:avLst>
                <a:gd name="adj1" fmla="val -22428"/>
                <a:gd name="adj2" fmla="val 7440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en-US" altLang="zh-CN" sz="32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02</a:t>
              </a:r>
              <a:endParaRPr lang="en-US" altLang="zh-CN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415621" y="4157495"/>
            <a:ext cx="5273700" cy="640080"/>
            <a:chOff x="1004643" y="4003825"/>
            <a:chExt cx="5273700" cy="640080"/>
          </a:xfrm>
        </p:grpSpPr>
        <p:sp>
          <p:nvSpPr>
            <p:cNvPr id="13" name="文本框 12"/>
            <p:cNvSpPr txBox="1"/>
            <p:nvPr/>
          </p:nvSpPr>
          <p:spPr>
            <a:xfrm>
              <a:off x="1843368" y="4062255"/>
              <a:ext cx="443497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阿里巴巴普惠体 Medium" panose="00020600040101010101" pitchFamily="18" charset="-122"/>
                  <a:sym typeface="微软雅黑" panose="020B0503020204020204" charset="-122"/>
                </a:rPr>
                <a:t>气缸磨损程度</a:t>
              </a:r>
              <a:r>
                <a:rPr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阿里巴巴普惠体 Medium" panose="00020600040101010101" pitchFamily="18" charset="-122"/>
                  <a:sym typeface="微软雅黑" panose="020B0503020204020204" charset="-122"/>
                </a:rPr>
                <a:t>计算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endParaRPr>
            </a:p>
          </p:txBody>
        </p:sp>
        <p:sp>
          <p:nvSpPr>
            <p:cNvPr id="14" name="对话气泡: 矩形 8"/>
            <p:cNvSpPr/>
            <p:nvPr/>
          </p:nvSpPr>
          <p:spPr>
            <a:xfrm>
              <a:off x="1004643" y="4003825"/>
              <a:ext cx="747958" cy="640080"/>
            </a:xfrm>
            <a:prstGeom prst="wedgeRectCallout">
              <a:avLst>
                <a:gd name="adj1" fmla="val -22428"/>
                <a:gd name="adj2" fmla="val 7440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en-US" altLang="zh-CN" sz="32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04</a:t>
              </a:r>
              <a:endParaRPr lang="en-US" altLang="zh-CN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-37465" y="824230"/>
            <a:ext cx="12192000" cy="5257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064000" y="2044702"/>
            <a:ext cx="3558382" cy="6486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spc="3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723900" y="4064000"/>
            <a:ext cx="7200900" cy="139700"/>
            <a:chOff x="723900" y="4432300"/>
            <a:chExt cx="7937500" cy="114300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723900" y="4432300"/>
              <a:ext cx="79375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723900" y="4546600"/>
              <a:ext cx="3281793" cy="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组合 63"/>
          <p:cNvGrpSpPr/>
          <p:nvPr/>
        </p:nvGrpSpPr>
        <p:grpSpPr>
          <a:xfrm>
            <a:off x="661284" y="283029"/>
            <a:ext cx="4927600" cy="304800"/>
            <a:chOff x="685800" y="635000"/>
            <a:chExt cx="4927600" cy="304800"/>
          </a:xfrm>
        </p:grpSpPr>
        <p:sp>
          <p:nvSpPr>
            <p:cNvPr id="31" name="箭头: V 形 30"/>
            <p:cNvSpPr/>
            <p:nvPr/>
          </p:nvSpPr>
          <p:spPr>
            <a:xfrm>
              <a:off x="5308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2" name="箭头: V 形 31"/>
            <p:cNvSpPr/>
            <p:nvPr/>
          </p:nvSpPr>
          <p:spPr>
            <a:xfrm>
              <a:off x="4953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3" name="箭头: V 形 32"/>
            <p:cNvSpPr/>
            <p:nvPr/>
          </p:nvSpPr>
          <p:spPr>
            <a:xfrm>
              <a:off x="4597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4" name="箭头: V 形 33"/>
            <p:cNvSpPr/>
            <p:nvPr/>
          </p:nvSpPr>
          <p:spPr>
            <a:xfrm>
              <a:off x="4241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5" name="箭头: V 形 34"/>
            <p:cNvSpPr/>
            <p:nvPr/>
          </p:nvSpPr>
          <p:spPr>
            <a:xfrm>
              <a:off x="38862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6" name="箭头: V 形 35"/>
            <p:cNvSpPr/>
            <p:nvPr/>
          </p:nvSpPr>
          <p:spPr>
            <a:xfrm>
              <a:off x="3530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7" name="箭头: V 形 36"/>
            <p:cNvSpPr/>
            <p:nvPr/>
          </p:nvSpPr>
          <p:spPr>
            <a:xfrm>
              <a:off x="3175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8" name="箭头: V 形 37"/>
            <p:cNvSpPr/>
            <p:nvPr/>
          </p:nvSpPr>
          <p:spPr>
            <a:xfrm>
              <a:off x="2819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9" name="箭头: V 形 38"/>
            <p:cNvSpPr/>
            <p:nvPr/>
          </p:nvSpPr>
          <p:spPr>
            <a:xfrm>
              <a:off x="2463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0" name="箭头: V 形 39"/>
            <p:cNvSpPr/>
            <p:nvPr/>
          </p:nvSpPr>
          <p:spPr>
            <a:xfrm>
              <a:off x="21082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1" name="箭头: V 形 40"/>
            <p:cNvSpPr/>
            <p:nvPr/>
          </p:nvSpPr>
          <p:spPr>
            <a:xfrm>
              <a:off x="1752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2" name="箭头: V 形 41"/>
            <p:cNvSpPr/>
            <p:nvPr/>
          </p:nvSpPr>
          <p:spPr>
            <a:xfrm>
              <a:off x="1397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3" name="箭头: V 形 42"/>
            <p:cNvSpPr/>
            <p:nvPr/>
          </p:nvSpPr>
          <p:spPr>
            <a:xfrm>
              <a:off x="1041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4" name="箭头: V 形 43"/>
            <p:cNvSpPr/>
            <p:nvPr/>
          </p:nvSpPr>
          <p:spPr>
            <a:xfrm>
              <a:off x="685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8470900" y="6318250"/>
            <a:ext cx="3505200" cy="304800"/>
            <a:chOff x="8470900" y="6261100"/>
            <a:chExt cx="3505200" cy="304800"/>
          </a:xfrm>
        </p:grpSpPr>
        <p:sp>
          <p:nvSpPr>
            <p:cNvPr id="48" name="箭头: V 形 47"/>
            <p:cNvSpPr/>
            <p:nvPr/>
          </p:nvSpPr>
          <p:spPr>
            <a:xfrm flipH="1">
              <a:off x="84709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9" name="箭头: V 形 48"/>
            <p:cNvSpPr/>
            <p:nvPr/>
          </p:nvSpPr>
          <p:spPr>
            <a:xfrm flipH="1">
              <a:off x="88265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0" name="箭头: V 形 49"/>
            <p:cNvSpPr/>
            <p:nvPr/>
          </p:nvSpPr>
          <p:spPr>
            <a:xfrm flipH="1">
              <a:off x="91821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1" name="箭头: V 形 50"/>
            <p:cNvSpPr/>
            <p:nvPr/>
          </p:nvSpPr>
          <p:spPr>
            <a:xfrm flipH="1">
              <a:off x="95377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2" name="箭头: V 形 51"/>
            <p:cNvSpPr/>
            <p:nvPr/>
          </p:nvSpPr>
          <p:spPr>
            <a:xfrm flipH="1">
              <a:off x="98933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3" name="箭头: V 形 52"/>
            <p:cNvSpPr/>
            <p:nvPr/>
          </p:nvSpPr>
          <p:spPr>
            <a:xfrm flipH="1">
              <a:off x="102489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4" name="箭头: V 形 53"/>
            <p:cNvSpPr/>
            <p:nvPr/>
          </p:nvSpPr>
          <p:spPr>
            <a:xfrm flipH="1">
              <a:off x="106045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5" name="箭头: V 形 54"/>
            <p:cNvSpPr/>
            <p:nvPr/>
          </p:nvSpPr>
          <p:spPr>
            <a:xfrm flipH="1">
              <a:off x="109601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6" name="箭头: V 形 55"/>
            <p:cNvSpPr/>
            <p:nvPr/>
          </p:nvSpPr>
          <p:spPr>
            <a:xfrm flipH="1">
              <a:off x="113157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7" name="箭头: V 形 56"/>
            <p:cNvSpPr/>
            <p:nvPr/>
          </p:nvSpPr>
          <p:spPr>
            <a:xfrm flipH="1">
              <a:off x="116713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33400" y="2757170"/>
            <a:ext cx="522033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dist">
              <a:defRPr/>
            </a:pPr>
            <a:r>
              <a:rPr lang="zh-CN" altLang="en-US" sz="8000" spc="-15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谢谢</a:t>
            </a:r>
            <a:r>
              <a:rPr lang="zh-CN" altLang="en-US" sz="8000" spc="-1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观看！</a:t>
            </a:r>
            <a:endParaRPr lang="zh-CN" altLang="en-US" sz="8000" spc="-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33400" y="1989455"/>
            <a:ext cx="71850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气缸磨损规律</a:t>
            </a:r>
            <a:r>
              <a:rPr lang="en-US" altLang="zh-CN" sz="44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</a:t>
            </a:r>
            <a:r>
              <a:rPr lang="zh-CN" altLang="en-US" sz="44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圆度检测</a:t>
            </a:r>
            <a:r>
              <a:rPr lang="en-US" altLang="zh-CN" sz="44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      </a:t>
            </a:r>
            <a:endParaRPr lang="zh-CN" altLang="en-US" sz="4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596265" y="4441825"/>
            <a:ext cx="36207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dist">
              <a:buClrTx/>
              <a:buSzTx/>
              <a:buFontTx/>
              <a:defRPr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圆柱度的检测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7" name="图片 6" descr="C:\Users\HH\Desktop\PPT\素材\千库网_网课直播教学矢量图_元素编号12813820(1).png千库网_网课直播教学矢量图_元素编号12813820(1)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8145780" y="2218690"/>
            <a:ext cx="4050665" cy="405003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6"/>
            </p:custDataLst>
          </p:nvPr>
        </p:nvSpPr>
        <p:spPr>
          <a:xfrm>
            <a:off x="9830435" y="234950"/>
            <a:ext cx="2324100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800" b="1" i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sz="1800" b="1" i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  <p:pic>
        <p:nvPicPr>
          <p:cNvPr id="11" name="图片 10" descr="logo-常用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500870" y="137795"/>
            <a:ext cx="532130" cy="58610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1979930" y="3019425"/>
            <a:ext cx="82321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气缸缸套的磨损规律</a:t>
            </a:r>
            <a:endParaRPr lang="zh-CN" altLang="en-US" sz="66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08400" y="4289425"/>
            <a:ext cx="477520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Wear pattern of cylinder liner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4787901" y="1824037"/>
            <a:ext cx="2616200" cy="84296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pitchFamily="18" charset="-122"/>
                <a:sym typeface="微软雅黑" panose="020B0503020204020204" charset="-122"/>
              </a:rPr>
              <a:t>PART-01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680275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磨损</a:t>
            </a: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规律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3900" y="1621790"/>
            <a:ext cx="5848985" cy="36150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Wingdings" panose="05000000000000000000" charset="0"/>
              <a:buNone/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圆柱度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磨损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539750" indent="342265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Wingdings" panose="05000000000000000000" charset="0"/>
              <a:buChar char="u"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气缸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缸套上方的部分，是燃油爆炸燃烧的地方，温度很高，所以活塞运行时，上方的磨损会比下方严重，就会使圆柱形气缸套出现上大下小的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锥形磨损。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539750" indent="342265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Wingdings" panose="05000000000000000000" charset="0"/>
              <a:buChar char="u"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有时还会因为润滑不良等原因，出现腰鼓形的磨损。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 descr="锥形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2390" y="1008380"/>
            <a:ext cx="3412490" cy="2157730"/>
          </a:xfrm>
          <a:prstGeom prst="rect">
            <a:avLst/>
          </a:prstGeom>
        </p:spPr>
      </p:pic>
      <p:pic>
        <p:nvPicPr>
          <p:cNvPr id="4" name="图片 3" descr="腰鼓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475" y="3552825"/>
            <a:ext cx="3367405" cy="23698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680275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磨损</a:t>
            </a: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规律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47995" y="1830705"/>
            <a:ext cx="5848985" cy="24765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Wingdings" panose="05000000000000000000" charset="0"/>
              <a:buNone/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圆度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磨损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539750" indent="342265" algn="just" fontAlgn="auto">
              <a:lnSpc>
                <a:spcPct val="200000"/>
              </a:lnSpc>
              <a:spcAft>
                <a:spcPts val="2400"/>
              </a:spcAft>
              <a:buClr>
                <a:srgbClr val="00B0F0"/>
              </a:buClr>
              <a:buSzTx/>
              <a:buFont typeface="Wingdings" panose="05000000000000000000" charset="0"/>
              <a:buChar char="u"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气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圆度磨损就是，活塞在急速运行时，会产生一个侧压力，使活塞紧贴气缸套的一侧，导致气缸套出现不规则的椭圆形磨损，使其失去圆度。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3" name="图片 2" descr="椭圆形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2192655"/>
            <a:ext cx="4578985" cy="30181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1237615" y="3038475"/>
            <a:ext cx="95307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气缸磨损检测工具</a:t>
            </a:r>
            <a:r>
              <a:rPr lang="zh-CN" altLang="en-US" sz="6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及调试</a:t>
            </a:r>
            <a:endParaRPr lang="zh-CN" altLang="en-US" sz="66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08400" y="4289425"/>
            <a:ext cx="477520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Cylinder wear detection tool and debugging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4787901" y="1824037"/>
            <a:ext cx="2616200" cy="84296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pitchFamily="18" charset="-122"/>
                <a:sym typeface="微软雅黑" panose="020B0503020204020204" charset="-122"/>
              </a:rPr>
              <a:t>PART-02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图片 101"/>
          <p:cNvPicPr/>
          <p:nvPr/>
        </p:nvPicPr>
        <p:blipFill>
          <a:blip r:embed="rId1"/>
          <a:srcRect l="22713" t="278" r="27259"/>
          <a:stretch>
            <a:fillRect/>
          </a:stretch>
        </p:blipFill>
        <p:spPr>
          <a:xfrm rot="16200000">
            <a:off x="6137910" y="2918460"/>
            <a:ext cx="1868170" cy="4135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图形"/>
          <p:cNvSpPr txBox="1"/>
          <p:nvPr userDrawn="1">
            <p:custDataLst>
              <p:tags r:id="rId2"/>
            </p:custDataLst>
          </p:nvPr>
        </p:nvSpPr>
        <p:spPr>
          <a:xfrm>
            <a:off x="488950" y="215265"/>
            <a:ext cx="680275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圆度、圆柱度、最大磨损量检测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88950" y="961390"/>
            <a:ext cx="4046220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just" fontAlgn="auto">
              <a:lnSpc>
                <a:spcPct val="150000"/>
              </a:lnSpc>
              <a:spcAft>
                <a:spcPts val="2400"/>
              </a:spcAft>
              <a:buClr>
                <a:srgbClr val="00B0F0"/>
              </a:buClr>
              <a:buSzTx/>
              <a:buFont typeface="Wingdings" panose="05000000000000000000" charset="0"/>
              <a:buChar char="Ø"/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工具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423035" indent="-342900" algn="just" fontAlgn="auto">
              <a:lnSpc>
                <a:spcPct val="150000"/>
              </a:lnSpc>
              <a:spcAft>
                <a:spcPts val="8400"/>
              </a:spcAft>
              <a:buClr>
                <a:srgbClr val="00B0F0"/>
              </a:buClr>
              <a:buSzTx/>
              <a:buFont typeface="Wingdings" panose="05000000000000000000" charset="0"/>
              <a:buChar char="u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外径千分尺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080135" indent="342265" algn="just" fontAlgn="auto">
              <a:lnSpc>
                <a:spcPct val="150000"/>
              </a:lnSpc>
              <a:spcAft>
                <a:spcPts val="8400"/>
              </a:spcAft>
              <a:buClr>
                <a:srgbClr val="00B0F0"/>
              </a:buClr>
              <a:buSzTx/>
              <a:buFont typeface="Wingdings" panose="05000000000000000000" charset="0"/>
              <a:buChar char="u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游标卡尺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080135" indent="342265" algn="just" fontAlgn="auto">
              <a:lnSpc>
                <a:spcPct val="150000"/>
              </a:lnSpc>
              <a:spcAft>
                <a:spcPts val="8400"/>
              </a:spcAft>
              <a:buClr>
                <a:srgbClr val="00B0F0"/>
              </a:buClr>
              <a:buSzTx/>
              <a:buFont typeface="Wingdings" panose="05000000000000000000" charset="0"/>
              <a:buChar char="u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内径百分表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4931410" y="2796540"/>
            <a:ext cx="4607560" cy="18707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图片 99"/>
          <p:cNvPicPr/>
          <p:nvPr/>
        </p:nvPicPr>
        <p:blipFill>
          <a:blip r:embed="rId4"/>
          <a:stretch>
            <a:fillRect/>
          </a:stretch>
        </p:blipFill>
        <p:spPr>
          <a:xfrm>
            <a:off x="4720590" y="1165225"/>
            <a:ext cx="4419600" cy="18351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检测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" name="图形"/>
          <p:cNvSpPr txBox="1"/>
          <p:nvPr/>
        </p:nvSpPr>
        <p:spPr>
          <a:xfrm>
            <a:off x="4928235" y="1660525"/>
            <a:ext cx="5845810" cy="2994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39750" lvl="0" indent="342265" algn="just" fontAlgn="auto">
              <a:lnSpc>
                <a:spcPct val="150000"/>
              </a:lnSpc>
              <a:spcAft>
                <a:spcPts val="3200"/>
              </a:spcAft>
              <a:buClr>
                <a:srgbClr val="00B0F0"/>
              </a:buClr>
              <a:buSzTx/>
              <a:buFont typeface="+mj-ea"/>
              <a:buAutoNum type="circleNumDbPlain"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思源黑体 CN Medium" panose="020B0600000000000000" pitchFamily="34" charset="-122"/>
                <a:sym typeface="+mn-ea"/>
              </a:rPr>
              <a:t>用干净的抹布清洁气缸，把各气缸内部清理干净减小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思源黑体 CN Medium" panose="020B0600000000000000" pitchFamily="34" charset="-122"/>
                <a:sym typeface="+mn-ea"/>
              </a:rPr>
              <a:t>测量误差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思源黑体 CN Medium" panose="020B0600000000000000" pitchFamily="34" charset="-122"/>
              <a:sym typeface="+mn-ea"/>
            </a:endParaRPr>
          </a:p>
          <a:p>
            <a:pPr marL="539750" lvl="0" indent="342265" algn="just" fontAlgn="auto">
              <a:lnSpc>
                <a:spcPct val="150000"/>
              </a:lnSpc>
              <a:spcAft>
                <a:spcPts val="3200"/>
              </a:spcAft>
              <a:buClr>
                <a:srgbClr val="00B0F0"/>
              </a:buClr>
              <a:buSzTx/>
              <a:buFont typeface="+mj-ea"/>
              <a:buAutoNum type="circleNumDbPlain"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思源黑体 CN Medium" panose="020B0600000000000000" pitchFamily="34" charset="-122"/>
                <a:sym typeface="+mn-ea"/>
              </a:rPr>
              <a:t>用游标卡齿，测量气缸的标准直径，因为气缸上方一小部分是活塞第一道气环无法达到的部位，没有经过磨损，所以对这个位置测量，记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思源黑体 CN Medium" panose="020B0600000000000000" pitchFamily="34" charset="-122"/>
                <a:sym typeface="+mn-ea"/>
              </a:rPr>
              <a:t>为标准直径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840" y="1080135"/>
            <a:ext cx="3795395" cy="20999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840" y="3330575"/>
            <a:ext cx="3807460" cy="21367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形"/>
          <p:cNvSpPr txBox="1"/>
          <p:nvPr/>
        </p:nvSpPr>
        <p:spPr>
          <a:xfrm>
            <a:off x="841375" y="946785"/>
            <a:ext cx="10769600" cy="174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39750" lvl="0" indent="342265" algn="just" fontAlgn="auto">
              <a:lnSpc>
                <a:spcPct val="150000"/>
              </a:lnSpc>
              <a:spcAft>
                <a:spcPts val="3200"/>
              </a:spcAft>
              <a:buClr>
                <a:srgbClr val="00B0F0"/>
              </a:buClr>
              <a:buSzTx/>
              <a:buFont typeface="+mj-ea"/>
              <a:buAutoNum type="circleNumDbPlain" startAt="3"/>
            </a:pP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外径千分尺校零。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校零需要使用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75mm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的基准杆，把它放到千分尺测量的部位，拧动千分尺。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539750" lvl="0" indent="0" algn="just" fontAlgn="auto">
              <a:lnSpc>
                <a:spcPct val="150000"/>
              </a:lnSpc>
              <a:spcAft>
                <a:spcPts val="3200"/>
              </a:spcAft>
              <a:buClr>
                <a:srgbClr val="00B0F0"/>
              </a:buClr>
              <a:buSzTx/>
              <a:buFont typeface="+mj-ea"/>
              <a:buNone/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当听到咔咔的声音时，证明千分尺是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75mm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量程，查看是否与刻度读数一致，如不一致就进行调整。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5625" y="367030"/>
            <a:ext cx="304927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Clr>
                <a:srgbClr val="00B0F0"/>
              </a:buClr>
              <a:buFont typeface="Wingdings" panose="05000000000000000000" charset="0"/>
              <a:buChar char="Ø"/>
            </a:pPr>
            <a:r>
              <a:rPr lang="zh-CN" altLang="en-US" sz="2200" b="1">
                <a:latin typeface="微软雅黑" panose="020B0503020204020204" charset="-122"/>
                <a:ea typeface="微软雅黑" panose="020B0503020204020204" charset="-122"/>
              </a:rPr>
              <a:t>外径千分尺</a:t>
            </a:r>
            <a:r>
              <a:rPr lang="zh-CN" altLang="en-US" sz="2200" b="1">
                <a:latin typeface="微软雅黑" panose="020B0503020204020204" charset="-122"/>
                <a:ea typeface="微软雅黑" panose="020B0503020204020204" charset="-122"/>
              </a:rPr>
              <a:t>校零</a:t>
            </a:r>
            <a:endParaRPr lang="zh-CN" altLang="en-US" sz="2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9365" y="2488565"/>
            <a:ext cx="7113270" cy="37598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  <p:tag name="KSO_WM_UNIT_PLACING_PICTURE_USER_VIEWPORT" val="{&quot;height&quot;:919,&quot;width&quot;:10713}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BEAUTIFY_FLAG" val=""/>
  <p:tag name="KSO_WM_UNIT_PLACING_PICTURE_USER_VIEWPORT" val="{&quot;height&quot;:919,&quot;width&quot;:10713}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BEAUTIFY_FLAG" val=""/>
  <p:tag name="KSO_WM_UNIT_PLACING_PICTURE_USER_VIEWPORT" val="{&quot;height&quot;:919,&quot;width&quot;:10713}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ISLIDE.ICON" val="#393842;"/>
</p:tagLst>
</file>

<file path=ppt/tags/tag42.xml><?xml version="1.0" encoding="utf-8"?>
<p:tagLst xmlns:p="http://schemas.openxmlformats.org/presentationml/2006/main">
  <p:tag name="KSO_WPP_MARK_KEY" val="d323b08a-72da-420c-a5f9-38001ee621a0"/>
  <p:tag name="COMMONDATA" val="eyJoZGlkIjoiYmEwZDhjNWI3N2FhZDE0MzNmYzJlNjBmYjg0ZjJkMTcifQ=="/>
  <p:tag name="commondata" val="eyJoZGlkIjoiMzMxN2VlZTUzMzU0MDIzMDIxZjIxZDQ4MzdlYzczMzcifQ==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PLACING_PICTURE_USER_VIEWPORT" val="{&quot;height&quot;:2082,&quot;width&quot;:12980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ISLIDE.ICON" val="#393842;"/>
</p:tagLst>
</file>

<file path=ppt/theme/theme1.xml><?xml version="1.0" encoding="utf-8"?>
<a:theme xmlns:a="http://schemas.openxmlformats.org/drawingml/2006/main" name="Office 主题​​">
  <a:themeElements>
    <a:clrScheme name="自定义 188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11019"/>
      </a:accent1>
      <a:accent2>
        <a:srgbClr val="D11019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1670</Words>
  <Application>WPS 演示</Application>
  <PresentationFormat>宽屏</PresentationFormat>
  <Paragraphs>134</Paragraphs>
  <Slides>20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9" baseType="lpstr">
      <vt:lpstr>Arial</vt:lpstr>
      <vt:lpstr>宋体</vt:lpstr>
      <vt:lpstr>Wingdings</vt:lpstr>
      <vt:lpstr>Calibri</vt:lpstr>
      <vt:lpstr>字魂58号-创中黑</vt:lpstr>
      <vt:lpstr>思源黑体 CN Bold</vt:lpstr>
      <vt:lpstr>微软雅黑</vt:lpstr>
      <vt:lpstr>阿里巴巴普惠体 M</vt:lpstr>
      <vt:lpstr>思源宋体 SemiBold</vt:lpstr>
      <vt:lpstr>Bahnschrift Condensed</vt:lpstr>
      <vt:lpstr>阿里巴巴普惠体 Medium</vt:lpstr>
      <vt:lpstr>思源黑体 CN Medium</vt:lpstr>
      <vt:lpstr>微软雅黑 Light</vt:lpstr>
      <vt:lpstr>Wingdings</vt:lpstr>
      <vt:lpstr>等线</vt:lpstr>
      <vt:lpstr>等线 Light</vt:lpstr>
      <vt:lpstr>黑体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拾玖</cp:lastModifiedBy>
  <cp:revision>106</cp:revision>
  <dcterms:created xsi:type="dcterms:W3CDTF">2023-05-05T14:56:00Z</dcterms:created>
  <dcterms:modified xsi:type="dcterms:W3CDTF">2023-10-30T12:15:45Z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F4E8C2E52EB24EA1B4CB15EB96C2C7C0</vt:lpwstr>
  </property>
  <property fmtid="{D5CDD505-2E9C-101B-9397-08002B2CF9AE}" pid="3" name="KSOProductBuildVer">
    <vt:lpwstr>2052-11.1.0.12313</vt:lpwstr>
  </property>
</Properties>
</file>