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4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1090234" r:id="rId3"/>
    <p:sldId id="11090389" r:id="rId4"/>
    <p:sldId id="11090392" r:id="rId5"/>
    <p:sldId id="423" r:id="rId6"/>
    <p:sldId id="11090417" r:id="rId7"/>
    <p:sldId id="11090457" r:id="rId8"/>
    <p:sldId id="11090462" r:id="rId9"/>
    <p:sldId id="11090466" r:id="rId10"/>
    <p:sldId id="11090465" r:id="rId11"/>
    <p:sldId id="11090455" r:id="rId12"/>
    <p:sldId id="421" r:id="rId13"/>
    <p:sldId id="11090402" r:id="rId14"/>
    <p:sldId id="11090443" r:id="rId15"/>
    <p:sldId id="11090444" r:id="rId16"/>
    <p:sldId id="11090396" r:id="rId17"/>
    <p:sldId id="11090458" r:id="rId18"/>
    <p:sldId id="11090461" r:id="rId19"/>
    <p:sldId id="11090459" r:id="rId20"/>
    <p:sldId id="11090460" r:id="rId21"/>
    <p:sldId id="11090429" r:id="rId22"/>
    <p:sldId id="11090397" r:id="rId23"/>
    <p:sldId id="11090398" r:id="rId24"/>
    <p:sldId id="11090399" r:id="rId25"/>
    <p:sldId id="11090400" r:id="rId26"/>
    <p:sldId id="11090439" r:id="rId27"/>
    <p:sldId id="11090401" r:id="rId28"/>
    <p:sldId id="11090440" r:id="rId29"/>
    <p:sldId id="11090464" r:id="rId30"/>
    <p:sldId id="11090470" r:id="rId31"/>
    <p:sldId id="11090472" r:id="rId32"/>
    <p:sldId id="11090473" r:id="rId33"/>
    <p:sldId id="11090468" r:id="rId34"/>
    <p:sldId id="11090393" r:id="rId35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6" y="-396"/>
      </p:cViewPr>
      <p:guideLst>
        <p:guide orient="horz" pos="2165"/>
        <p:guide pos="38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15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56.xml"/><Relationship Id="rId2" Type="http://schemas.openxmlformats.org/officeDocument/2006/relationships/image" Target="../media/image22.jpeg"/><Relationship Id="rId1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0.xml"/><Relationship Id="rId4" Type="http://schemas.openxmlformats.org/officeDocument/2006/relationships/image" Target="../media/image23.jpe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4.xml"/><Relationship Id="rId4" Type="http://schemas.openxmlformats.org/officeDocument/2006/relationships/image" Target="../media/image24.jpe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8.xml"/><Relationship Id="rId4" Type="http://schemas.openxmlformats.org/officeDocument/2006/relationships/image" Target="../media/image25.jpe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2.xml"/><Relationship Id="rId4" Type="http://schemas.openxmlformats.org/officeDocument/2006/relationships/image" Target="../media/image26.jpe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6.xml"/><Relationship Id="rId4" Type="http://schemas.openxmlformats.org/officeDocument/2006/relationships/image" Target="../media/image27.jpe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0.xml"/><Relationship Id="rId4" Type="http://schemas.openxmlformats.org/officeDocument/2006/relationships/image" Target="../media/image28.jpe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4.xml"/><Relationship Id="rId4" Type="http://schemas.openxmlformats.org/officeDocument/2006/relationships/image" Target="../media/image29.jpe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90.xml"/><Relationship Id="rId6" Type="http://schemas.openxmlformats.org/officeDocument/2006/relationships/image" Target="../media/image30.jpeg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96.xml"/><Relationship Id="rId6" Type="http://schemas.openxmlformats.org/officeDocument/2006/relationships/image" Target="../media/image31.jpe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02.xml"/><Relationship Id="rId6" Type="http://schemas.openxmlformats.org/officeDocument/2006/relationships/image" Target="../media/image32.jpeg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07.xml"/><Relationship Id="rId5" Type="http://schemas.openxmlformats.org/officeDocument/2006/relationships/image" Target="../media/image33.jpe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12.xml"/><Relationship Id="rId5" Type="http://schemas.openxmlformats.org/officeDocument/2006/relationships/image" Target="../media/image34.jpeg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17.xml"/><Relationship Id="rId5" Type="http://schemas.openxmlformats.org/officeDocument/2006/relationships/image" Target="../media/image35.jpe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1.xml"/><Relationship Id="rId4" Type="http://schemas.openxmlformats.org/officeDocument/2006/relationships/image" Target="../media/image36.jpe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27.xml"/><Relationship Id="rId6" Type="http://schemas.openxmlformats.org/officeDocument/2006/relationships/image" Target="../media/image37.png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33.xml"/><Relationship Id="rId6" Type="http://schemas.openxmlformats.org/officeDocument/2006/relationships/image" Target="../media/image38.png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39.xml"/><Relationship Id="rId6" Type="http://schemas.openxmlformats.org/officeDocument/2006/relationships/image" Target="../media/image39.jpeg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45.xml"/><Relationship Id="rId6" Type="http://schemas.openxmlformats.org/officeDocument/2006/relationships/image" Target="../media/image36.jpeg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image" Target="../media/image3.png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image" Target="../media/image2.png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.xml"/><Relationship Id="rId3" Type="http://schemas.openxmlformats.org/officeDocument/2006/relationships/image" Target="../media/image5.jpe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9.xml"/><Relationship Id="rId4" Type="http://schemas.openxmlformats.org/officeDocument/2006/relationships/image" Target="../media/image6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7" Type="http://schemas.openxmlformats.org/officeDocument/2006/relationships/slideLayout" Target="../slideLayouts/slideLayout13.xml"/><Relationship Id="rId36" Type="http://schemas.openxmlformats.org/officeDocument/2006/relationships/tags" Target="../tags/tag42.xml"/><Relationship Id="rId35" Type="http://schemas.openxmlformats.org/officeDocument/2006/relationships/image" Target="../media/image19.png"/><Relationship Id="rId34" Type="http://schemas.openxmlformats.org/officeDocument/2006/relationships/tags" Target="../tags/tag41.xml"/><Relationship Id="rId33" Type="http://schemas.openxmlformats.org/officeDocument/2006/relationships/image" Target="../media/image18.png"/><Relationship Id="rId32" Type="http://schemas.openxmlformats.org/officeDocument/2006/relationships/tags" Target="../tags/tag40.xml"/><Relationship Id="rId31" Type="http://schemas.openxmlformats.org/officeDocument/2006/relationships/image" Target="../media/image17.png"/><Relationship Id="rId30" Type="http://schemas.openxmlformats.org/officeDocument/2006/relationships/tags" Target="../tags/tag39.xml"/><Relationship Id="rId3" Type="http://schemas.openxmlformats.org/officeDocument/2006/relationships/tags" Target="../tags/tag22.xml"/><Relationship Id="rId29" Type="http://schemas.openxmlformats.org/officeDocument/2006/relationships/image" Target="../media/image16.png"/><Relationship Id="rId28" Type="http://schemas.openxmlformats.org/officeDocument/2006/relationships/tags" Target="../tags/tag38.xml"/><Relationship Id="rId27" Type="http://schemas.openxmlformats.org/officeDocument/2006/relationships/image" Target="../media/image15.png"/><Relationship Id="rId26" Type="http://schemas.openxmlformats.org/officeDocument/2006/relationships/tags" Target="../tags/tag37.xml"/><Relationship Id="rId25" Type="http://schemas.openxmlformats.org/officeDocument/2006/relationships/tags" Target="../tags/tag36.xml"/><Relationship Id="rId24" Type="http://schemas.openxmlformats.org/officeDocument/2006/relationships/tags" Target="../tags/tag35.xml"/><Relationship Id="rId23" Type="http://schemas.openxmlformats.org/officeDocument/2006/relationships/tags" Target="../tags/tag34.xml"/><Relationship Id="rId22" Type="http://schemas.openxmlformats.org/officeDocument/2006/relationships/tags" Target="../tags/tag33.xml"/><Relationship Id="rId21" Type="http://schemas.openxmlformats.org/officeDocument/2006/relationships/tags" Target="../tags/tag32.xml"/><Relationship Id="rId20" Type="http://schemas.openxmlformats.org/officeDocument/2006/relationships/tags" Target="../tags/tag31.xml"/><Relationship Id="rId2" Type="http://schemas.openxmlformats.org/officeDocument/2006/relationships/tags" Target="../tags/tag21.xml"/><Relationship Id="rId19" Type="http://schemas.openxmlformats.org/officeDocument/2006/relationships/tags" Target="../tags/tag30.xml"/><Relationship Id="rId18" Type="http://schemas.openxmlformats.org/officeDocument/2006/relationships/image" Target="../media/image14.svg"/><Relationship Id="rId17" Type="http://schemas.openxmlformats.org/officeDocument/2006/relationships/image" Target="../media/image13.png"/><Relationship Id="rId16" Type="http://schemas.openxmlformats.org/officeDocument/2006/relationships/tags" Target="../tags/tag29.xml"/><Relationship Id="rId15" Type="http://schemas.openxmlformats.org/officeDocument/2006/relationships/image" Target="../media/image12.svg"/><Relationship Id="rId14" Type="http://schemas.openxmlformats.org/officeDocument/2006/relationships/image" Target="../media/image11.png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48.xml"/><Relationship Id="rId6" Type="http://schemas.openxmlformats.org/officeDocument/2006/relationships/image" Target="../media/image20.png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54.xml"/><Relationship Id="rId6" Type="http://schemas.openxmlformats.org/officeDocument/2006/relationships/image" Target="../media/image21.jpeg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10635" y="1983740"/>
            <a:ext cx="3955415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3400" y="2756878"/>
            <a:ext cx="824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类型</a:t>
            </a:r>
            <a:r>
              <a:rPr sz="80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及常规检查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355600" y="1941830"/>
            <a:ext cx="85985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sz="44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  <a:defRPr/>
            </a:pPr>
            <a:r>
              <a:rPr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轮胎的选择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  <a:p>
            <a:pPr algn="dist"/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Choice of tires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/>
        </p:nvSpPr>
        <p:spPr>
          <a:xfrm>
            <a:off x="795655" y="2789238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胎侧的3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指数是衡量轮胎性能的重要指数。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" name="图片 1" descr="3T指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590" y="1114425"/>
            <a:ext cx="5249545" cy="50171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667885" y="2988310"/>
            <a:ext cx="7031355" cy="671830"/>
            <a:chOff x="7351" y="4706"/>
            <a:chExt cx="11073" cy="1058"/>
          </a:xfrm>
        </p:grpSpPr>
        <p:sp>
          <p:nvSpPr>
            <p:cNvPr id="4" name="图形"/>
            <p:cNvSpPr/>
            <p:nvPr>
              <p:custDataLst>
                <p:tags r:id="rId2"/>
              </p:custDataLst>
            </p:nvPr>
          </p:nvSpPr>
          <p:spPr>
            <a:xfrm>
              <a:off x="7351" y="4942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3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8115" y="4706"/>
              <a:ext cx="1030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耐磨指数反映轮胎耐磨程度，数值越大越耐磨。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5" name="图片 4" descr="e902e940e2f2866896b03855fb839e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90" y="1239520"/>
            <a:ext cx="3549015" cy="41433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3" name="图形"/>
          <p:cNvGrpSpPr/>
          <p:nvPr/>
        </p:nvGrpSpPr>
        <p:grpSpPr>
          <a:xfrm>
            <a:off x="4667885" y="2988310"/>
            <a:ext cx="7031355" cy="671830"/>
            <a:chOff x="7351" y="4706"/>
            <a:chExt cx="11073" cy="1058"/>
          </a:xfrm>
        </p:grpSpPr>
        <p:sp>
          <p:nvSpPr>
            <p:cNvPr id="5" name="图形"/>
            <p:cNvSpPr/>
            <p:nvPr>
              <p:custDataLst>
                <p:tags r:id="rId2"/>
              </p:custDataLst>
            </p:nvPr>
          </p:nvSpPr>
          <p:spPr>
            <a:xfrm>
              <a:off x="7351" y="4942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8115" y="4706"/>
              <a:ext cx="1030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牵引力性能，等级越高起步加速和制动越好。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10" name="图片 9" descr="fcb007c271c989ee8383496a8c5db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1352550"/>
            <a:ext cx="3459480" cy="41529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3" name="图形"/>
          <p:cNvGrpSpPr/>
          <p:nvPr/>
        </p:nvGrpSpPr>
        <p:grpSpPr>
          <a:xfrm>
            <a:off x="4667885" y="2988310"/>
            <a:ext cx="7031355" cy="671830"/>
            <a:chOff x="7351" y="4706"/>
            <a:chExt cx="11073" cy="1058"/>
          </a:xfrm>
        </p:grpSpPr>
        <p:sp>
          <p:nvSpPr>
            <p:cNvPr id="5" name="图形"/>
            <p:cNvSpPr/>
            <p:nvPr>
              <p:custDataLst>
                <p:tags r:id="rId2"/>
              </p:custDataLst>
            </p:nvPr>
          </p:nvSpPr>
          <p:spPr>
            <a:xfrm>
              <a:off x="7351" y="4942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8115" y="4706"/>
              <a:ext cx="1030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耐高温指数级别由高到底分别为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A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、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B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、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C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10" name="图片 9" descr="f12e56aefd5d9ee5990caddc92f78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1243965"/>
            <a:ext cx="3571240" cy="41338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996180" y="2062480"/>
            <a:ext cx="6764655" cy="4281170"/>
            <a:chOff x="7868" y="3248"/>
            <a:chExt cx="10653" cy="6742"/>
          </a:xfrm>
        </p:grpSpPr>
        <p:sp>
          <p:nvSpPr>
            <p:cNvPr id="9" name="图形"/>
            <p:cNvSpPr/>
            <p:nvPr>
              <p:custDataLst>
                <p:tags r:id="rId2"/>
              </p:custDataLst>
            </p:nvPr>
          </p:nvSpPr>
          <p:spPr>
            <a:xfrm>
              <a:off x="7919" y="3248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选择：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7868" y="4009"/>
              <a:ext cx="10653" cy="598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选择合适型号的轮胎。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pic>
        <p:nvPicPr>
          <p:cNvPr id="3" name="图片 2" descr="尺寸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" y="1853565"/>
            <a:ext cx="4701540" cy="31502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轮胎的分类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  <a:p>
            <a:pPr algn="dist"/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Classification of tires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PART-04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667885" y="2988310"/>
            <a:ext cx="7031355" cy="671830"/>
            <a:chOff x="7351" y="4706"/>
            <a:chExt cx="11073" cy="1058"/>
          </a:xfrm>
        </p:grpSpPr>
        <p:sp>
          <p:nvSpPr>
            <p:cNvPr id="4" name="图形"/>
            <p:cNvSpPr/>
            <p:nvPr>
              <p:custDataLst>
                <p:tags r:id="rId2"/>
              </p:custDataLst>
            </p:nvPr>
          </p:nvSpPr>
          <p:spPr>
            <a:xfrm>
              <a:off x="7351" y="4942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3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8115" y="4706"/>
              <a:ext cx="1030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禁止音乐的标志称为静音轮胎，轮胎胎噪较小。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 descr="静音轮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1539240"/>
            <a:ext cx="4026535" cy="37198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667885" y="2721610"/>
            <a:ext cx="7031355" cy="1024890"/>
            <a:chOff x="7351" y="4286"/>
            <a:chExt cx="11073" cy="1614"/>
          </a:xfrm>
        </p:grpSpPr>
        <p:sp>
          <p:nvSpPr>
            <p:cNvPr id="4" name="图形"/>
            <p:cNvSpPr/>
            <p:nvPr>
              <p:custDataLst>
                <p:tags r:id="rId2"/>
              </p:custDataLst>
            </p:nvPr>
          </p:nvSpPr>
          <p:spPr>
            <a:xfrm>
              <a:off x="7351" y="4942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3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8115" y="4286"/>
              <a:ext cx="10309" cy="161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轮胎上有雪花标志为雪地胎，又称为“冬季胎”，在很低的温度下，也有更好的附着力。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 descr="雪地轮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1572260"/>
            <a:ext cx="3735705" cy="36531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667885" y="2464435"/>
            <a:ext cx="7031355" cy="1753235"/>
            <a:chOff x="7351" y="3881"/>
            <a:chExt cx="11073" cy="2761"/>
          </a:xfrm>
        </p:grpSpPr>
        <p:sp>
          <p:nvSpPr>
            <p:cNvPr id="4" name="图形"/>
            <p:cNvSpPr/>
            <p:nvPr>
              <p:custDataLst>
                <p:tags r:id="rId2"/>
              </p:custDataLst>
            </p:nvPr>
          </p:nvSpPr>
          <p:spPr>
            <a:xfrm>
              <a:off x="7351" y="4942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3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8115" y="3881"/>
              <a:ext cx="10309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轮胎上有RSC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标志俗称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“防爆胎”，又叫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“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泄气保用轮胎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”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，这种轮胎在破损后、零胎压的情况下，可以继续以一定的速度行驶一定的里程。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 descr="防爆轮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" y="1473200"/>
            <a:ext cx="4457065" cy="39122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0">
            <a:off x="1555750" y="2774950"/>
            <a:ext cx="2600960" cy="606432"/>
            <a:chOff x="1004643" y="2775094"/>
            <a:chExt cx="4540034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369" y="2833524"/>
              <a:ext cx="3701308" cy="5509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安装位置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0">
            <a:off x="1555750" y="4098290"/>
            <a:ext cx="3021330" cy="606425"/>
            <a:chOff x="1004643" y="4003825"/>
            <a:chExt cx="527370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843368" y="4062255"/>
              <a:ext cx="4434975" cy="550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轮胎的分类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0">
            <a:off x="7795353" y="2745876"/>
            <a:ext cx="3021073" cy="1927866"/>
            <a:chOff x="10358" y="4273"/>
            <a:chExt cx="8305" cy="3204"/>
          </a:xfrm>
        </p:grpSpPr>
        <p:grpSp>
          <p:nvGrpSpPr>
            <p:cNvPr id="20" name="组合 19"/>
            <p:cNvGrpSpPr/>
            <p:nvPr/>
          </p:nvGrpSpPr>
          <p:grpSpPr>
            <a:xfrm>
              <a:off x="10358" y="4273"/>
              <a:ext cx="7524" cy="1055"/>
              <a:chOff x="6866033" y="2713444"/>
              <a:chExt cx="4777549" cy="670104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705152" y="2744269"/>
                <a:ext cx="3938430" cy="639279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r>
                  <a:rPr lang="zh-CN" altLang="en-US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阿里巴巴普惠体 Medium" panose="00020600040101010101" pitchFamily="18" charset="-122"/>
                    <a:sym typeface="微软雅黑" panose="020B0503020204020204" charset="-122"/>
                  </a:rPr>
                  <a:t>轮胎的选择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endParaRPr>
              </a:p>
              <a:p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endParaRPr>
              </a:p>
            </p:txBody>
          </p:sp>
          <p:sp>
            <p:nvSpPr>
              <p:cNvPr id="12" name="对话气泡: 矩形 11"/>
              <p:cNvSpPr/>
              <p:nvPr/>
            </p:nvSpPr>
            <p:spPr>
              <a:xfrm>
                <a:off x="6866033" y="2713444"/>
                <a:ext cx="747958" cy="640080"/>
              </a:xfrm>
              <a:prstGeom prst="wedgeRectCallout">
                <a:avLst>
                  <a:gd name="adj1" fmla="val -22428"/>
                  <a:gd name="adj2" fmla="val 74405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1600" dirty="0"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03</a:t>
                </a:r>
                <a:endParaRPr lang="en-US" altLang="zh-CN" sz="16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0358" y="6469"/>
              <a:ext cx="8305" cy="1008"/>
              <a:chOff x="6866033" y="3940165"/>
              <a:chExt cx="5273700" cy="64008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7704758" y="3973131"/>
                <a:ext cx="4434975" cy="550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阿里巴巴普惠体 Medium" panose="00020600040101010101" pitchFamily="18" charset="-122"/>
                    <a:sym typeface="微软雅黑" panose="020B0503020204020204" charset="-122"/>
                  </a:rPr>
                  <a:t>安装注意事项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对话气泡: 矩形 15"/>
              <p:cNvSpPr/>
              <p:nvPr/>
            </p:nvSpPr>
            <p:spPr>
              <a:xfrm>
                <a:off x="6866033" y="3940165"/>
                <a:ext cx="747958" cy="640080"/>
              </a:xfrm>
              <a:prstGeom prst="wedgeRectCallout">
                <a:avLst>
                  <a:gd name="adj1" fmla="val -22428"/>
                  <a:gd name="adj2" fmla="val 74405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en-US" altLang="zh-CN" sz="1600" dirty="0"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06</a:t>
                </a:r>
                <a:endParaRPr lang="en-US" altLang="zh-CN" sz="16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838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rot="0">
            <a:off x="4559300" y="2774950"/>
            <a:ext cx="3021059" cy="1900555"/>
            <a:chOff x="10358" y="4159"/>
            <a:chExt cx="8305" cy="3158"/>
          </a:xfrm>
        </p:grpSpPr>
        <p:grpSp>
          <p:nvGrpSpPr>
            <p:cNvPr id="17" name="组合 16"/>
            <p:cNvGrpSpPr/>
            <p:nvPr/>
          </p:nvGrpSpPr>
          <p:grpSpPr>
            <a:xfrm>
              <a:off x="10358" y="4159"/>
              <a:ext cx="7656" cy="1008"/>
              <a:chOff x="6866033" y="2641073"/>
              <a:chExt cx="4861574" cy="640080"/>
            </a:xfrm>
          </p:grpSpPr>
          <p:sp>
            <p:nvSpPr>
              <p:cNvPr id="22" name="文本框 2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789006" y="2699503"/>
                <a:ext cx="3938601" cy="331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阿里巴巴普惠体 Medium" panose="00020600040101010101" pitchFamily="18" charset="-122"/>
                    <a:sym typeface="微软雅黑" panose="020B0503020204020204" charset="-122"/>
                  </a:rPr>
                  <a:t>组成结构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endParaRPr>
              </a:p>
            </p:txBody>
          </p:sp>
          <p:sp>
            <p:nvSpPr>
              <p:cNvPr id="23" name="对话气泡: 矩形 11"/>
              <p:cNvSpPr/>
              <p:nvPr>
                <p:custDataLst>
                  <p:tags r:id="rId3"/>
                </p:custDataLst>
              </p:nvPr>
            </p:nvSpPr>
            <p:spPr>
              <a:xfrm>
                <a:off x="6866033" y="2641073"/>
                <a:ext cx="747958" cy="640080"/>
              </a:xfrm>
              <a:prstGeom prst="wedgeRectCallout">
                <a:avLst>
                  <a:gd name="adj1" fmla="val -22428"/>
                  <a:gd name="adj2" fmla="val 74405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p>
                <a:pPr lvl="0" algn="ctr">
                  <a:buClrTx/>
                  <a:buSzTx/>
                  <a:buFontTx/>
                </a:pPr>
                <a:r>
                  <a:rPr lang="en-US" altLang="zh-CN" sz="1600" dirty="0"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02</a:t>
                </a:r>
                <a:endParaRPr lang="en-US" altLang="zh-CN" sz="16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0358" y="6306"/>
              <a:ext cx="8305" cy="1011"/>
              <a:chOff x="6866033" y="3836969"/>
              <a:chExt cx="5273700" cy="642090"/>
            </a:xfrm>
          </p:grpSpPr>
          <p:sp>
            <p:nvSpPr>
              <p:cNvPr id="25" name="文本框 2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704758" y="3928234"/>
                <a:ext cx="4434975" cy="550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阿里巴巴普惠体 Medium" panose="00020600040101010101" pitchFamily="18" charset="-122"/>
                    <a:sym typeface="微软雅黑" panose="020B0503020204020204" charset="-122"/>
                  </a:rPr>
                  <a:t>轮胎的检查</a:t>
                </a:r>
                <a:endPara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endParaRPr>
              </a:p>
            </p:txBody>
          </p:sp>
          <p:sp>
            <p:nvSpPr>
              <p:cNvPr id="26" name="对话气泡: 矩形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6866033" y="3836969"/>
                <a:ext cx="747958" cy="640080"/>
              </a:xfrm>
              <a:prstGeom prst="wedgeRectCallout">
                <a:avLst>
                  <a:gd name="adj1" fmla="val -22428"/>
                  <a:gd name="adj2" fmla="val 74405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p>
                <a:pPr lvl="0" algn="ctr">
                  <a:buClrTx/>
                  <a:buSzTx/>
                  <a:buFontTx/>
                </a:pPr>
                <a:r>
                  <a:rPr lang="en-US" altLang="zh-CN" sz="1600" dirty="0"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05</a:t>
                </a:r>
                <a:endParaRPr lang="en-US" altLang="zh-CN" sz="16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轮胎的检查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  <a:p>
            <a:pPr algn="dist"/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Inspection of tires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PART-05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582295" y="1141095"/>
            <a:ext cx="10829290" cy="5110480"/>
            <a:chOff x="917" y="1797"/>
            <a:chExt cx="17054" cy="8048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55" y="1797"/>
              <a:ext cx="17016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轮胎花纹会影响轮胎的摩擦力及排水性。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5666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检查：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1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917" y="6427"/>
              <a:ext cx="12998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正常轮胎深度标准为8mm。</a:t>
              </a:r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磨损到3mm时建议更换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12" name="图片 11" descr="C:/Users/123123/Desktop/汽车轮胎结构类型及常规检查/汽车轮胎结构类型及常规检查图片素材/f4b2de77d720c1ee6d7bdf60f87b68d.jpgf4b2de77d720c1ee6d7bdf60f87b68d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22924" r="22924"/>
          <a:stretch>
            <a:fillRect/>
          </a:stretch>
        </p:blipFill>
        <p:spPr>
          <a:xfrm>
            <a:off x="8238014" y="2643347"/>
            <a:ext cx="3608228" cy="3608228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5245100" y="1221105"/>
            <a:ext cx="6319520" cy="5052060"/>
            <a:chOff x="8110" y="1923"/>
            <a:chExt cx="9952" cy="7956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8110" y="1923"/>
              <a:ext cx="9952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轮胎裂纹在两到三年开始出现，时间越长越来越明显。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8271" y="5700"/>
              <a:ext cx="2664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检查：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8117" y="6461"/>
              <a:ext cx="9744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如果车辆跑的公里数不多，花纹深度还在正常范围，是可以继续正常使用的，裂纹如果严重就建议更换。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l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2" name="图片 21" descr="C:/Users/123123/Desktop/汽车轮胎结构类型及常规检查/汽车轮胎结构类型及常规检查图片素材/轮胎裂纹.jpg轮胎裂纹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 l="3692" r="3692"/>
          <a:stretch>
            <a:fillRect/>
          </a:stretch>
        </p:blipFill>
        <p:spPr>
          <a:xfrm>
            <a:off x="318770" y="2324903"/>
            <a:ext cx="4877435" cy="3633133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582295" y="1141095"/>
            <a:ext cx="10829290" cy="4230370"/>
            <a:chOff x="917" y="1797"/>
            <a:chExt cx="17054" cy="6662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55" y="1797"/>
              <a:ext cx="17016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fontAlgn="auto"/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轮胎胎侧出现鼓包时，是有非常大的爆胎危险的。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4280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检查：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917" y="5041"/>
              <a:ext cx="10748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fontAlgn="auto"/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当轮胎出现鼓包时是需要更换的。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pic>
        <p:nvPicPr>
          <p:cNvPr id="11" name="图片 10" descr="C:/Users/123123/Desktop/汽车轮胎结构类型及常规检查/汽车轮胎结构类型及常规检查图片素材/efc8f2a0daad076fd0ec702a869f56e.jpgefc8f2a0daad076fd0ec702a869f56e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38" r="12538"/>
          <a:stretch>
            <a:fillRect/>
          </a:stretch>
        </p:blipFill>
        <p:spPr>
          <a:xfrm>
            <a:off x="7056120" y="2096135"/>
            <a:ext cx="4355465" cy="43554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 dirty="0" err="1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94665" y="931545"/>
            <a:ext cx="11364595" cy="4934585"/>
            <a:chOff x="779" y="1467"/>
            <a:chExt cx="17897" cy="7771"/>
          </a:xfrm>
        </p:grpSpPr>
        <p:sp>
          <p:nvSpPr>
            <p:cNvPr id="4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779" y="1467"/>
              <a:ext cx="17016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一般的轮胎使用寿命为3~5年，生产日期在轮胎的侧面，一般有一个椭圆标注前两位代表着周期，后两位代表着年份。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6491" y="5400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检查：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6337" y="6183"/>
              <a:ext cx="12339" cy="305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 fontAlgn="auto"/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轮胎的使用寿命一般为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年~</a:t>
              </a:r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5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年，6万~8万km左右。达到使用年限或者是需要及时更换轮胎。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 descr="生产日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950" y="2703830"/>
            <a:ext cx="3565525" cy="30003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安装注意事项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Installation precautions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PART-06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1433830"/>
            <a:ext cx="4251325" cy="1783080"/>
            <a:chOff x="966" y="2258"/>
            <a:chExt cx="6695" cy="2808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3178"/>
              <a:ext cx="6695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>
                <a:lnSpc>
                  <a:spcPct val="200000"/>
                </a:lnSpc>
                <a:spcAft>
                  <a:spcPts val="600"/>
                </a:spcAft>
                <a:buNone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普通的轮胎在轮胎胎侧上有英文标注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OUTSIDE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为外侧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Medium" panose="020B0600000000000000" pitchFamily="34" charset="-122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安装方向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11" name="图片 10" descr="C:/Users/123123/Desktop/汽车轮胎结构类型及常规检查/汽车轮胎结构类型及常规检查图片素材/d071e474e5845d6bf0ace5da8101782.jpgd071e474e5845d6bf0ace5da810178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3574" r="23574"/>
          <a:stretch>
            <a:fillRect/>
          </a:stretch>
        </p:blipFill>
        <p:spPr>
          <a:xfrm>
            <a:off x="5847080" y="1124585"/>
            <a:ext cx="5875655" cy="460946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1433830"/>
            <a:ext cx="4251325" cy="1706245"/>
            <a:chOff x="966" y="2258"/>
            <a:chExt cx="6695" cy="2687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3178"/>
              <a:ext cx="6695" cy="17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>
                <a:lnSpc>
                  <a:spcPct val="200000"/>
                </a:lnSpc>
                <a:spcAft>
                  <a:spcPts val="600"/>
                </a:spcAft>
                <a:buNone/>
              </a:pPr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普通的轮胎在轮胎胎侧上有英文标注</a:t>
              </a: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INSIDE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为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内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侧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安装方向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11" name="图片 10" descr="C:/Users/123123/Desktop/汽车轮胎结构类型及常规检查/汽车轮胎结构类型及常规检查图片素材/b305cb31f524ddd26d75af52ea917d9.jpgb305cb31f524ddd26d75af52ea917d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2491" r="22491"/>
          <a:stretch>
            <a:fillRect/>
          </a:stretch>
        </p:blipFill>
        <p:spPr>
          <a:xfrm>
            <a:off x="6424930" y="934720"/>
            <a:ext cx="5191125" cy="49879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1433830"/>
            <a:ext cx="4251325" cy="1783080"/>
            <a:chOff x="966" y="2258"/>
            <a:chExt cx="6695" cy="2808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3178"/>
              <a:ext cx="6695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>
                <a:lnSpc>
                  <a:spcPct val="200000"/>
                </a:lnSpc>
                <a:spcAft>
                  <a:spcPts val="600"/>
                </a:spcAft>
                <a:buNone/>
              </a:pPr>
              <a:r>
                <a:rPr lang="zh-CN" altLang="en-US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单导向轮胎在轮胎胎侧有一个箭头，箭头所指的方向就是轮胎旋转的方向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思源黑体 CN Medium" panose="020B0600000000000000" pitchFamily="34" charset="-122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安装方向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2" name="图片 1" descr="b91c1fb0eaab3d5b4fcacd1cb9305a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490" y="1433830"/>
            <a:ext cx="5210810" cy="39249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1430655"/>
            <a:ext cx="10863580" cy="3335655"/>
            <a:chOff x="966" y="2253"/>
            <a:chExt cx="17108" cy="5253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3178"/>
              <a:ext cx="6695" cy="43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>
                  <a:highlight>
                    <a:srgbClr val="000000">
                      <a:alpha val="0"/>
                    </a:srgbClr>
                  </a:highligh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1、 前轮驱动车辆 </a:t>
              </a: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>
                  <a:highlight>
                    <a:srgbClr val="000000">
                      <a:alpha val="0"/>
                    </a:srgbClr>
                  </a:highligh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左后调整为右前，右后调整为左前</a:t>
              </a: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>
                  <a:highlight>
                    <a:srgbClr val="000000">
                      <a:alpha val="0"/>
                    </a:srgbClr>
                  </a:highligh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左前调整为左后，右前调整为右后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轮胎换位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5505" y="2253"/>
              <a:ext cx="1256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轮胎换位的时间为8000</a:t>
              </a: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km</a:t>
              </a: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到1万</a:t>
              </a: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km</a:t>
              </a: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换位一次。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11" name="图片 10" descr="C:/Users/123123/Desktop/汽车轮胎结构类型及常规检查/汽车轮胎结构类型及常规检查图片素材/前驱车轮胎换位.png前驱车轮胎换位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24579" r="24579"/>
          <a:stretch>
            <a:fillRect/>
          </a:stretch>
        </p:blipFill>
        <p:spPr>
          <a:xfrm>
            <a:off x="7372985" y="1884045"/>
            <a:ext cx="4302125" cy="43021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安装位置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Installation location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1430655"/>
            <a:ext cx="10863580" cy="3335655"/>
            <a:chOff x="966" y="2253"/>
            <a:chExt cx="17108" cy="5253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3178"/>
              <a:ext cx="6695" cy="43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>
                  <a:highlight>
                    <a:srgbClr val="000000">
                      <a:alpha val="0"/>
                    </a:srgbClr>
                  </a:highligh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2、 后轮驱动车辆</a:t>
              </a: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>
                  <a:highlight>
                    <a:srgbClr val="000000">
                      <a:alpha val="0"/>
                    </a:srgbClr>
                  </a:highligh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左前调整为右后，右前调整为左后</a:t>
              </a: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>
                  <a:highlight>
                    <a:srgbClr val="000000">
                      <a:alpha val="0"/>
                    </a:srgbClr>
                  </a:highligh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左后调整为左前，右后调整为右前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轮胎换位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5505" y="2253"/>
              <a:ext cx="1256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轮胎换位的时间为8000</a:t>
              </a: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km</a:t>
              </a: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到1万</a:t>
              </a: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km</a:t>
              </a: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换位一次。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11" name="图片 10" descr="C:/Users/123123/Desktop/汽车轮胎结构类型及常规检查/汽车轮胎结构类型及常规检查图片素材/后驱车轮胎换位.png后驱车轮胎换位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21528" r="21528"/>
          <a:stretch>
            <a:fillRect/>
          </a:stretch>
        </p:blipFill>
        <p:spPr>
          <a:xfrm>
            <a:off x="7372985" y="1884045"/>
            <a:ext cx="4302125" cy="43021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613410" y="1430655"/>
            <a:ext cx="10863580" cy="3667760"/>
            <a:chOff x="966" y="2253"/>
            <a:chExt cx="17108" cy="5776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66" y="3178"/>
              <a:ext cx="6695" cy="48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>
                  <a:highlight>
                    <a:srgbClr val="000000">
                      <a:alpha val="0"/>
                    </a:srgbClr>
                  </a:highligh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3、 四轮驱动车辆</a:t>
              </a: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>
                  <a:highlight>
                    <a:srgbClr val="000000">
                      <a:alpha val="0"/>
                    </a:srgbClr>
                  </a:highligh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垂直前后更换</a:t>
              </a: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>
                  <a:highlight>
                    <a:srgbClr val="000000">
                      <a:alpha val="0"/>
                    </a:srgbClr>
                  </a:highligh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即左前调整至左后，右前调整至右后</a:t>
              </a:r>
              <a:endParaRPr lang="zh-CN" altLang="en-US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2258"/>
              <a:ext cx="4208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轮胎换位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5505" y="2253"/>
              <a:ext cx="12569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轮胎换位的时间为8000</a:t>
              </a: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km</a:t>
              </a: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到1万</a:t>
              </a: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km</a:t>
              </a: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换位一次。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15" name="图片 14" descr="C:/Users/123123/Desktop/汽车轮胎结构类型及常规检查/汽车轮胎结构类型及常规检查图片素材/单导向轮胎轮胎换位.jpg单导向轮胎轮胎换位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12260" b="12260"/>
          <a:stretch>
            <a:fillRect/>
          </a:stretch>
        </p:blipFill>
        <p:spPr>
          <a:xfrm>
            <a:off x="8435975" y="2080895"/>
            <a:ext cx="3519805" cy="38969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  <a:p>
            <a:pPr lvl="0" algn="l">
              <a:buClrTx/>
              <a:buSzTx/>
              <a:buFontTx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667885" y="1431925"/>
            <a:ext cx="7031355" cy="3735705"/>
            <a:chOff x="7351" y="2255"/>
            <a:chExt cx="11073" cy="5883"/>
          </a:xfrm>
        </p:grpSpPr>
        <p:sp>
          <p:nvSpPr>
            <p:cNvPr id="9" name="图形"/>
            <p:cNvSpPr/>
            <p:nvPr>
              <p:custDataLst>
                <p:tags r:id="rId2"/>
              </p:custDataLst>
            </p:nvPr>
          </p:nvSpPr>
          <p:spPr>
            <a:xfrm>
              <a:off x="7351" y="2950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" name="图形"/>
            <p:cNvSpPr/>
            <p:nvPr>
              <p:custDataLst>
                <p:tags r:id="rId3"/>
              </p:custDataLst>
            </p:nvPr>
          </p:nvSpPr>
          <p:spPr>
            <a:xfrm>
              <a:off x="7351" y="6934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2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8115" y="2255"/>
              <a:ext cx="10307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子午线轮胎只能进行单边换位，使轮胎保持在车辆的同一侧使用，以保持相同的旋转方向。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14" name="图形"/>
            <p:cNvSpPr txBox="1"/>
            <p:nvPr>
              <p:custDataLst>
                <p:tags r:id="rId5"/>
              </p:custDataLst>
            </p:nvPr>
          </p:nvSpPr>
          <p:spPr>
            <a:xfrm>
              <a:off x="8115" y="6250"/>
              <a:ext cx="10309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单导向花纹的轮胎，在换位时要注意轮胎的旋转方向：建议前后轮进行对调。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 descr="滚动方向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50" y="1555750"/>
            <a:ext cx="3961765" cy="37458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58135" y="1386205"/>
            <a:ext cx="5057140" cy="648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3400" y="1311910"/>
            <a:ext cx="7937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44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  <a:defRPr/>
            </a:pPr>
            <a:r>
              <a:rPr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877685" y="2233973"/>
            <a:ext cx="446405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250000"/>
              </a:lnSpc>
              <a:spcAft>
                <a:spcPts val="600"/>
              </a:spcAft>
              <a:buClrTx/>
              <a:buSzTx/>
              <a:buFontTx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轮胎安装在金属轮辋上，能支撑车身，缓冲外界冲击，实现与路面的接触，并保证车辆的行驶。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 descr="C:/Users/123123/Desktop/汽车轮胎结构类型及常规检查/汽车轮胎结构类型及常规检查图片素材/安装位置.jpg安装位置"/>
          <p:cNvPicPr>
            <a:picLocks noChangeAspect="1"/>
          </p:cNvPicPr>
          <p:nvPr/>
        </p:nvPicPr>
        <p:blipFill>
          <a:blip r:embed="rId3"/>
          <a:srcRect t="1" b="1"/>
          <a:stretch>
            <a:fillRect/>
          </a:stretch>
        </p:blipFill>
        <p:spPr>
          <a:xfrm>
            <a:off x="481245" y="798830"/>
            <a:ext cx="5614755" cy="56147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>
                <a:sym typeface="+mn-ea"/>
              </a:rPr>
              <a:t>组成结构</a:t>
            </a:r>
            <a:endParaRPr lang="zh-CN" altLang="en-US" sz="6600"/>
          </a:p>
          <a:p>
            <a:pPr algn="dist"/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  <a:p>
            <a:pPr algn="dist"/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Composition structure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" name="图形"/>
          <p:cNvGrpSpPr/>
          <p:nvPr/>
        </p:nvGrpSpPr>
        <p:grpSpPr>
          <a:xfrm>
            <a:off x="4667885" y="2988310"/>
            <a:ext cx="7031355" cy="671830"/>
            <a:chOff x="7351" y="4706"/>
            <a:chExt cx="11073" cy="1058"/>
          </a:xfrm>
        </p:grpSpPr>
        <p:sp>
          <p:nvSpPr>
            <p:cNvPr id="4" name="图形"/>
            <p:cNvSpPr/>
            <p:nvPr>
              <p:custDataLst>
                <p:tags r:id="rId2"/>
              </p:custDataLst>
            </p:nvPr>
          </p:nvSpPr>
          <p:spPr>
            <a:xfrm>
              <a:off x="7351" y="4942"/>
              <a:ext cx="560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3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8115" y="4706"/>
              <a:ext cx="1030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由胎面、冠带层、带束层、胎体、气密层组成。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pic>
        <p:nvPicPr>
          <p:cNvPr id="3" name="图片 2" descr="组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" y="1433195"/>
            <a:ext cx="4378325" cy="39916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3" name="图形"/>
          <p:cNvGrpSpPr/>
          <p:nvPr/>
        </p:nvGrpSpPr>
        <p:grpSpPr>
          <a:xfrm>
            <a:off x="543560" y="2018030"/>
            <a:ext cx="10967720" cy="3893820"/>
            <a:chOff x="856" y="3178"/>
            <a:chExt cx="17272" cy="6132"/>
          </a:xfrm>
        </p:grpSpPr>
        <p:cxnSp>
          <p:nvCxnSpPr>
            <p:cNvPr id="35" name="图形"/>
            <p:cNvCxnSpPr/>
            <p:nvPr>
              <p:custDataLst>
                <p:tags r:id="rId2"/>
              </p:custDataLst>
            </p:nvPr>
          </p:nvCxnSpPr>
          <p:spPr>
            <a:xfrm>
              <a:off x="856" y="4920"/>
              <a:ext cx="17208" cy="0"/>
            </a:xfrm>
            <a:prstGeom prst="line">
              <a:avLst/>
            </a:prstGeom>
            <a:ln w="47625">
              <a:solidFill>
                <a:schemeClr val="bg2">
                  <a:lumMod val="8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图形"/>
            <p:cNvSpPr/>
            <p:nvPr>
              <p:custDataLst>
                <p:tags r:id="rId3"/>
              </p:custDataLst>
            </p:nvPr>
          </p:nvSpPr>
          <p:spPr>
            <a:xfrm>
              <a:off x="2640" y="4690"/>
              <a:ext cx="425" cy="425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7" name="图形"/>
            <p:cNvSpPr/>
            <p:nvPr>
              <p:custDataLst>
                <p:tags r:id="rId4"/>
              </p:custDataLst>
            </p:nvPr>
          </p:nvSpPr>
          <p:spPr>
            <a:xfrm>
              <a:off x="6158" y="4665"/>
              <a:ext cx="425" cy="425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8" name="图形"/>
            <p:cNvSpPr/>
            <p:nvPr>
              <p:custDataLst>
                <p:tags r:id="rId5"/>
              </p:custDataLst>
            </p:nvPr>
          </p:nvSpPr>
          <p:spPr>
            <a:xfrm>
              <a:off x="12798" y="4690"/>
              <a:ext cx="425" cy="425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思源黑体 CN Medium" panose="020B0600000000000000" pitchFamily="34" charset="-122"/>
              </a:endParaRPr>
            </a:p>
          </p:txBody>
        </p:sp>
        <p:pic>
          <p:nvPicPr>
            <p:cNvPr id="42" name="图形" descr="303b32313538313937383bcdbcb1ed3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40" y="3182"/>
              <a:ext cx="1016" cy="1016"/>
            </a:xfrm>
            <a:prstGeom prst="rect">
              <a:avLst/>
            </a:prstGeom>
          </p:spPr>
        </p:pic>
        <p:pic>
          <p:nvPicPr>
            <p:cNvPr id="43" name="图形" descr="303b32313538323030373bb4e6b4a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30" y="3258"/>
              <a:ext cx="735" cy="735"/>
            </a:xfrm>
            <a:prstGeom prst="rect">
              <a:avLst/>
            </a:prstGeom>
          </p:spPr>
        </p:pic>
        <p:grpSp>
          <p:nvGrpSpPr>
            <p:cNvPr id="44" name="组合 43"/>
            <p:cNvGrpSpPr/>
            <p:nvPr/>
          </p:nvGrpSpPr>
          <p:grpSpPr>
            <a:xfrm>
              <a:off x="9230" y="3182"/>
              <a:ext cx="890" cy="1911"/>
              <a:chOff x="9560" y="3182"/>
              <a:chExt cx="890" cy="1911"/>
            </a:xfrm>
          </p:grpSpPr>
          <p:sp>
            <p:nvSpPr>
              <p:cNvPr id="45" name="图形"/>
              <p:cNvSpPr/>
              <p:nvPr>
                <p:custDataLst>
                  <p:tags r:id="rId12"/>
                </p:custDataLst>
              </p:nvPr>
            </p:nvSpPr>
            <p:spPr>
              <a:xfrm>
                <a:off x="9816" y="4668"/>
                <a:ext cx="425" cy="425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p>
                <a:pPr lvl="0" algn="ctr">
                  <a:buClrTx/>
                  <a:buSzTx/>
                  <a:buFontTx/>
                </a:pPr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Normal" panose="020B0400000000000000" charset="-122"/>
                  <a:sym typeface="思源黑体 CN Medium" panose="020B0600000000000000" pitchFamily="34" charset="-122"/>
                </a:endParaRPr>
              </a:p>
            </p:txBody>
          </p:sp>
          <p:pic>
            <p:nvPicPr>
              <p:cNvPr id="47" name="图形" descr="303b32313538323137363bcaf3b1eacad6cac63234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560" y="3182"/>
                <a:ext cx="890" cy="891"/>
              </a:xfrm>
              <a:prstGeom prst="rect">
                <a:avLst/>
              </a:prstGeom>
            </p:spPr>
          </p:pic>
        </p:grpSp>
        <p:pic>
          <p:nvPicPr>
            <p:cNvPr id="48" name="图形" descr="303b32313538313938363bcdbcb1ed313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2550" y="3258"/>
              <a:ext cx="862" cy="862"/>
            </a:xfrm>
            <a:prstGeom prst="rect">
              <a:avLst/>
            </a:prstGeom>
            <a:solidFill>
              <a:srgbClr val="00B0F0"/>
            </a:solidFill>
          </p:spPr>
        </p:pic>
        <p:sp>
          <p:nvSpPr>
            <p:cNvPr id="50" name="图形"/>
            <p:cNvSpPr txBox="1"/>
            <p:nvPr>
              <p:custDataLst>
                <p:tags r:id="rId19"/>
              </p:custDataLst>
            </p:nvPr>
          </p:nvSpPr>
          <p:spPr>
            <a:xfrm>
              <a:off x="1349" y="5557"/>
              <a:ext cx="3198" cy="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200000"/>
                </a:lnSpc>
                <a:spcAft>
                  <a:spcPts val="600"/>
                </a:spcAft>
              </a:pP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胎面是由橡胶组成，主要作用提供摩擦，增强抓地力和排水能力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。</a:t>
              </a:r>
              <a:endParaRPr lang="zh-CN" altLang="en-US" sz="1600" spc="1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思源黑体 CN Medium" panose="020B0600000000000000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15644" y="3178"/>
              <a:ext cx="890" cy="1911"/>
              <a:chOff x="9560" y="3182"/>
              <a:chExt cx="890" cy="1911"/>
            </a:xfrm>
          </p:grpSpPr>
          <p:sp>
            <p:nvSpPr>
              <p:cNvPr id="58" name="图形"/>
              <p:cNvSpPr/>
              <p:nvPr>
                <p:custDataLst>
                  <p:tags r:id="rId20"/>
                </p:custDataLst>
              </p:nvPr>
            </p:nvSpPr>
            <p:spPr>
              <a:xfrm>
                <a:off x="9816" y="4668"/>
                <a:ext cx="425" cy="425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p>
                <a:pPr lvl="0" algn="ctr">
                  <a:buClrTx/>
                  <a:buSzTx/>
                  <a:buFontTx/>
                </a:pPr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Normal" panose="020B0400000000000000" charset="-122"/>
                  <a:sym typeface="思源黑体 CN Medium" panose="020B0600000000000000" pitchFamily="34" charset="-122"/>
                </a:endParaRPr>
              </a:p>
            </p:txBody>
          </p:sp>
          <p:pic>
            <p:nvPicPr>
              <p:cNvPr id="60" name="图形" descr="303b32313538323137363bcaf3b1eacad6cac63234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560" y="3182"/>
                <a:ext cx="890" cy="891"/>
              </a:xfrm>
              <a:prstGeom prst="rect">
                <a:avLst/>
              </a:prstGeom>
              <a:solidFill>
                <a:srgbClr val="00B0F0"/>
              </a:solidFill>
            </p:spPr>
          </p:pic>
        </p:grpSp>
        <p:sp>
          <p:nvSpPr>
            <p:cNvPr id="61" name="图形"/>
            <p:cNvSpPr txBox="1"/>
            <p:nvPr>
              <p:custDataLst>
                <p:tags r:id="rId22"/>
              </p:custDataLst>
            </p:nvPr>
          </p:nvSpPr>
          <p:spPr>
            <a:xfrm>
              <a:off x="4524" y="5677"/>
              <a:ext cx="3357" cy="3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lnSpc>
                  <a:spcPct val="15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冠带层是带束层上方的特殊帘布层，抑制带束层移动，防止高速行驶带束层的脱离，保持轮胎行驶的稳定性。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62" name="图形"/>
            <p:cNvSpPr txBox="1"/>
            <p:nvPr>
              <p:custDataLst>
                <p:tags r:id="rId23"/>
              </p:custDataLst>
            </p:nvPr>
          </p:nvSpPr>
          <p:spPr>
            <a:xfrm>
              <a:off x="7927" y="5677"/>
              <a:ext cx="3198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lnSpc>
                  <a:spcPct val="15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带束层是胎面与轮胎胎之间帘线，起到保护胎体，抑制胎面变形，提高耐磨性及行驶稳定性。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3" name="图形"/>
            <p:cNvSpPr txBox="1"/>
            <p:nvPr>
              <p:custDataLst>
                <p:tags r:id="rId24"/>
              </p:custDataLst>
            </p:nvPr>
          </p:nvSpPr>
          <p:spPr>
            <a:xfrm>
              <a:off x="11216" y="5482"/>
              <a:ext cx="3198" cy="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just">
                <a:lnSpc>
                  <a:spcPct val="20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主要材料是聚酯纤维，像轮胎的骨架，控制内部压力并保持轮胎形状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64" name="图形"/>
            <p:cNvSpPr txBox="1"/>
            <p:nvPr>
              <p:custDataLst>
                <p:tags r:id="rId25"/>
              </p:custDataLst>
            </p:nvPr>
          </p:nvSpPr>
          <p:spPr>
            <a:xfrm>
              <a:off x="14592" y="5642"/>
              <a:ext cx="3536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lnSpc>
                  <a:spcPct val="150000"/>
                </a:lnSpc>
                <a:spcAft>
                  <a:spcPts val="600"/>
                </a:spcAft>
                <a:buClrTx/>
                <a:buSzTx/>
                <a:buFontTx/>
              </a:pP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相当于以前的内胎，主要的功能就是密封内部空气，保证不漏气。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pic>
        <p:nvPicPr>
          <p:cNvPr id="6" name="图片 5" descr="气密层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9442450" y="1761490"/>
            <a:ext cx="1891665" cy="1200150"/>
          </a:xfrm>
          <a:prstGeom prst="rect">
            <a:avLst/>
          </a:prstGeom>
        </p:spPr>
      </p:pic>
      <p:pic>
        <p:nvPicPr>
          <p:cNvPr id="8" name="图片 7" descr="胎面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1009015" y="1777365"/>
            <a:ext cx="1890395" cy="1200785"/>
          </a:xfrm>
          <a:prstGeom prst="rect">
            <a:avLst/>
          </a:prstGeom>
        </p:spPr>
      </p:pic>
      <p:pic>
        <p:nvPicPr>
          <p:cNvPr id="9" name="图片 8" descr="冠带层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3084830" y="1778635"/>
            <a:ext cx="1891030" cy="1199515"/>
          </a:xfrm>
          <a:prstGeom prst="rect">
            <a:avLst/>
          </a:prstGeom>
        </p:spPr>
      </p:pic>
      <p:pic>
        <p:nvPicPr>
          <p:cNvPr id="10" name="图片 9" descr="带束层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225415" y="1778635"/>
            <a:ext cx="1891030" cy="1200150"/>
          </a:xfrm>
          <a:prstGeom prst="rect">
            <a:avLst/>
          </a:prstGeom>
        </p:spPr>
      </p:pic>
      <p:pic>
        <p:nvPicPr>
          <p:cNvPr id="11" name="图片 10" descr="胎体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234555" y="1765300"/>
            <a:ext cx="1891030" cy="1198880"/>
          </a:xfrm>
          <a:prstGeom prst="rect">
            <a:avLst/>
          </a:prstGeom>
        </p:spPr>
      </p:pic>
    </p:spTree>
    <p:custDataLst>
      <p:tags r:id="rId3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582295" y="1141095"/>
            <a:ext cx="10829290" cy="4230370"/>
            <a:chOff x="917" y="1797"/>
            <a:chExt cx="17054" cy="6662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55" y="1797"/>
              <a:ext cx="17016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fontAlgn="auto"/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根据帘线的排列方式的不同，可以将轮胎划分为斜交轮胎、子午线轮胎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4280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斜交轮胎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917" y="5041"/>
              <a:ext cx="10748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fontAlgn="auto"/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在轮胎侧面标识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“D”或“一”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代表着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斜交轮胎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pic>
        <p:nvPicPr>
          <p:cNvPr id="11" name="图片 10" descr="C:/Users/123123/Desktop/汽车轮胎结构类型及常规检查/汽车轮胎结构类型及常规检查图片素材/斜交轮胎.png斜交轮胎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86" r="15286"/>
          <a:stretch>
            <a:fillRect/>
          </a:stretch>
        </p:blipFill>
        <p:spPr>
          <a:xfrm>
            <a:off x="7056120" y="2096135"/>
            <a:ext cx="4355465" cy="43554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sz="32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汽车轮胎结构类型及常规检查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" name="图形"/>
          <p:cNvGrpSpPr/>
          <p:nvPr/>
        </p:nvGrpSpPr>
        <p:grpSpPr>
          <a:xfrm>
            <a:off x="582295" y="1141095"/>
            <a:ext cx="10829290" cy="4230370"/>
            <a:chOff x="917" y="1797"/>
            <a:chExt cx="17054" cy="6662"/>
          </a:xfrm>
        </p:grpSpPr>
        <p:sp>
          <p:nvSpPr>
            <p:cNvPr id="3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955" y="1797"/>
              <a:ext cx="17016" cy="311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fontAlgn="auto"/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根据帘线的排列方式的不同，可以将轮胎划分为斜交轮胎、子午线轮胎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3"/>
              </p:custDataLst>
            </p:nvPr>
          </p:nvSpPr>
          <p:spPr>
            <a:xfrm>
              <a:off x="1071" y="4280"/>
              <a:ext cx="3363" cy="82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子午线轮胎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思源黑体 CN Medium" panose="020B0600000000000000" pitchFamily="34" charset="-122"/>
                </a:rPr>
                <a:t>：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  <p:sp>
          <p:nvSpPr>
            <p:cNvPr id="10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917" y="5041"/>
              <a:ext cx="10748" cy="341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fontAlgn="auto"/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在轮胎侧面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标识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R代表着子午线轮胎</a:t>
              </a:r>
              <a:r>
                <a:rPr lang="zh-CN" altLang="en-US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pic>
        <p:nvPicPr>
          <p:cNvPr id="11" name="图片 10" descr="C:/Users/123123/Desktop/汽车轮胎结构类型及常规检查/汽车轮胎结构类型及常规检查图片素材/子午线轮胎.jpg子午线轮胎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161" b="16161"/>
          <a:stretch>
            <a:fillRect/>
          </a:stretch>
        </p:blipFill>
        <p:spPr>
          <a:xfrm>
            <a:off x="7056120" y="2096135"/>
            <a:ext cx="4355465" cy="43554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ISLIDE.ICON" val="#393842;"/>
</p:tagLst>
</file>

<file path=ppt/tags/tag153.xml><?xml version="1.0" encoding="utf-8"?>
<p:tagLst xmlns:p="http://schemas.openxmlformats.org/presentationml/2006/main">
  <p:tag name="KSO_WPP_MARK_KEY" val="d323b08a-72da-420c-a5f9-38001ee621a0"/>
  <p:tag name="COMMONDATA" val="eyJoZGlkIjoiNTdmOGEzMDA5ZTIxZDcxMjAyZmYzZmNmOGY4ZThiZjkifQ=="/>
  <p:tag name="commondata" val="eyJoZGlkIjoiNGIzMWNjYmQ2ZGU5OGIxZDNjYmY2M2E3MWViODUyMTkifQ==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LIDE.ICON" val="#393842;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1855</Words>
  <Application>WPS 演示</Application>
  <PresentationFormat>宽屏</PresentationFormat>
  <Paragraphs>258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2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思源黑体 CN Medium</vt:lpstr>
      <vt:lpstr>思源黑体 CN Normal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123123</cp:lastModifiedBy>
  <cp:revision>115</cp:revision>
  <dcterms:created xsi:type="dcterms:W3CDTF">2023-05-05T14:56:00Z</dcterms:created>
  <dcterms:modified xsi:type="dcterms:W3CDTF">2023-10-31T06:55:38Z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4F8EBF7F654D4FA6BB522FF4AF391031_13</vt:lpwstr>
  </property>
  <property fmtid="{D5CDD505-2E9C-101B-9397-08002B2CF9AE}" pid="3" name="KSOProductBuildVer">
    <vt:lpwstr>2052-12.1.0.15712</vt:lpwstr>
  </property>
</Properties>
</file>