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22"/>
  </p:handoutMasterIdLst>
  <p:sldIdLst>
    <p:sldId id="11090234" r:id="rId3"/>
    <p:sldId id="11090389" r:id="rId4"/>
    <p:sldId id="11090392" r:id="rId5"/>
    <p:sldId id="11090405" r:id="rId6"/>
    <p:sldId id="11090437" r:id="rId7"/>
    <p:sldId id="11090483" r:id="rId8"/>
    <p:sldId id="11090467" r:id="rId9"/>
    <p:sldId id="11090493" r:id="rId10"/>
    <p:sldId id="11090425" r:id="rId11"/>
    <p:sldId id="11090484" r:id="rId12"/>
    <p:sldId id="11090427" r:id="rId13"/>
    <p:sldId id="11090494" r:id="rId14"/>
    <p:sldId id="421" r:id="rId15"/>
    <p:sldId id="11090485" r:id="rId16"/>
    <p:sldId id="11090450" r:id="rId17"/>
    <p:sldId id="11090451" r:id="rId19"/>
    <p:sldId id="11090495" r:id="rId20"/>
    <p:sldId id="1109039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230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37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9.xml"/><Relationship Id="rId4" Type="http://schemas.openxmlformats.org/officeDocument/2006/relationships/image" Target="../media/image3.png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tags" Target="../tags/tag21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6.xml"/><Relationship Id="rId2" Type="http://schemas.openxmlformats.org/officeDocument/2006/relationships/image" Target="../media/image16.png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7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9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0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6.xml"/><Relationship Id="rId7" Type="http://schemas.openxmlformats.org/officeDocument/2006/relationships/image" Target="../media/image3.png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2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.xml"/><Relationship Id="rId2" Type="http://schemas.openxmlformats.org/officeDocument/2006/relationships/image" Target="../media/image6.png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45" y="789305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7485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曲轴</a:t>
            </a: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的检测</a:t>
            </a:r>
            <a:endParaRPr lang="zh-CN" altLang="en-US" sz="8000" spc="-15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0240" y="2178685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33400" y="1989455"/>
            <a:ext cx="71850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轴颈磨损检测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轴向间隙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检测</a:t>
            </a:r>
            <a:endParaRPr lang="zh-CN" altLang="en-US" sz="4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1035" y="4408170"/>
            <a:ext cx="2576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lang="zh-CN" altLang="en-US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轴颈径向间隙</a:t>
            </a:r>
            <a:r>
              <a:rPr lang="zh-CN" altLang="en-US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检测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/>
        </p:nvPicPr>
        <p:blipFill>
          <a:blip r:embed="rId1"/>
          <a:srcRect l="22713" t="278" r="27259"/>
          <a:stretch>
            <a:fillRect/>
          </a:stretch>
        </p:blipFill>
        <p:spPr>
          <a:xfrm rot="16200000">
            <a:off x="8477885" y="1910080"/>
            <a:ext cx="1868170" cy="4135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图形"/>
          <p:cNvSpPr txBox="1"/>
          <p:nvPr userDrawn="1">
            <p:custDataLst>
              <p:tags r:id="rId2"/>
            </p:custDataLst>
          </p:nvPr>
        </p:nvSpPr>
        <p:spPr>
          <a:xfrm>
            <a:off x="488950" y="215265"/>
            <a:ext cx="6802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曲轴径向间隙检测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8360" y="1844040"/>
            <a:ext cx="6083300" cy="2656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lnSpc>
                <a:spcPct val="15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>
                <a:latin typeface="微软雅黑" panose="020B0503020204020204" charset="-122"/>
                <a:ea typeface="微软雅黑" panose="020B0503020204020204" charset="-122"/>
              </a:rPr>
              <a:t>曲轴径向间隙检测有两种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  <a:p>
            <a:pPr marL="882650" indent="-342900" algn="l" fontAlgn="auto">
              <a:lnSpc>
                <a:spcPct val="150000"/>
              </a:lnSpc>
              <a:spcAft>
                <a:spcPts val="600"/>
              </a:spcAft>
              <a:buClr>
                <a:srgbClr val="00B0F0"/>
              </a:buClr>
              <a:buFont typeface="+mj-ea"/>
              <a:buAutoNum type="circleNumDbPlain"/>
            </a:pPr>
            <a:r>
              <a:rPr>
                <a:latin typeface="微软雅黑" panose="020B0503020204020204" charset="-122"/>
                <a:ea typeface="微软雅黑" panose="020B0503020204020204" charset="-122"/>
              </a:rPr>
              <a:t>一种是用塑料间隙规进行检测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  <a:p>
            <a:pPr marL="882650" indent="-342900" algn="l" fontAlgn="auto">
              <a:lnSpc>
                <a:spcPct val="150000"/>
              </a:lnSpc>
              <a:spcAft>
                <a:spcPts val="2600"/>
              </a:spcAft>
              <a:buClr>
                <a:srgbClr val="00B0F0"/>
              </a:buClr>
              <a:buFont typeface="+mj-ea"/>
              <a:buAutoNum type="circleNumDbPlain"/>
            </a:pPr>
            <a:r>
              <a:rPr>
                <a:latin typeface="微软雅黑" panose="020B0503020204020204" charset="-122"/>
                <a:ea typeface="微软雅黑" panose="020B0503020204020204" charset="-122"/>
              </a:rPr>
              <a:t>另一种就是用外径千分尺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</a:rPr>
              <a:t>配合</a:t>
            </a:r>
            <a:r>
              <a:rPr>
                <a:latin typeface="微软雅黑" panose="020B0503020204020204" charset="-122"/>
                <a:ea typeface="微软雅黑" panose="020B0503020204020204" charset="-122"/>
              </a:rPr>
              <a:t>内径百分表配合进行检测。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 lang="zh-CN">
                <a:latin typeface="微软雅黑" panose="020B0503020204020204" charset="-122"/>
                <a:ea typeface="微软雅黑" panose="020B0503020204020204" charset="-122"/>
              </a:rPr>
              <a:t>本次</a:t>
            </a:r>
            <a:r>
              <a:rPr>
                <a:latin typeface="微软雅黑" panose="020B0503020204020204" charset="-122"/>
                <a:ea typeface="微软雅黑" panose="020B0503020204020204" charset="-122"/>
              </a:rPr>
              <a:t>使用千分尺和百分表进行检测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塑料间隙规"/>
          <p:cNvPicPr>
            <a:picLocks noChangeAspect="1"/>
          </p:cNvPicPr>
          <p:nvPr/>
        </p:nvPicPr>
        <p:blipFill>
          <a:blip r:embed="rId3"/>
          <a:srcRect t="38638"/>
          <a:stretch>
            <a:fillRect/>
          </a:stretch>
        </p:blipFill>
        <p:spPr>
          <a:xfrm>
            <a:off x="7291705" y="215265"/>
            <a:ext cx="4241800" cy="260286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rcRect r="977" b="17266"/>
          <a:stretch>
            <a:fillRect/>
          </a:stretch>
        </p:blipFill>
        <p:spPr>
          <a:xfrm>
            <a:off x="7426325" y="4612640"/>
            <a:ext cx="4376420" cy="15182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曲轴径向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间隙检测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5070475" y="1815465"/>
            <a:ext cx="5845810" cy="2989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39750" lvl="0" indent="342265" algn="just" fontAlgn="auto">
              <a:lnSpc>
                <a:spcPct val="150000"/>
              </a:lnSpc>
              <a:spcAft>
                <a:spcPts val="32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第一步都需要对各部件进行清理，以防油污杂质等影响检测数据。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539750" lvl="0" indent="0" algn="just" fontAlgn="auto">
              <a:lnSpc>
                <a:spcPct val="150000"/>
              </a:lnSpc>
              <a:spcAft>
                <a:spcPts val="3200"/>
              </a:spcAft>
              <a:buClr>
                <a:srgbClr val="00B0F0"/>
              </a:buClr>
              <a:buSzTx/>
              <a:buFont typeface="+mj-ea"/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539750" lvl="0" indent="342265" algn="just" fontAlgn="auto">
              <a:lnSpc>
                <a:spcPct val="150000"/>
              </a:lnSpc>
              <a:spcAft>
                <a:spcPts val="3200"/>
              </a:spcAft>
              <a:buClr>
                <a:srgbClr val="00B0F0"/>
              </a:buClr>
              <a:buSzTx/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第二步使用这个千分尺对要测量曲轴轴颈的直径进行检测，然后固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023620"/>
            <a:ext cx="4569460" cy="2286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3730625"/>
            <a:ext cx="4581525" cy="23914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曲轴径向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间隙检测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125095" y="1193800"/>
            <a:ext cx="5845810" cy="4605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82650" lvl="0" indent="-342900" algn="just" fontAlgn="auto">
              <a:lnSpc>
                <a:spcPct val="150000"/>
              </a:lnSpc>
              <a:spcAft>
                <a:spcPts val="1400"/>
              </a:spcAft>
              <a:buClr>
                <a:srgbClr val="00B0F0"/>
              </a:buClr>
              <a:buSzTx/>
              <a:buFont typeface="+mj-ea"/>
              <a:buAutoNum type="circleNumDbPlain" startAt="3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   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第三步，内径百分表调整轴颈的直径并置零，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使用内径百分表，选择合适测头，把它的测头部位放到千分尺的测量部位，使它们在同一条轴线。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996950" lvl="1" indent="0" algn="just" fontAlgn="auto">
              <a:lnSpc>
                <a:spcPct val="150000"/>
              </a:lnSpc>
              <a:spcAft>
                <a:spcPts val="1400"/>
              </a:spcAft>
              <a:buClr>
                <a:srgbClr val="00B0F0"/>
              </a:buClr>
              <a:buSzTx/>
              <a:buFont typeface="+mj-ea"/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pitchFamily="34" charset="-122"/>
                <a:sym typeface="+mn-ea"/>
              </a:rPr>
              <a:t>拧动内径百分表的测头，使小表针旋转至2左右，固定为后续的检测预留空间，然后摆动百分表，寻找大表针回头点，然后置零，此时表盘上的这个数值就是刚才所测曲轴轴颈的直径。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  <a:p>
            <a:pPr marL="882650" lvl="0" indent="-342900" algn="just" fontAlgn="auto">
              <a:lnSpc>
                <a:spcPct val="150000"/>
              </a:lnSpc>
              <a:spcAft>
                <a:spcPts val="1400"/>
              </a:spcAft>
              <a:buClr>
                <a:srgbClr val="00B0F0"/>
              </a:buClr>
              <a:buSzTx/>
              <a:buFont typeface="+mj-ea"/>
              <a:buAutoNum type="circleNumDbPlain" startAt="3"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135" y="455295"/>
            <a:ext cx="3406140" cy="5343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55625" y="240030"/>
            <a:ext cx="3472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Clr>
                <a:srgbClr val="00B0F0"/>
              </a:buClr>
              <a:buFont typeface="Wingdings" panose="05000000000000000000" charset="0"/>
              <a:buNone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曲轴径向间隙检测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82795" y="1713230"/>
            <a:ext cx="668337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097915" indent="342265" fontAlgn="auto">
              <a:lnSpc>
                <a:spcPct val="150000"/>
              </a:lnSpc>
              <a:spcAft>
                <a:spcPts val="1800"/>
              </a:spcAft>
              <a:buClr>
                <a:srgbClr val="00B0F0"/>
              </a:buClr>
              <a:buFont typeface="+mj-ea"/>
              <a:buAutoNum type="circleNumDbPlain" startAt="4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四步，找到与此轴颈对应的轴孔，把百分表测头放入轴孔内，摆动百分表，进行检测，观看小指针位置以及大指针回头点，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所以这个轴颈的轴向间隙就是      毫米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97915" indent="0" fontAlgn="auto">
              <a:lnSpc>
                <a:spcPct val="150000"/>
              </a:lnSpc>
              <a:spcAft>
                <a:spcPts val="1800"/>
              </a:spcAft>
              <a:buClr>
                <a:srgbClr val="00B0F0"/>
              </a:buClr>
              <a:buFont typeface="+mj-ea"/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数值在 0.017和0.043这个维修极限的区间，不需要更换，如果维修更换新的范围不能超过0.017-0.033这个范围。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914525"/>
            <a:ext cx="5228590" cy="30289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192655" y="2962275"/>
            <a:ext cx="78066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曲轴轴向间隙</a:t>
            </a:r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rPr>
              <a:t>检测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43960" y="4270375"/>
            <a:ext cx="4775200" cy="41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Axial clearance detection of crankshaft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9795" y="2206625"/>
            <a:ext cx="5713730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-342900" fontAlgn="auto">
              <a:lnSpc>
                <a:spcPct val="150000"/>
              </a:lnSpc>
              <a:spcAft>
                <a:spcPts val="12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曲轴轴向间隙的检测的方法同样有两种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972820" indent="-342900" fontAlgn="auto">
              <a:lnSpc>
                <a:spcPct val="150000"/>
              </a:lnSpc>
              <a:spcAft>
                <a:spcPts val="1200"/>
              </a:spcAft>
              <a:buClr>
                <a:srgbClr val="00B0F0"/>
              </a:buClr>
              <a:buFont typeface="+mj-ea"/>
              <a:buAutoNum type="circleNumDbPlain"/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塞尺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厚薄规）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法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972820" indent="-342900" fontAlgn="auto">
              <a:lnSpc>
                <a:spcPct val="150000"/>
              </a:lnSpc>
              <a:spcAft>
                <a:spcPts val="1200"/>
              </a:spcAft>
              <a:buClr>
                <a:srgbClr val="00B0F0"/>
              </a:buClr>
              <a:buFont typeface="+mj-ea"/>
              <a:buAutoNum type="circleNumDbPlain"/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百分表检测法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-285750" fontAlgn="auto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本次采用百分表检测法</a:t>
            </a:r>
            <a:endParaRPr 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2295" y="246380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曲轴轴向间隙检测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方法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厚薄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8045" y="373380"/>
            <a:ext cx="5875655" cy="2658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135" y="3838575"/>
            <a:ext cx="5198110" cy="2353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35955" y="1998345"/>
            <a:ext cx="63696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915670" indent="-285750" fontAlgn="auto">
              <a:lnSpc>
                <a:spcPct val="150000"/>
              </a:lnSpc>
              <a:spcAft>
                <a:spcPts val="36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百分表检测法，需要用到百分表以及磁力表座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972820" indent="342265" fontAlgn="auto">
              <a:lnSpc>
                <a:spcPct val="150000"/>
              </a:lnSpc>
              <a:spcAft>
                <a:spcPts val="1800"/>
              </a:spcAft>
              <a:buClr>
                <a:srgbClr val="00B0F0"/>
              </a:buClr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先把百分表安装到磁力表座上。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972820" indent="342265" fontAlgn="auto">
              <a:lnSpc>
                <a:spcPct val="150000"/>
              </a:lnSpc>
              <a:spcAft>
                <a:spcPts val="1800"/>
              </a:spcAft>
              <a:buClr>
                <a:srgbClr val="00B0F0"/>
              </a:buClr>
              <a:buFont typeface="+mj-ea"/>
              <a:buAutoNum type="circleNumDbPlain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把磁力表座安装到合适的位置，调节磁力表座，百分表测头顶向曲轴，并且进行预压一毫米左右，为测量预留空间。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2295" y="246380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曲轴轴向间隙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检测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168400"/>
            <a:ext cx="5715000" cy="47059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63195" y="2007235"/>
            <a:ext cx="63696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315720" indent="-342900" fontAlgn="auto">
              <a:lnSpc>
                <a:spcPct val="150000"/>
              </a:lnSpc>
              <a:spcAft>
                <a:spcPts val="1800"/>
              </a:spcAft>
              <a:buClr>
                <a:srgbClr val="00B0F0"/>
              </a:buClr>
              <a:buFont typeface="+mj-ea"/>
              <a:buAutoNum type="circleNumDbPlain" startAt="3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撬动曲轴使其紧贴一端，然后百分表归零，再把曲轴敲向另一端。观看表针，读数。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315720" indent="-342900" fontAlgn="auto">
              <a:lnSpc>
                <a:spcPct val="150000"/>
              </a:lnSpc>
              <a:spcAft>
                <a:spcPts val="1800"/>
              </a:spcAft>
              <a:buClr>
                <a:srgbClr val="00B0F0"/>
              </a:buClr>
              <a:buFont typeface="+mj-ea"/>
              <a:buAutoNum type="circleNumDbPlain" startAt="3"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315720" indent="-342900" fontAlgn="auto">
              <a:lnSpc>
                <a:spcPct val="150000"/>
              </a:lnSpc>
              <a:spcAft>
                <a:spcPts val="1800"/>
              </a:spcAft>
              <a:buClr>
                <a:srgbClr val="00B0F0"/>
              </a:buClr>
              <a:buFont typeface="+mj-ea"/>
              <a:buAutoNum type="circleNumDbPlain" startAt="3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没有低于或超过0.010-0.045mm这个范围，不需要更换维修，如果有问题就更换止推片，再次检测就不能超过0.010-0.035这个范围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2295" y="246380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曲轴轴向间隙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检测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4090" y="1845945"/>
            <a:ext cx="3957320" cy="2702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37465" y="82423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89455"/>
            <a:ext cx="71850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轴颈磨损检测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轴向间隙检测</a:t>
            </a:r>
            <a:endParaRPr lang="zh-CN" altLang="en-US" sz="4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CN Medium" panose="020B0600000000000000" pitchFamily="3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1035" y="4406900"/>
            <a:ext cx="2576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lang="zh-CN" altLang="en-US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轴颈径向间隙</a:t>
            </a:r>
            <a:r>
              <a:rPr lang="zh-CN" altLang="en-US" spc="-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检测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49419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33386" y="2219469"/>
            <a:ext cx="5554345" cy="640080"/>
            <a:chOff x="1004643" y="2775094"/>
            <a:chExt cx="5554345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478" y="2833514"/>
              <a:ext cx="4715510" cy="5219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曲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轴轴颈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磨损检测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145436" y="44381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90221" y="3560595"/>
            <a:ext cx="4801870" cy="640080"/>
            <a:chOff x="1004643" y="4003825"/>
            <a:chExt cx="4801870" cy="640080"/>
          </a:xfrm>
        </p:grpSpPr>
        <p:sp>
          <p:nvSpPr>
            <p:cNvPr id="10" name="文本框 9"/>
            <p:cNvSpPr txBox="1"/>
            <p:nvPr/>
          </p:nvSpPr>
          <p:spPr>
            <a:xfrm>
              <a:off x="1879038" y="4052720"/>
              <a:ext cx="39274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曲轴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轴向间隙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检测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1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90221" y="2277889"/>
            <a:ext cx="5554345" cy="640080"/>
            <a:chOff x="1004643" y="2775094"/>
            <a:chExt cx="5554345" cy="640080"/>
          </a:xfrm>
        </p:grpSpPr>
        <p:sp>
          <p:nvSpPr>
            <p:cNvPr id="12" name="文本框 11"/>
            <p:cNvSpPr txBox="1"/>
            <p:nvPr/>
          </p:nvSpPr>
          <p:spPr>
            <a:xfrm>
              <a:off x="1843478" y="2833514"/>
              <a:ext cx="4715510" cy="5219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曲柄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径向间隙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思源黑体 CN Medium" panose="020B0600000000000000" pitchFamily="34" charset="-122"/>
                </a:rPr>
                <a:t>检测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3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59915" y="2990850"/>
            <a:ext cx="296608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检测圆度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圆柱度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计算圆度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圆柱度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979930" y="3019425"/>
            <a:ext cx="8232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曲轴轴颈磨损检测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084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Wear detection of crankshaft journal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6802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曲轴轴颈磨损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规律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2260" y="712470"/>
            <a:ext cx="6106795" cy="4677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20090" indent="0" algn="l" fontAlgn="auto">
              <a:lnSpc>
                <a:spcPct val="150000"/>
              </a:lnSpc>
              <a:spcAft>
                <a:spcPts val="24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20090" indent="457200" algn="l" fontAlgn="auto">
              <a:lnSpc>
                <a:spcPct val="150000"/>
              </a:lnSpc>
              <a:spcAft>
                <a:spcPts val="6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曲轴在工作过程中，会被活塞连杆组强制施力，使其处于旋转状态，会使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曲轴主轴颈偏向连杆轴颈的这个方向旋转，所以磨损严重，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20090" indent="0" algn="l" fontAlgn="auto">
              <a:lnSpc>
                <a:spcPct val="150000"/>
              </a:lnSpc>
              <a:spcAft>
                <a:spcPts val="3600"/>
              </a:spcAft>
              <a:buClr>
                <a:srgbClr val="00B0F0"/>
              </a:buClr>
              <a:buSzTx/>
              <a:buFont typeface="Wingdings" panose="05000000000000000000" charset="0"/>
              <a:buNone/>
            </a:pP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而连杆轴颈偏向主轴颈方向，也相对磨损严重的现象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20090" indent="457200" algn="l" fontAlgn="auto">
              <a:lnSpc>
                <a:spcPct val="150000"/>
              </a:lnSpc>
              <a:spcAft>
                <a:spcPts val="3600"/>
              </a:spcAft>
              <a:buClr>
                <a:srgbClr val="00B0F0"/>
              </a:buClr>
              <a:buSzTx/>
              <a:buFont typeface="Wingdings" panose="05000000000000000000" charset="0"/>
              <a:buChar char="u"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时间长了，就会使曲轴轴颈的不圆度发生变化，影响发动机的正常工作，所以就需要对它的磨损程度进行检测，防止后续引起更严重的问题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055" y="1151255"/>
            <a:ext cx="5692775" cy="45554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2108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曲轴主轴颈圆度圆柱度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检测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9295" y="1255395"/>
            <a:ext cx="1164209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39750" indent="28448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曲轴轴颈的磨损检测，就是测量轴径的圆度圆柱度的磨损程度。以主轴颈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为例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marL="539750" indent="28448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 第一步，就需要用干净的抹布清理曲轴的各轴颈。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marL="539750" indent="28448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 第二步，就用到这个外径千分尺，需要先对它进行校零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调整。   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marL="539750" indent="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3599180"/>
            <a:ext cx="8736965" cy="27266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6802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曲轴轴颈圆度圆柱度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检测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080" y="741045"/>
            <a:ext cx="6083300" cy="5174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39750" indent="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第三步，检测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轴颈磨损就需要对它的两个圆截面进行检测，在每一道圆截面上取与曲柄平行及垂直的两个方向A-A和B-B，用外径千分尺进行分别测量。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marL="539750" indent="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 先检测，靠近前端的截面，对它的AA方向进行检测，把千分尺调到合适的位置，然后进行检测，一定要把千分尺垂直与曲轴，调整千分尺的微调旋钮，直到刚好卡住这个轴颈的最大直径，然后观看读数并记录，   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marL="539750" indent="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     以同样的方法检测前端的BB，可以看到是   记录下来。再以相同的方法检测后端圆截面的AA，记录下来，BB同样记录下来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830" y="3435350"/>
            <a:ext cx="4451985" cy="2042160"/>
          </a:xfrm>
          <a:prstGeom prst="rect">
            <a:avLst/>
          </a:prstGeom>
        </p:spPr>
      </p:pic>
      <p:pic>
        <p:nvPicPr>
          <p:cNvPr id="5" name="图片 4" descr="磨损检测位置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830" y="501015"/>
            <a:ext cx="4405630" cy="2667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6802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曲轴轴颈圆度、圆柱度误差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计算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93665" y="1464310"/>
            <a:ext cx="6083300" cy="4502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39750" indent="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>
                <a:latin typeface="微软雅黑" panose="020B0503020204020204" charset="-122"/>
                <a:ea typeface="微软雅黑" panose="020B0503020204020204" charset="-122"/>
              </a:rPr>
              <a:t>圆度误差，圆度误差是同一圆截面的大直径减去小直径除以二，就是用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</a:rPr>
              <a:t>49.99mm</a:t>
            </a:r>
            <a:r>
              <a:rPr>
                <a:latin typeface="微软雅黑" panose="020B0503020204020204" charset="-122"/>
                <a:ea typeface="微软雅黑" panose="020B0503020204020204" charset="-122"/>
              </a:rPr>
              <a:t>减去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</a:rPr>
              <a:t>49.98mm</a:t>
            </a:r>
            <a:r>
              <a:rPr>
                <a:latin typeface="微软雅黑" panose="020B0503020204020204" charset="-122"/>
                <a:ea typeface="微软雅黑" panose="020B0503020204020204" charset="-122"/>
              </a:rPr>
              <a:t>，除以二，得到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</a:rPr>
              <a:t>0.005mm</a:t>
            </a:r>
            <a:r>
              <a:rPr>
                <a:latin typeface="微软雅黑" panose="020B0503020204020204" charset="-122"/>
                <a:ea typeface="微软雅黑" panose="020B0503020204020204" charset="-122"/>
              </a:rPr>
              <a:t>，这个就是前端圆截面的圆度误差，再以同样的方法计算后端圆截面，得到的是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</a:rPr>
              <a:t>0.005mm</a:t>
            </a:r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  <a:p>
            <a:pPr marL="539750" indent="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>
                <a:latin typeface="微软雅黑" panose="020B0503020204020204" charset="-122"/>
                <a:ea typeface="微软雅黑" panose="020B0503020204020204" charset="-122"/>
              </a:rPr>
              <a:t>然后取两个截面中最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</a:rPr>
              <a:t>大</a:t>
            </a:r>
            <a:r>
              <a:rPr>
                <a:latin typeface="微软雅黑" panose="020B0503020204020204" charset="-122"/>
                <a:ea typeface="微软雅黑" panose="020B0503020204020204" charset="-122"/>
              </a:rPr>
              <a:t>的数据，就是这个轴颈的圆度误差，可以看到是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</a:rPr>
              <a:t>0.005mm</a:t>
            </a:r>
            <a:r>
              <a:rPr>
                <a:latin typeface="微软雅黑" panose="020B0503020204020204" charset="-122"/>
                <a:ea typeface="微软雅黑" panose="020B0503020204020204" charset="-122"/>
              </a:rPr>
              <a:t>，没有达到圆度误差0.010mm这个维修极限，不需要进行维修。如果需要维修或更换，并重新检测，不能超过0.005mm这个限制。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1955800"/>
            <a:ext cx="5426710" cy="3104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6802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曲轴轴颈圆度、圆柱度误差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计算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24130" y="1940560"/>
            <a:ext cx="6083300" cy="3096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39750" indent="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圆柱度就是同一个轴颈中，所测轴向数据中，最大直径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49.995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减去最小直径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49.98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，除以二得到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0.0075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mm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9750" indent="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它就是圆柱度误差，同样没有达到圆柱度误差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0.010mm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的限制，不需要维修。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9750" indent="0" algn="l" fontAlgn="auto">
              <a:lnSpc>
                <a:spcPct val="150000"/>
              </a:lnSpc>
              <a:spcAft>
                <a:spcPts val="2000"/>
              </a:spcAft>
              <a:buClr>
                <a:srgbClr val="00B0F0"/>
              </a:buClr>
              <a:buFont typeface="Wingdings" panose="05000000000000000000" charset="0"/>
              <a:buChar char="u"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940" y="1637665"/>
            <a:ext cx="4986655" cy="3284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237615" y="3038475"/>
            <a:ext cx="95307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曲</a:t>
            </a:r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轴径向间隙检测</a:t>
            </a:r>
            <a:endParaRPr lang="zh-CN" altLang="en-US" sz="6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084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Radial clearance detection of crankshaft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3386.1811023622045,&quot;width&quot;:3386.1811023622045}"/>
</p:tagLst>
</file>

<file path=ppt/tags/tag11.xml><?xml version="1.0" encoding="utf-8"?>
<p:tagLst xmlns:p="http://schemas.openxmlformats.org/presentationml/2006/main">
  <p:tag name="KSO_WM_BEAUTIFY_FLAG" val=""/>
  <p:tag name="KSO_WM_UNIT_PLACING_PICTURE_USER_VIEWPORT" val="{&quot;height&quot;:919,&quot;width&quot;:10713}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"/>
  <p:tag name="KSO_WM_UNIT_PLACING_PICTURE_USER_VIEWPORT" val="{&quot;height&quot;:919,&quot;width&quot;:10713}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"/>
  <p:tag name="KSO_WM_UNIT_PLACING_PICTURE_USER_VIEWPORT" val="{&quot;height&quot;:919,&quot;width&quot;:10713}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  <p:tag name="KSO_WM_UNIT_PLACING_PICTURE_USER_VIEWPORT" val="{&quot;height&quot;:919,&quot;width&quot;:10713}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BEAUTIFY_FLAG" val=""/>
  <p:tag name="KSO_WM_UNIT_PLACING_PICTURE_USER_VIEWPORT" val="{&quot;height&quot;:919,&quot;width&quot;:10713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  <p:tag name="KSO_WM_UNIT_PLACING_PICTURE_USER_VIEWPORT" val="{&quot;height&quot;:919,&quot;width&quot;:10713}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ISLIDE.ICON" val="#393842;"/>
</p:tagLst>
</file>

<file path=ppt/tags/tag37.xml><?xml version="1.0" encoding="utf-8"?>
<p:tagLst xmlns:p="http://schemas.openxmlformats.org/presentationml/2006/main">
  <p:tag name="KSO_WPP_MARK_KEY" val="d323b08a-72da-420c-a5f9-38001ee621a0"/>
  <p:tag name="COMMONDATA" val="eyJoZGlkIjoiYmEwZDhjNWI3N2FhZDE0MzNmYzJlNjBmYjg0ZjJkMTcifQ=="/>
  <p:tag name="commondata" val="eyJoZGlkIjoiMzMxN2VlZTUzMzU0MDIzMDIxZjIxZDQ4MzdlYzczMzc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2082,&quot;width&quot;:12980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ISLIDE.ICON" val="#393842;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1871</Words>
  <Application>WPS 演示</Application>
  <PresentationFormat>宽屏</PresentationFormat>
  <Paragraphs>127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思源黑体 CN Medium</vt:lpstr>
      <vt:lpstr>微软雅黑 Light</vt:lpstr>
      <vt:lpstr>Wingdings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拾玖</cp:lastModifiedBy>
  <cp:revision>110</cp:revision>
  <dcterms:created xsi:type="dcterms:W3CDTF">2023-05-05T14:56:00Z</dcterms:created>
  <dcterms:modified xsi:type="dcterms:W3CDTF">2023-11-10T03:13:03Z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383AAE8182E247C69B8DE6D745A49CF5</vt:lpwstr>
  </property>
  <property fmtid="{D5CDD505-2E9C-101B-9397-08002B2CF9AE}" pid="3" name="KSOProductBuildVer">
    <vt:lpwstr>2052-11.1.0.12313</vt:lpwstr>
  </property>
</Properties>
</file>