
<file path=[Content_Types].xml><?xml version="1.0" encoding="utf-8"?>
<Types xmlns="http://schemas.openxmlformats.org/package/2006/content-types">
  <Default Extension="jpeg" ContentType="image/jpeg"/>
  <Default Extension="JPG" ContentType="image/.jpg"/>
  <Default Extension="png" ContentType="image/png"/>
  <Default Extension="gif" ContentType="image/gi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61" r:id="rId4"/>
    <p:sldId id="263" r:id="rId5"/>
    <p:sldId id="264" r:id="rId6"/>
    <p:sldId id="265" r:id="rId7"/>
    <p:sldId id="266" r:id="rId8"/>
    <p:sldId id="275" r:id="rId9"/>
    <p:sldId id="267" r:id="rId10"/>
    <p:sldId id="276" r:id="rId11"/>
    <p:sldId id="277" r:id="rId12"/>
    <p:sldId id="270" r:id="rId13"/>
    <p:sldId id="278" r:id="rId14"/>
    <p:sldId id="271" r:id="rId15"/>
    <p:sldId id="279" r:id="rId16"/>
    <p:sldId id="272" r:id="rId17"/>
  </p:sldIdLst>
  <p:sldSz cx="12192000" cy="6858000"/>
  <p:notesSz cx="6858000" cy="9144000"/>
  <p:custDataLst>
    <p:tags r:id="rId21"/>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1" Type="http://schemas.openxmlformats.org/officeDocument/2006/relationships/tags" Target="tags/tag97.xml"/><Relationship Id="rId20" Type="http://schemas.openxmlformats.org/officeDocument/2006/relationships/tableStyles" Target="tableStyles.xml"/><Relationship Id="rId2" Type="http://schemas.openxmlformats.org/officeDocument/2006/relationships/theme" Target="theme/theme1.xml"/><Relationship Id="rId19" Type="http://schemas.openxmlformats.org/officeDocument/2006/relationships/viewProps" Target="viewProps.xml"/><Relationship Id="rId18" Type="http://schemas.openxmlformats.org/officeDocument/2006/relationships/presProps" Target="presProps.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jpe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12"/>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jpeg"/></Relationships>
</file>

<file path=ppt/slides/_rels/slide10.xml.rels><?xml version="1.0" encoding="UTF-8" standalone="yes"?>
<Relationships xmlns="http://schemas.openxmlformats.org/package/2006/relationships"><Relationship Id="rId9" Type="http://schemas.openxmlformats.org/officeDocument/2006/relationships/tags" Target="../tags/tag18.xml"/><Relationship Id="rId8" Type="http://schemas.openxmlformats.org/officeDocument/2006/relationships/tags" Target="../tags/tag17.xml"/><Relationship Id="rId7" Type="http://schemas.openxmlformats.org/officeDocument/2006/relationships/tags" Target="../tags/tag16.xml"/><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5" Type="http://schemas.openxmlformats.org/officeDocument/2006/relationships/slideLayout" Target="../slideLayouts/slideLayout2.xml"/><Relationship Id="rId14" Type="http://schemas.openxmlformats.org/officeDocument/2006/relationships/tags" Target="../tags/tag23.xml"/><Relationship Id="rId13" Type="http://schemas.openxmlformats.org/officeDocument/2006/relationships/tags" Target="../tags/tag22.xml"/><Relationship Id="rId12" Type="http://schemas.openxmlformats.org/officeDocument/2006/relationships/tags" Target="../tags/tag21.xml"/><Relationship Id="rId11" Type="http://schemas.openxmlformats.org/officeDocument/2006/relationships/tags" Target="../tags/tag20.xml"/><Relationship Id="rId10" Type="http://schemas.openxmlformats.org/officeDocument/2006/relationships/tags" Target="../tags/tag19.xml"/><Relationship Id="rId1" Type="http://schemas.openxmlformats.org/officeDocument/2006/relationships/tags" Target="../tags/tag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9" Type="http://schemas.openxmlformats.org/officeDocument/2006/relationships/tags" Target="../tags/tag31.xml"/><Relationship Id="rId8" Type="http://schemas.openxmlformats.org/officeDocument/2006/relationships/tags" Target="../tags/tag30.xml"/><Relationship Id="rId7" Type="http://schemas.openxmlformats.org/officeDocument/2006/relationships/tags" Target="../tags/tag29.xml"/><Relationship Id="rId6" Type="http://schemas.openxmlformats.org/officeDocument/2006/relationships/tags" Target="../tags/tag28.xml"/><Relationship Id="rId5" Type="http://schemas.openxmlformats.org/officeDocument/2006/relationships/tags" Target="../tags/tag27.xml"/><Relationship Id="rId4" Type="http://schemas.openxmlformats.org/officeDocument/2006/relationships/image" Target="../media/image8.png"/><Relationship Id="rId39" Type="http://schemas.openxmlformats.org/officeDocument/2006/relationships/slideLayout" Target="../slideLayouts/slideLayout1.xml"/><Relationship Id="rId38" Type="http://schemas.openxmlformats.org/officeDocument/2006/relationships/tags" Target="../tags/tag59.xml"/><Relationship Id="rId37" Type="http://schemas.openxmlformats.org/officeDocument/2006/relationships/tags" Target="../tags/tag58.xml"/><Relationship Id="rId36" Type="http://schemas.openxmlformats.org/officeDocument/2006/relationships/tags" Target="../tags/tag57.xml"/><Relationship Id="rId35" Type="http://schemas.openxmlformats.org/officeDocument/2006/relationships/tags" Target="../tags/tag56.xml"/><Relationship Id="rId34" Type="http://schemas.openxmlformats.org/officeDocument/2006/relationships/tags" Target="../tags/tag55.xml"/><Relationship Id="rId33" Type="http://schemas.openxmlformats.org/officeDocument/2006/relationships/tags" Target="../tags/tag54.xml"/><Relationship Id="rId32" Type="http://schemas.openxmlformats.org/officeDocument/2006/relationships/tags" Target="../tags/tag53.xml"/><Relationship Id="rId31" Type="http://schemas.openxmlformats.org/officeDocument/2006/relationships/tags" Target="../tags/tag52.xml"/><Relationship Id="rId30" Type="http://schemas.openxmlformats.org/officeDocument/2006/relationships/tags" Target="../tags/tag51.xml"/><Relationship Id="rId3" Type="http://schemas.openxmlformats.org/officeDocument/2006/relationships/tags" Target="../tags/tag26.xml"/><Relationship Id="rId29" Type="http://schemas.openxmlformats.org/officeDocument/2006/relationships/tags" Target="../tags/tag50.xml"/><Relationship Id="rId28" Type="http://schemas.openxmlformats.org/officeDocument/2006/relationships/image" Target="../media/image9.png"/><Relationship Id="rId27" Type="http://schemas.openxmlformats.org/officeDocument/2006/relationships/tags" Target="../tags/tag49.xml"/><Relationship Id="rId26" Type="http://schemas.openxmlformats.org/officeDocument/2006/relationships/tags" Target="../tags/tag48.xml"/><Relationship Id="rId25" Type="http://schemas.openxmlformats.org/officeDocument/2006/relationships/tags" Target="../tags/tag47.xml"/><Relationship Id="rId24" Type="http://schemas.openxmlformats.org/officeDocument/2006/relationships/tags" Target="../tags/tag46.xml"/><Relationship Id="rId23" Type="http://schemas.openxmlformats.org/officeDocument/2006/relationships/tags" Target="../tags/tag45.xml"/><Relationship Id="rId22" Type="http://schemas.openxmlformats.org/officeDocument/2006/relationships/tags" Target="../tags/tag44.xml"/><Relationship Id="rId21" Type="http://schemas.openxmlformats.org/officeDocument/2006/relationships/tags" Target="../tags/tag43.xml"/><Relationship Id="rId20" Type="http://schemas.openxmlformats.org/officeDocument/2006/relationships/tags" Target="../tags/tag42.xml"/><Relationship Id="rId2" Type="http://schemas.openxmlformats.org/officeDocument/2006/relationships/tags" Target="../tags/tag25.xml"/><Relationship Id="rId19" Type="http://schemas.openxmlformats.org/officeDocument/2006/relationships/tags" Target="../tags/tag41.xml"/><Relationship Id="rId18" Type="http://schemas.openxmlformats.org/officeDocument/2006/relationships/tags" Target="../tags/tag40.xml"/><Relationship Id="rId17" Type="http://schemas.openxmlformats.org/officeDocument/2006/relationships/tags" Target="../tags/tag39.xml"/><Relationship Id="rId16" Type="http://schemas.openxmlformats.org/officeDocument/2006/relationships/tags" Target="../tags/tag38.xml"/><Relationship Id="rId15" Type="http://schemas.openxmlformats.org/officeDocument/2006/relationships/tags" Target="../tags/tag37.xml"/><Relationship Id="rId14" Type="http://schemas.openxmlformats.org/officeDocument/2006/relationships/tags" Target="../tags/tag36.xml"/><Relationship Id="rId13" Type="http://schemas.openxmlformats.org/officeDocument/2006/relationships/tags" Target="../tags/tag35.xml"/><Relationship Id="rId12" Type="http://schemas.openxmlformats.org/officeDocument/2006/relationships/tags" Target="../tags/tag34.xml"/><Relationship Id="rId11" Type="http://schemas.openxmlformats.org/officeDocument/2006/relationships/tags" Target="../tags/tag33.xml"/><Relationship Id="rId10" Type="http://schemas.openxmlformats.org/officeDocument/2006/relationships/tags" Target="../tags/tag32.xml"/><Relationship Id="rId1" Type="http://schemas.openxmlformats.org/officeDocument/2006/relationships/tags" Target="../tags/tag2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9" Type="http://schemas.openxmlformats.org/officeDocument/2006/relationships/tags" Target="../tags/tag67.xml"/><Relationship Id="rId8" Type="http://schemas.openxmlformats.org/officeDocument/2006/relationships/tags" Target="../tags/tag66.xml"/><Relationship Id="rId7" Type="http://schemas.openxmlformats.org/officeDocument/2006/relationships/tags" Target="../tags/tag65.xml"/><Relationship Id="rId6" Type="http://schemas.openxmlformats.org/officeDocument/2006/relationships/tags" Target="../tags/tag64.xml"/><Relationship Id="rId5" Type="http://schemas.openxmlformats.org/officeDocument/2006/relationships/tags" Target="../tags/tag63.xml"/><Relationship Id="rId40" Type="http://schemas.openxmlformats.org/officeDocument/2006/relationships/slideLayout" Target="../slideLayouts/slideLayout1.xml"/><Relationship Id="rId4" Type="http://schemas.openxmlformats.org/officeDocument/2006/relationships/image" Target="../media/image8.png"/><Relationship Id="rId39" Type="http://schemas.openxmlformats.org/officeDocument/2006/relationships/tags" Target="../tags/tag96.xml"/><Relationship Id="rId38" Type="http://schemas.openxmlformats.org/officeDocument/2006/relationships/tags" Target="../tags/tag95.xml"/><Relationship Id="rId37" Type="http://schemas.openxmlformats.org/officeDocument/2006/relationships/tags" Target="../tags/tag94.xml"/><Relationship Id="rId36" Type="http://schemas.openxmlformats.org/officeDocument/2006/relationships/tags" Target="../tags/tag93.xml"/><Relationship Id="rId35" Type="http://schemas.openxmlformats.org/officeDocument/2006/relationships/tags" Target="../tags/tag92.xml"/><Relationship Id="rId34" Type="http://schemas.openxmlformats.org/officeDocument/2006/relationships/tags" Target="../tags/tag91.xml"/><Relationship Id="rId33" Type="http://schemas.openxmlformats.org/officeDocument/2006/relationships/tags" Target="../tags/tag90.xml"/><Relationship Id="rId32" Type="http://schemas.openxmlformats.org/officeDocument/2006/relationships/tags" Target="../tags/tag89.xml"/><Relationship Id="rId31" Type="http://schemas.openxmlformats.org/officeDocument/2006/relationships/tags" Target="../tags/tag88.xml"/><Relationship Id="rId30" Type="http://schemas.openxmlformats.org/officeDocument/2006/relationships/tags" Target="../tags/tag87.xml"/><Relationship Id="rId3" Type="http://schemas.openxmlformats.org/officeDocument/2006/relationships/tags" Target="../tags/tag62.xml"/><Relationship Id="rId29" Type="http://schemas.openxmlformats.org/officeDocument/2006/relationships/tags" Target="../tags/tag86.xml"/><Relationship Id="rId28" Type="http://schemas.openxmlformats.org/officeDocument/2006/relationships/image" Target="../media/image9.png"/><Relationship Id="rId27" Type="http://schemas.openxmlformats.org/officeDocument/2006/relationships/tags" Target="../tags/tag85.xml"/><Relationship Id="rId26" Type="http://schemas.openxmlformats.org/officeDocument/2006/relationships/tags" Target="../tags/tag84.xml"/><Relationship Id="rId25" Type="http://schemas.openxmlformats.org/officeDocument/2006/relationships/tags" Target="../tags/tag83.xml"/><Relationship Id="rId24" Type="http://schemas.openxmlformats.org/officeDocument/2006/relationships/tags" Target="../tags/tag82.xml"/><Relationship Id="rId23" Type="http://schemas.openxmlformats.org/officeDocument/2006/relationships/tags" Target="../tags/tag81.xml"/><Relationship Id="rId22" Type="http://schemas.openxmlformats.org/officeDocument/2006/relationships/tags" Target="../tags/tag80.xml"/><Relationship Id="rId21" Type="http://schemas.openxmlformats.org/officeDocument/2006/relationships/tags" Target="../tags/tag79.xml"/><Relationship Id="rId20" Type="http://schemas.openxmlformats.org/officeDocument/2006/relationships/tags" Target="../tags/tag78.xml"/><Relationship Id="rId2" Type="http://schemas.openxmlformats.org/officeDocument/2006/relationships/tags" Target="../tags/tag61.xml"/><Relationship Id="rId19" Type="http://schemas.openxmlformats.org/officeDocument/2006/relationships/tags" Target="../tags/tag77.xml"/><Relationship Id="rId18" Type="http://schemas.openxmlformats.org/officeDocument/2006/relationships/tags" Target="../tags/tag76.xml"/><Relationship Id="rId17" Type="http://schemas.openxmlformats.org/officeDocument/2006/relationships/tags" Target="../tags/tag75.xml"/><Relationship Id="rId16" Type="http://schemas.openxmlformats.org/officeDocument/2006/relationships/tags" Target="../tags/tag74.xml"/><Relationship Id="rId15" Type="http://schemas.openxmlformats.org/officeDocument/2006/relationships/tags" Target="../tags/tag73.xml"/><Relationship Id="rId14" Type="http://schemas.openxmlformats.org/officeDocument/2006/relationships/tags" Target="../tags/tag72.xml"/><Relationship Id="rId13" Type="http://schemas.openxmlformats.org/officeDocument/2006/relationships/tags" Target="../tags/tag71.xml"/><Relationship Id="rId12" Type="http://schemas.openxmlformats.org/officeDocument/2006/relationships/tags" Target="../tags/tag70.xml"/><Relationship Id="rId11" Type="http://schemas.openxmlformats.org/officeDocument/2006/relationships/tags" Target="../tags/tag69.xml"/><Relationship Id="rId10" Type="http://schemas.openxmlformats.org/officeDocument/2006/relationships/tags" Target="../tags/tag68.xml"/><Relationship Id="rId1" Type="http://schemas.openxmlformats.org/officeDocument/2006/relationships/tags" Target="../tags/tag6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5.png"/><Relationship Id="rId1" Type="http://schemas.openxmlformats.org/officeDocument/2006/relationships/image" Target="../media/image4.jpe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GI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9" Type="http://schemas.openxmlformats.org/officeDocument/2006/relationships/slideLayout" Target="../slideLayouts/slideLayout1.xml"/><Relationship Id="rId8" Type="http://schemas.openxmlformats.org/officeDocument/2006/relationships/tags" Target="../tags/tag9.xml"/><Relationship Id="rId7" Type="http://schemas.openxmlformats.org/officeDocument/2006/relationships/tags" Target="../tags/tag8.xml"/><Relationship Id="rId6" Type="http://schemas.openxmlformats.org/officeDocument/2006/relationships/tags" Target="../tags/tag7.xml"/><Relationship Id="rId5" Type="http://schemas.openxmlformats.org/officeDocument/2006/relationships/tags" Target="../tags/tag6.xml"/><Relationship Id="rId4" Type="http://schemas.openxmlformats.org/officeDocument/2006/relationships/tags" Target="../tags/tag5.xml"/><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tags" Target="../tags/tag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2" name="文本框 1"/>
          <p:cNvSpPr txBox="1"/>
          <p:nvPr/>
        </p:nvSpPr>
        <p:spPr>
          <a:xfrm>
            <a:off x="408305" y="821690"/>
            <a:ext cx="5212080" cy="1445260"/>
          </a:xfrm>
          <a:prstGeom prst="rect">
            <a:avLst/>
          </a:prstGeom>
          <a:noFill/>
        </p:spPr>
        <p:txBody>
          <a:bodyPr wrap="none" rtlCol="0">
            <a:spAutoFit/>
          </a:bodyPr>
          <a:p>
            <a:pPr algn="l"/>
            <a:r>
              <a:rPr sz="4400">
                <a:latin typeface="微软雅黑" panose="020B0503020204020204" charset="-122"/>
                <a:ea typeface="微软雅黑" panose="020B0503020204020204" charset="-122"/>
              </a:rPr>
              <a:t>散热风扇与温控开关</a:t>
            </a:r>
            <a:endParaRPr sz="4400">
              <a:latin typeface="微软雅黑" panose="020B0503020204020204" charset="-122"/>
              <a:ea typeface="微软雅黑" panose="020B0503020204020204" charset="-122"/>
            </a:endParaRPr>
          </a:p>
          <a:p>
            <a:pPr algn="ctr"/>
            <a:r>
              <a:rPr sz="4400">
                <a:latin typeface="微软雅黑" panose="020B0503020204020204" charset="-122"/>
                <a:ea typeface="微软雅黑" panose="020B0503020204020204" charset="-122"/>
              </a:rPr>
              <a:t>的结构及检修</a:t>
            </a:r>
            <a:endParaRPr sz="4400">
              <a:latin typeface="微软雅黑" panose="020B0503020204020204" charset="-122"/>
              <a:ea typeface="微软雅黑" panose="020B0503020204020204" charset="-122"/>
            </a:endParaRPr>
          </a:p>
        </p:txBody>
      </p:sp>
      <p:sp>
        <p:nvSpPr>
          <p:cNvPr id="3" name="文本框 2"/>
          <p:cNvSpPr txBox="1"/>
          <p:nvPr/>
        </p:nvSpPr>
        <p:spPr>
          <a:xfrm>
            <a:off x="3434080" y="3068955"/>
            <a:ext cx="309880" cy="583565"/>
          </a:xfrm>
          <a:prstGeom prst="rect">
            <a:avLst/>
          </a:prstGeom>
          <a:noFill/>
        </p:spPr>
        <p:txBody>
          <a:bodyPr wrap="none" rtlCol="0">
            <a:spAutoFit/>
          </a:bodyPr>
          <a:p>
            <a:endParaRPr lang="zh-CN" altLang="en-US" sz="320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cxnSp>
        <p:nvCxnSpPr>
          <p:cNvPr id="63" name="直接连接符 62"/>
          <p:cNvCxnSpPr/>
          <p:nvPr>
            <p:custDataLst>
              <p:tags r:id="rId1"/>
            </p:custDataLst>
          </p:nvPr>
        </p:nvCxnSpPr>
        <p:spPr>
          <a:xfrm>
            <a:off x="5631815" y="2025650"/>
            <a:ext cx="0" cy="863600"/>
          </a:xfrm>
          <a:prstGeom prst="line">
            <a:avLst/>
          </a:prstGeom>
          <a:ln w="25400">
            <a:solidFill>
              <a:schemeClr val="tx1"/>
            </a:solidFill>
          </a:ln>
        </p:spPr>
        <p:style>
          <a:lnRef idx="2">
            <a:schemeClr val="accent1"/>
          </a:lnRef>
          <a:fillRef idx="0">
            <a:srgbClr val="FFFFFF"/>
          </a:fillRef>
          <a:effectRef idx="0">
            <a:srgbClr val="FFFFFF"/>
          </a:effectRef>
          <a:fontRef idx="minor">
            <a:schemeClr val="tx1"/>
          </a:fontRef>
        </p:style>
      </p:cxnSp>
      <p:cxnSp>
        <p:nvCxnSpPr>
          <p:cNvPr id="64" name="直接连接符 63"/>
          <p:cNvCxnSpPr>
            <a:endCxn id="75" idx="0"/>
          </p:cNvCxnSpPr>
          <p:nvPr>
            <p:custDataLst>
              <p:tags r:id="rId2"/>
            </p:custDataLst>
          </p:nvPr>
        </p:nvCxnSpPr>
        <p:spPr>
          <a:xfrm flipH="1">
            <a:off x="6134735" y="2092960"/>
            <a:ext cx="1270" cy="1090930"/>
          </a:xfrm>
          <a:prstGeom prst="line">
            <a:avLst/>
          </a:prstGeom>
          <a:ln w="25400">
            <a:solidFill>
              <a:schemeClr val="tx1"/>
            </a:solidFill>
          </a:ln>
        </p:spPr>
        <p:style>
          <a:lnRef idx="2">
            <a:schemeClr val="accent1"/>
          </a:lnRef>
          <a:fillRef idx="0">
            <a:srgbClr val="FFFFFF"/>
          </a:fillRef>
          <a:effectRef idx="0">
            <a:srgbClr val="FFFFFF"/>
          </a:effectRef>
          <a:fontRef idx="minor">
            <a:schemeClr val="tx1"/>
          </a:fontRef>
        </p:style>
      </p:cxnSp>
      <p:grpSp>
        <p:nvGrpSpPr>
          <p:cNvPr id="66" name="组合 65"/>
          <p:cNvGrpSpPr/>
          <p:nvPr/>
        </p:nvGrpSpPr>
        <p:grpSpPr>
          <a:xfrm rot="0">
            <a:off x="4631055" y="2709545"/>
            <a:ext cx="2418080" cy="1444625"/>
            <a:chOff x="3528" y="6138"/>
            <a:chExt cx="3808" cy="1756"/>
          </a:xfrm>
        </p:grpSpPr>
        <p:cxnSp>
          <p:nvCxnSpPr>
            <p:cNvPr id="67" name="直接连接符 66"/>
            <p:cNvCxnSpPr/>
            <p:nvPr>
              <p:custDataLst>
                <p:tags r:id="rId3"/>
              </p:custDataLst>
            </p:nvPr>
          </p:nvCxnSpPr>
          <p:spPr>
            <a:xfrm>
              <a:off x="3563" y="6140"/>
              <a:ext cx="0" cy="1755"/>
            </a:xfrm>
            <a:prstGeom prst="line">
              <a:avLst/>
            </a:prstGeom>
            <a:ln w="50800" cap="flat"/>
          </p:spPr>
          <p:style>
            <a:lnRef idx="2">
              <a:schemeClr val="accent1"/>
            </a:lnRef>
            <a:fillRef idx="0">
              <a:srgbClr val="FFFFFF"/>
            </a:fillRef>
            <a:effectRef idx="0">
              <a:srgbClr val="FFFFFF"/>
            </a:effectRef>
            <a:fontRef idx="minor">
              <a:schemeClr val="tx1"/>
            </a:fontRef>
          </p:style>
        </p:cxnSp>
        <p:cxnSp>
          <p:nvCxnSpPr>
            <p:cNvPr id="68" name="直接连接符 67"/>
            <p:cNvCxnSpPr/>
            <p:nvPr>
              <p:custDataLst>
                <p:tags r:id="rId4"/>
              </p:custDataLst>
            </p:nvPr>
          </p:nvCxnSpPr>
          <p:spPr>
            <a:xfrm>
              <a:off x="3528" y="6143"/>
              <a:ext cx="3809" cy="0"/>
            </a:xfrm>
            <a:prstGeom prst="line">
              <a:avLst/>
            </a:prstGeom>
            <a:ln w="50800"/>
          </p:spPr>
          <p:style>
            <a:lnRef idx="2">
              <a:schemeClr val="accent1"/>
            </a:lnRef>
            <a:fillRef idx="0">
              <a:srgbClr val="FFFFFF"/>
            </a:fillRef>
            <a:effectRef idx="0">
              <a:srgbClr val="FFFFFF"/>
            </a:effectRef>
            <a:fontRef idx="minor">
              <a:schemeClr val="tx1"/>
            </a:fontRef>
          </p:style>
        </p:cxnSp>
        <p:cxnSp>
          <p:nvCxnSpPr>
            <p:cNvPr id="69" name="直接连接符 68"/>
            <p:cNvCxnSpPr/>
            <p:nvPr>
              <p:custDataLst>
                <p:tags r:id="rId5"/>
              </p:custDataLst>
            </p:nvPr>
          </p:nvCxnSpPr>
          <p:spPr>
            <a:xfrm>
              <a:off x="3528" y="7885"/>
              <a:ext cx="3809" cy="0"/>
            </a:xfrm>
            <a:prstGeom prst="line">
              <a:avLst/>
            </a:prstGeom>
            <a:ln w="50800"/>
          </p:spPr>
          <p:style>
            <a:lnRef idx="2">
              <a:schemeClr val="accent1"/>
            </a:lnRef>
            <a:fillRef idx="0">
              <a:srgbClr val="FFFFFF"/>
            </a:fillRef>
            <a:effectRef idx="0">
              <a:srgbClr val="FFFFFF"/>
            </a:effectRef>
            <a:fontRef idx="minor">
              <a:schemeClr val="tx1"/>
            </a:fontRef>
          </p:style>
        </p:cxnSp>
        <p:cxnSp>
          <p:nvCxnSpPr>
            <p:cNvPr id="70" name="直接连接符 69"/>
            <p:cNvCxnSpPr/>
            <p:nvPr>
              <p:custDataLst>
                <p:tags r:id="rId6"/>
              </p:custDataLst>
            </p:nvPr>
          </p:nvCxnSpPr>
          <p:spPr>
            <a:xfrm>
              <a:off x="7299" y="6138"/>
              <a:ext cx="0" cy="1755"/>
            </a:xfrm>
            <a:prstGeom prst="line">
              <a:avLst/>
            </a:prstGeom>
            <a:ln w="50800" cap="flat"/>
          </p:spPr>
          <p:style>
            <a:lnRef idx="2">
              <a:schemeClr val="accent1"/>
            </a:lnRef>
            <a:fillRef idx="0">
              <a:srgbClr val="FFFFFF"/>
            </a:fillRef>
            <a:effectRef idx="0">
              <a:srgbClr val="FFFFFF"/>
            </a:effectRef>
            <a:fontRef idx="minor">
              <a:schemeClr val="tx1"/>
            </a:fontRef>
          </p:style>
        </p:cxnSp>
      </p:grpSp>
      <p:cxnSp>
        <p:nvCxnSpPr>
          <p:cNvPr id="71" name="直接连接符 70"/>
          <p:cNvCxnSpPr/>
          <p:nvPr>
            <p:custDataLst>
              <p:tags r:id="rId7"/>
            </p:custDataLst>
          </p:nvPr>
        </p:nvCxnSpPr>
        <p:spPr>
          <a:xfrm flipH="1">
            <a:off x="5418455" y="3898265"/>
            <a:ext cx="0" cy="431800"/>
          </a:xfrm>
          <a:prstGeom prst="line">
            <a:avLst/>
          </a:prstGeom>
          <a:ln w="25400">
            <a:solidFill>
              <a:schemeClr val="tx1"/>
            </a:solidFill>
          </a:ln>
        </p:spPr>
        <p:style>
          <a:lnRef idx="2">
            <a:schemeClr val="accent1"/>
          </a:lnRef>
          <a:fillRef idx="0">
            <a:srgbClr val="FFFFFF"/>
          </a:fillRef>
          <a:effectRef idx="0">
            <a:srgbClr val="FFFFFF"/>
          </a:effectRef>
          <a:fontRef idx="minor">
            <a:schemeClr val="tx1"/>
          </a:fontRef>
        </p:style>
      </p:cxnSp>
      <p:grpSp>
        <p:nvGrpSpPr>
          <p:cNvPr id="3" name="组合 2"/>
          <p:cNvGrpSpPr/>
          <p:nvPr/>
        </p:nvGrpSpPr>
        <p:grpSpPr>
          <a:xfrm>
            <a:off x="5416550" y="2899410"/>
            <a:ext cx="13970" cy="1794510"/>
            <a:chOff x="8509" y="4510"/>
            <a:chExt cx="22" cy="2826"/>
          </a:xfrm>
        </p:grpSpPr>
        <p:cxnSp>
          <p:nvCxnSpPr>
            <p:cNvPr id="74" name="直接连接符 73"/>
            <p:cNvCxnSpPr/>
            <p:nvPr>
              <p:custDataLst>
                <p:tags r:id="rId8"/>
              </p:custDataLst>
            </p:nvPr>
          </p:nvCxnSpPr>
          <p:spPr>
            <a:xfrm flipH="1">
              <a:off x="8509" y="4510"/>
              <a:ext cx="1" cy="1485"/>
            </a:xfrm>
            <a:prstGeom prst="line">
              <a:avLst/>
            </a:prstGeom>
            <a:ln w="25400">
              <a:solidFill>
                <a:schemeClr val="tx1"/>
              </a:solidFill>
            </a:ln>
          </p:spPr>
          <p:style>
            <a:lnRef idx="2">
              <a:schemeClr val="accent1"/>
            </a:lnRef>
            <a:fillRef idx="0">
              <a:srgbClr val="FFFFFF"/>
            </a:fillRef>
            <a:effectRef idx="0">
              <a:srgbClr val="FFFFFF"/>
            </a:effectRef>
            <a:fontRef idx="minor">
              <a:schemeClr val="tx1"/>
            </a:fontRef>
          </p:style>
        </p:cxnSp>
        <p:cxnSp>
          <p:nvCxnSpPr>
            <p:cNvPr id="2" name="直接连接符 1"/>
            <p:cNvCxnSpPr/>
            <p:nvPr>
              <p:custDataLst>
                <p:tags r:id="rId9"/>
              </p:custDataLst>
            </p:nvPr>
          </p:nvCxnSpPr>
          <p:spPr>
            <a:xfrm flipH="1">
              <a:off x="8529" y="5995"/>
              <a:ext cx="2" cy="1341"/>
            </a:xfrm>
            <a:prstGeom prst="line">
              <a:avLst/>
            </a:prstGeom>
            <a:ln w="25400">
              <a:noFill/>
            </a:ln>
          </p:spPr>
          <p:style>
            <a:lnRef idx="2">
              <a:schemeClr val="accent1"/>
            </a:lnRef>
            <a:fillRef idx="0">
              <a:srgbClr val="FFFFFF"/>
            </a:fillRef>
            <a:effectRef idx="0">
              <a:srgbClr val="FFFFFF"/>
            </a:effectRef>
            <a:fontRef idx="minor">
              <a:schemeClr val="tx1"/>
            </a:fontRef>
          </p:style>
        </p:cxnSp>
      </p:grpSp>
      <p:sp>
        <p:nvSpPr>
          <p:cNvPr id="73" name="椭圆 72"/>
          <p:cNvSpPr/>
          <p:nvPr>
            <p:custDataLst>
              <p:tags r:id="rId10"/>
            </p:custDataLst>
          </p:nvPr>
        </p:nvSpPr>
        <p:spPr>
          <a:xfrm>
            <a:off x="5340985" y="3796030"/>
            <a:ext cx="154940" cy="154940"/>
          </a:xfrm>
          <a:prstGeom prst="ellipse">
            <a:avLst/>
          </a:prstGeom>
          <a:solidFill>
            <a:schemeClr val="bg1"/>
          </a:solidFill>
          <a:ln>
            <a:solidFill>
              <a:schemeClr val="tx1"/>
            </a:solidFill>
          </a:ln>
        </p:spPr>
        <p:style>
          <a:lnRef idx="2">
            <a:schemeClr val="accent1"/>
          </a:lnRef>
          <a:fillRef idx="0">
            <a:srgbClr val="FFFFFF"/>
          </a:fillRef>
          <a:effectRef idx="0">
            <a:srgbClr val="FFFFFF"/>
          </a:effectRef>
          <a:fontRef idx="minor">
            <a:schemeClr val="dk1"/>
          </a:fontRef>
        </p:style>
        <p:txBody>
          <a:bodyPr rtlCol="0" anchor="ctr"/>
          <a:p>
            <a:pPr algn="ctr"/>
            <a:endParaRPr lang="zh-CN" altLang="en-US"/>
          </a:p>
        </p:txBody>
      </p:sp>
      <p:sp>
        <p:nvSpPr>
          <p:cNvPr id="4" name="椭圆 3"/>
          <p:cNvSpPr/>
          <p:nvPr>
            <p:custDataLst>
              <p:tags r:id="rId11"/>
            </p:custDataLst>
          </p:nvPr>
        </p:nvSpPr>
        <p:spPr>
          <a:xfrm>
            <a:off x="5554345" y="2809875"/>
            <a:ext cx="154940" cy="154940"/>
          </a:xfrm>
          <a:prstGeom prst="ellipse">
            <a:avLst/>
          </a:prstGeom>
          <a:solidFill>
            <a:schemeClr val="bg1"/>
          </a:solidFill>
          <a:ln>
            <a:solidFill>
              <a:schemeClr val="tx1"/>
            </a:solidFill>
          </a:ln>
        </p:spPr>
        <p:style>
          <a:lnRef idx="2">
            <a:schemeClr val="accent1"/>
          </a:lnRef>
          <a:fillRef idx="0">
            <a:srgbClr val="FFFFFF"/>
          </a:fillRef>
          <a:effectRef idx="0">
            <a:srgbClr val="FFFFFF"/>
          </a:effectRef>
          <a:fontRef idx="minor">
            <a:schemeClr val="dk1"/>
          </a:fontRef>
        </p:style>
        <p:txBody>
          <a:bodyPr rtlCol="0" anchor="ctr"/>
          <a:p>
            <a:pPr algn="ctr"/>
            <a:endParaRPr lang="zh-CN" altLang="en-US"/>
          </a:p>
        </p:txBody>
      </p:sp>
      <p:sp>
        <p:nvSpPr>
          <p:cNvPr id="5" name="椭圆 4"/>
          <p:cNvSpPr/>
          <p:nvPr>
            <p:custDataLst>
              <p:tags r:id="rId12"/>
            </p:custDataLst>
          </p:nvPr>
        </p:nvSpPr>
        <p:spPr>
          <a:xfrm>
            <a:off x="6057900" y="3117850"/>
            <a:ext cx="154940" cy="154940"/>
          </a:xfrm>
          <a:prstGeom prst="ellipse">
            <a:avLst/>
          </a:prstGeom>
          <a:solidFill>
            <a:schemeClr val="bg1"/>
          </a:solidFill>
          <a:ln>
            <a:solidFill>
              <a:schemeClr val="tx1"/>
            </a:solidFill>
          </a:ln>
        </p:spPr>
        <p:style>
          <a:lnRef idx="2">
            <a:schemeClr val="accent1"/>
          </a:lnRef>
          <a:fillRef idx="0">
            <a:srgbClr val="FFFFFF"/>
          </a:fillRef>
          <a:effectRef idx="0">
            <a:srgbClr val="FFFFFF"/>
          </a:effectRef>
          <a:fontRef idx="minor">
            <a:schemeClr val="dk1"/>
          </a:fontRef>
        </p:style>
        <p:txBody>
          <a:bodyPr rtlCol="0" anchor="ctr"/>
          <a:p>
            <a:pPr algn="ctr"/>
            <a:endParaRPr lang="zh-CN" altLang="en-US"/>
          </a:p>
        </p:txBody>
      </p:sp>
      <p:sp>
        <p:nvSpPr>
          <p:cNvPr id="6" name="文本框 5"/>
          <p:cNvSpPr txBox="1"/>
          <p:nvPr/>
        </p:nvSpPr>
        <p:spPr>
          <a:xfrm>
            <a:off x="3721100" y="2179955"/>
            <a:ext cx="1975485" cy="529590"/>
          </a:xfrm>
          <a:prstGeom prst="rect">
            <a:avLst/>
          </a:prstGeom>
          <a:noFill/>
        </p:spPr>
        <p:txBody>
          <a:bodyPr wrap="square" rtlCol="0">
            <a:noAutofit/>
          </a:bodyPr>
          <a:p>
            <a:pPr algn="ctr"/>
            <a:r>
              <a:rPr lang="zh-CN" altLang="en-US"/>
              <a:t>低速触点</a:t>
            </a:r>
            <a:endParaRPr lang="zh-CN" altLang="en-US"/>
          </a:p>
          <a:p>
            <a:pPr algn="ctr"/>
            <a:r>
              <a:rPr lang="zh-CN" altLang="en-US" sz="1400"/>
              <a:t>Low speed contacts</a:t>
            </a:r>
            <a:endParaRPr lang="zh-CN" altLang="en-US" sz="1400"/>
          </a:p>
        </p:txBody>
      </p:sp>
      <p:sp>
        <p:nvSpPr>
          <p:cNvPr id="7" name="文本框 6"/>
          <p:cNvSpPr txBox="1"/>
          <p:nvPr>
            <p:custDataLst>
              <p:tags r:id="rId13"/>
            </p:custDataLst>
          </p:nvPr>
        </p:nvSpPr>
        <p:spPr>
          <a:xfrm>
            <a:off x="6088380" y="2179955"/>
            <a:ext cx="1835150" cy="529590"/>
          </a:xfrm>
          <a:prstGeom prst="rect">
            <a:avLst/>
          </a:prstGeom>
          <a:noFill/>
        </p:spPr>
        <p:txBody>
          <a:bodyPr wrap="square" rtlCol="0">
            <a:noAutofit/>
          </a:bodyPr>
          <a:p>
            <a:pPr algn="ctr"/>
            <a:r>
              <a:rPr lang="zh-CN" altLang="en-US"/>
              <a:t>高速触点</a:t>
            </a:r>
            <a:endParaRPr lang="zh-CN" altLang="en-US"/>
          </a:p>
          <a:p>
            <a:pPr algn="ctr"/>
            <a:r>
              <a:rPr lang="zh-CN" altLang="en-US" sz="1400"/>
              <a:t>High-speed contacts</a:t>
            </a:r>
            <a:endParaRPr lang="zh-CN" altLang="en-US" sz="1400"/>
          </a:p>
          <a:p>
            <a:pPr algn="ctr"/>
            <a:endParaRPr lang="zh-CN" altLang="en-US" sz="1400"/>
          </a:p>
        </p:txBody>
      </p:sp>
      <p:sp>
        <p:nvSpPr>
          <p:cNvPr id="8" name="文本框 7"/>
          <p:cNvSpPr txBox="1"/>
          <p:nvPr/>
        </p:nvSpPr>
        <p:spPr>
          <a:xfrm>
            <a:off x="4091940" y="3158490"/>
            <a:ext cx="1272540" cy="542290"/>
          </a:xfrm>
          <a:prstGeom prst="rect">
            <a:avLst/>
          </a:prstGeom>
          <a:noFill/>
        </p:spPr>
        <p:txBody>
          <a:bodyPr wrap="square" rtlCol="0">
            <a:noAutofit/>
          </a:bodyPr>
          <a:p>
            <a:pPr algn="ctr"/>
            <a:r>
              <a:rPr lang="zh-CN" altLang="en-US"/>
              <a:t>双金属片</a:t>
            </a:r>
            <a:endParaRPr lang="zh-CN" altLang="en-US"/>
          </a:p>
          <a:p>
            <a:pPr algn="ctr"/>
            <a:r>
              <a:rPr lang="zh-CN" altLang="en-US" sz="1400"/>
              <a:t>Bimetallic</a:t>
            </a:r>
            <a:endParaRPr lang="zh-CN" altLang="en-US" sz="1400"/>
          </a:p>
        </p:txBody>
      </p:sp>
      <p:sp>
        <p:nvSpPr>
          <p:cNvPr id="9" name="文本框 8"/>
          <p:cNvSpPr txBox="1"/>
          <p:nvPr>
            <p:custDataLst>
              <p:tags r:id="rId14"/>
            </p:custDataLst>
          </p:nvPr>
        </p:nvSpPr>
        <p:spPr>
          <a:xfrm>
            <a:off x="285115" y="506730"/>
            <a:ext cx="11534775" cy="765810"/>
          </a:xfrm>
          <a:prstGeom prst="rect">
            <a:avLst/>
          </a:prstGeom>
          <a:noFill/>
        </p:spPr>
        <p:txBody>
          <a:bodyPr wrap="square" rtlCol="0">
            <a:noAutofit/>
          </a:bodyPr>
          <a:p>
            <a:r>
              <a:rPr lang="zh-CN" altLang="en-US" sz="2400"/>
              <a:t>将温控开关加热到</a:t>
            </a:r>
            <a:r>
              <a:rPr lang="en-US" altLang="zh-CN" sz="2400"/>
              <a:t>95</a:t>
            </a:r>
            <a:r>
              <a:rPr lang="zh-CN" altLang="en-US" sz="2400"/>
              <a:t>°时低速触点闭合，</a:t>
            </a:r>
            <a:r>
              <a:rPr lang="zh-CN" altLang="en-US" sz="2400">
                <a:sym typeface="+mn-ea"/>
              </a:rPr>
              <a:t>将温控开关加热到</a:t>
            </a:r>
            <a:r>
              <a:rPr lang="en-US" altLang="zh-CN" sz="2400">
                <a:sym typeface="+mn-ea"/>
              </a:rPr>
              <a:t>105</a:t>
            </a:r>
            <a:r>
              <a:rPr lang="zh-CN" altLang="en-US" sz="2400">
                <a:sym typeface="+mn-ea"/>
              </a:rPr>
              <a:t>°时高速触点闭合。</a:t>
            </a:r>
            <a:endParaRPr lang="zh-CN" altLang="en-US" sz="2400"/>
          </a:p>
          <a:p>
            <a:endParaRPr lang="zh-CN" altLang="en-US" sz="24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780000">
                                      <p:cBhvr>
                                        <p:cTn id="6" dur="2000" fill="hold"/>
                                        <p:tgtEl>
                                          <p:spTgt spid="3"/>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8" presetClass="emph" presetSubtype="0" fill="hold" nodeType="clickEffect">
                                  <p:stCondLst>
                                    <p:cond delay="0"/>
                                  </p:stCondLst>
                                  <p:childTnLst>
                                    <p:animRot by="2400000">
                                      <p:cBhvr>
                                        <p:cTn id="10" dur="2000" fill="hold"/>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144780" y="419100"/>
            <a:ext cx="11274425" cy="5514975"/>
          </a:xfrm>
          <a:prstGeom prst="rect">
            <a:avLst/>
          </a:prstGeom>
          <a:noFill/>
        </p:spPr>
        <p:txBody>
          <a:bodyPr wrap="square" rtlCol="0">
            <a:noAutofit/>
          </a:bodyPr>
          <a:p>
            <a:r>
              <a:rPr lang="en-US" altLang="zh-CN" sz="2800">
                <a:latin typeface="微软雅黑" panose="020B0503020204020204" charset="-122"/>
                <a:ea typeface="微软雅黑" panose="020B0503020204020204" charset="-122"/>
                <a:cs typeface="微软雅黑" panose="020B0503020204020204" charset="-122"/>
                <a:sym typeface="+mn-ea"/>
              </a:rPr>
              <a:t>    </a:t>
            </a:r>
            <a:r>
              <a:rPr lang="zh-CN" altLang="en-US" sz="2800">
                <a:latin typeface="微软雅黑" panose="020B0503020204020204" charset="-122"/>
                <a:ea typeface="微软雅黑" panose="020B0503020204020204" charset="-122"/>
                <a:cs typeface="微软雅黑" panose="020B0503020204020204" charset="-122"/>
                <a:sym typeface="+mn-ea"/>
              </a:rPr>
              <a:t>三、工作原理：</a:t>
            </a:r>
            <a:endParaRPr lang="zh-CN" altLang="en-US" sz="2800">
              <a:latin typeface="微软雅黑" panose="020B0503020204020204" charset="-122"/>
              <a:ea typeface="微软雅黑" panose="020B0503020204020204" charset="-122"/>
              <a:cs typeface="微软雅黑" panose="020B0503020204020204" charset="-122"/>
              <a:sym typeface="+mn-ea"/>
            </a:endParaRPr>
          </a:p>
          <a:p>
            <a:r>
              <a:rPr lang="en-US" altLang="zh-CN" sz="2800">
                <a:sym typeface="+mn-ea"/>
              </a:rPr>
              <a:t>            </a:t>
            </a:r>
            <a:r>
              <a:rPr lang="en-US" altLang="zh-CN" sz="2400">
                <a:sym typeface="+mn-ea"/>
              </a:rPr>
              <a:t>1.</a:t>
            </a:r>
            <a:r>
              <a:rPr lang="zh-CN" altLang="en-US" sz="2400">
                <a:sym typeface="+mn-ea"/>
              </a:rPr>
              <a:t>当水温升至95℃时，金属片膨胀，低速触点闭合，继电器</a:t>
            </a:r>
            <a:r>
              <a:rPr lang="en-US" altLang="zh-CN" sz="2400">
                <a:sym typeface="+mn-ea"/>
              </a:rPr>
              <a:t>1</a:t>
            </a:r>
            <a:r>
              <a:rPr lang="zh-CN" altLang="en-US" sz="2400">
                <a:sym typeface="+mn-ea"/>
              </a:rPr>
              <a:t>接通，电路经过继电器</a:t>
            </a:r>
            <a:r>
              <a:rPr lang="en-US" altLang="zh-CN" sz="2400">
                <a:sym typeface="+mn-ea"/>
              </a:rPr>
              <a:t>1</a:t>
            </a:r>
            <a:r>
              <a:rPr lang="zh-CN" altLang="en-US" sz="2400">
                <a:sym typeface="+mn-ea"/>
              </a:rPr>
              <a:t>后经过</a:t>
            </a:r>
            <a:r>
              <a:rPr lang="en-US" altLang="zh-CN" sz="2400">
                <a:sym typeface="+mn-ea"/>
              </a:rPr>
              <a:t>R1</a:t>
            </a:r>
            <a:r>
              <a:rPr lang="zh-CN" altLang="en-US" sz="2400">
                <a:sym typeface="+mn-ea"/>
              </a:rPr>
              <a:t>电阻，散热风扇接通电源，低速运转。</a:t>
            </a:r>
            <a:endParaRPr lang="zh-CN" altLang="en-US" sz="2400"/>
          </a:p>
          <a:p>
            <a:r>
              <a:rPr lang="en-US" altLang="zh-CN" sz="2400"/>
              <a:t>              2.</a:t>
            </a:r>
            <a:r>
              <a:rPr lang="zh-CN" altLang="en-US" sz="2400">
                <a:sym typeface="+mn-ea"/>
              </a:rPr>
              <a:t>当水温继续上升至105℃时，金属片继续膨胀，高速触点闭合，继电器</a:t>
            </a:r>
            <a:r>
              <a:rPr lang="en-US" altLang="zh-CN" sz="2400">
                <a:sym typeface="+mn-ea"/>
              </a:rPr>
              <a:t>2</a:t>
            </a:r>
            <a:r>
              <a:rPr lang="zh-CN" altLang="en-US" sz="2400">
                <a:sym typeface="+mn-ea"/>
              </a:rPr>
              <a:t>接通，电路不经过</a:t>
            </a:r>
            <a:r>
              <a:rPr lang="en-US" altLang="zh-CN" sz="2400">
                <a:sym typeface="+mn-ea"/>
              </a:rPr>
              <a:t>R1</a:t>
            </a:r>
            <a:r>
              <a:rPr lang="zh-CN" altLang="en-US" sz="2400">
                <a:sym typeface="+mn-ea"/>
              </a:rPr>
              <a:t>电阻，高速运转。</a:t>
            </a:r>
            <a:endParaRPr lang="zh-CN" altLang="en-US" sz="2400"/>
          </a:p>
          <a:p>
            <a:r>
              <a:rPr lang="en-US" altLang="zh-CN" sz="2400"/>
              <a:t>             </a:t>
            </a:r>
            <a:endParaRPr lang="zh-CN" altLang="en-US" sz="240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9" name="文本框 28"/>
          <p:cNvSpPr txBox="1"/>
          <p:nvPr/>
        </p:nvSpPr>
        <p:spPr>
          <a:xfrm>
            <a:off x="3242945" y="2008505"/>
            <a:ext cx="854710" cy="340360"/>
          </a:xfrm>
          <a:prstGeom prst="rect">
            <a:avLst/>
          </a:prstGeom>
          <a:noFill/>
        </p:spPr>
        <p:txBody>
          <a:bodyPr wrap="square" rtlCol="0">
            <a:noAutofit/>
          </a:bodyPr>
          <a:p>
            <a:endParaRPr lang="zh-CN" altLang="en-US"/>
          </a:p>
        </p:txBody>
      </p:sp>
      <p:cxnSp>
        <p:nvCxnSpPr>
          <p:cNvPr id="4" name="直接连接符 3"/>
          <p:cNvCxnSpPr/>
          <p:nvPr>
            <p:custDataLst>
              <p:tags r:id="rId1"/>
            </p:custDataLst>
          </p:nvPr>
        </p:nvCxnSpPr>
        <p:spPr>
          <a:xfrm flipH="1">
            <a:off x="3842240" y="1343660"/>
            <a:ext cx="3317240" cy="0"/>
          </a:xfrm>
          <a:prstGeom prst="line">
            <a:avLst/>
          </a:prstGeom>
          <a:ln w="25400">
            <a:solidFill>
              <a:schemeClr val="tx1"/>
            </a:solidFill>
          </a:ln>
        </p:spPr>
        <p:style>
          <a:lnRef idx="2">
            <a:schemeClr val="accent1"/>
          </a:lnRef>
          <a:fillRef idx="0">
            <a:srgbClr val="FFFFFF"/>
          </a:fillRef>
          <a:effectRef idx="0">
            <a:srgbClr val="FFFFFF"/>
          </a:effectRef>
          <a:fontRef idx="minor">
            <a:schemeClr val="tx1"/>
          </a:fontRef>
        </p:style>
      </p:cxnSp>
      <p:cxnSp>
        <p:nvCxnSpPr>
          <p:cNvPr id="5" name="直接连接符 4"/>
          <p:cNvCxnSpPr/>
          <p:nvPr>
            <p:custDataLst>
              <p:tags r:id="rId2"/>
            </p:custDataLst>
          </p:nvPr>
        </p:nvCxnSpPr>
        <p:spPr>
          <a:xfrm flipH="1">
            <a:off x="3365500" y="995045"/>
            <a:ext cx="1995805" cy="0"/>
          </a:xfrm>
          <a:prstGeom prst="line">
            <a:avLst/>
          </a:prstGeom>
          <a:ln w="25400">
            <a:solidFill>
              <a:schemeClr val="tx1"/>
            </a:solidFill>
          </a:ln>
        </p:spPr>
        <p:style>
          <a:lnRef idx="2">
            <a:schemeClr val="accent1"/>
          </a:lnRef>
          <a:fillRef idx="0">
            <a:srgbClr val="FFFFFF"/>
          </a:fillRef>
          <a:effectRef idx="0">
            <a:srgbClr val="FFFFFF"/>
          </a:effectRef>
          <a:fontRef idx="minor">
            <a:schemeClr val="tx1"/>
          </a:fontRef>
        </p:style>
      </p:cxnSp>
      <p:cxnSp>
        <p:nvCxnSpPr>
          <p:cNvPr id="6" name="直接连接符 5"/>
          <p:cNvCxnSpPr/>
          <p:nvPr>
            <p:custDataLst>
              <p:tags r:id="rId3"/>
            </p:custDataLst>
          </p:nvPr>
        </p:nvCxnSpPr>
        <p:spPr>
          <a:xfrm flipH="1">
            <a:off x="5361305" y="981710"/>
            <a:ext cx="0" cy="396240"/>
          </a:xfrm>
          <a:prstGeom prst="line">
            <a:avLst/>
          </a:prstGeom>
          <a:ln w="25400">
            <a:solidFill>
              <a:schemeClr val="tx1"/>
            </a:solidFill>
          </a:ln>
        </p:spPr>
        <p:style>
          <a:lnRef idx="2">
            <a:schemeClr val="accent1"/>
          </a:lnRef>
          <a:fillRef idx="0">
            <a:srgbClr val="FFFFFF"/>
          </a:fillRef>
          <a:effectRef idx="0">
            <a:srgbClr val="FFFFFF"/>
          </a:effectRef>
          <a:fontRef idx="minor">
            <a:schemeClr val="tx1"/>
          </a:fontRef>
        </p:style>
      </p:cxnSp>
      <p:sp>
        <p:nvSpPr>
          <p:cNvPr id="8" name="椭圆 7"/>
          <p:cNvSpPr/>
          <p:nvPr/>
        </p:nvSpPr>
        <p:spPr>
          <a:xfrm flipV="1">
            <a:off x="5302250" y="1290320"/>
            <a:ext cx="109220" cy="114935"/>
          </a:xfrm>
          <a:prstGeom prst="ellipse">
            <a:avLst/>
          </a:prstGeom>
          <a:solidFill>
            <a:schemeClr val="tx1"/>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pic>
        <p:nvPicPr>
          <p:cNvPr id="7" name="图片 6" descr="散热风扇"/>
          <p:cNvPicPr>
            <a:picLocks noChangeAspect="1"/>
          </p:cNvPicPr>
          <p:nvPr/>
        </p:nvPicPr>
        <p:blipFill>
          <a:blip r:embed="rId4"/>
          <a:stretch>
            <a:fillRect/>
          </a:stretch>
        </p:blipFill>
        <p:spPr>
          <a:xfrm>
            <a:off x="5959475" y="2246630"/>
            <a:ext cx="2360295" cy="2365375"/>
          </a:xfrm>
          <a:prstGeom prst="rect">
            <a:avLst/>
          </a:prstGeom>
        </p:spPr>
      </p:pic>
      <p:cxnSp>
        <p:nvCxnSpPr>
          <p:cNvPr id="15" name="直接连接符 14"/>
          <p:cNvCxnSpPr/>
          <p:nvPr>
            <p:custDataLst>
              <p:tags r:id="rId5"/>
            </p:custDataLst>
          </p:nvPr>
        </p:nvCxnSpPr>
        <p:spPr>
          <a:xfrm flipV="1">
            <a:off x="7149465" y="1356995"/>
            <a:ext cx="0" cy="782320"/>
          </a:xfrm>
          <a:prstGeom prst="line">
            <a:avLst/>
          </a:prstGeom>
          <a:ln w="25400">
            <a:solidFill>
              <a:schemeClr val="tx1"/>
            </a:solidFill>
          </a:ln>
        </p:spPr>
        <p:style>
          <a:lnRef idx="2">
            <a:schemeClr val="accent1"/>
          </a:lnRef>
          <a:fillRef idx="0">
            <a:srgbClr val="FFFFFF"/>
          </a:fillRef>
          <a:effectRef idx="0">
            <a:srgbClr val="FFFFFF"/>
          </a:effectRef>
          <a:fontRef idx="minor">
            <a:schemeClr val="tx1"/>
          </a:fontRef>
        </p:style>
      </p:cxnSp>
      <p:grpSp>
        <p:nvGrpSpPr>
          <p:cNvPr id="38" name="组合 37"/>
          <p:cNvGrpSpPr/>
          <p:nvPr/>
        </p:nvGrpSpPr>
        <p:grpSpPr>
          <a:xfrm>
            <a:off x="5883275" y="2117725"/>
            <a:ext cx="2519680" cy="2538730"/>
            <a:chOff x="13573" y="588"/>
            <a:chExt cx="3968" cy="3998"/>
          </a:xfrm>
        </p:grpSpPr>
        <p:cxnSp>
          <p:nvCxnSpPr>
            <p:cNvPr id="25" name="直接连接符 24"/>
            <p:cNvCxnSpPr/>
            <p:nvPr>
              <p:custDataLst>
                <p:tags r:id="rId6"/>
              </p:custDataLst>
            </p:nvPr>
          </p:nvCxnSpPr>
          <p:spPr>
            <a:xfrm flipH="1" flipV="1">
              <a:off x="13573" y="603"/>
              <a:ext cx="3969" cy="0"/>
            </a:xfrm>
            <a:prstGeom prst="line">
              <a:avLst/>
            </a:prstGeom>
            <a:ln w="34925">
              <a:solidFill>
                <a:schemeClr val="bg2">
                  <a:lumMod val="50000"/>
                </a:schemeClr>
              </a:solidFill>
            </a:ln>
          </p:spPr>
          <p:style>
            <a:lnRef idx="2">
              <a:schemeClr val="accent1"/>
            </a:lnRef>
            <a:fillRef idx="0">
              <a:srgbClr val="FFFFFF"/>
            </a:fillRef>
            <a:effectRef idx="0">
              <a:srgbClr val="FFFFFF"/>
            </a:effectRef>
            <a:fontRef idx="minor">
              <a:schemeClr val="tx1"/>
            </a:fontRef>
          </p:style>
        </p:cxnSp>
        <p:cxnSp>
          <p:nvCxnSpPr>
            <p:cNvPr id="33" name="直接连接符 32"/>
            <p:cNvCxnSpPr/>
            <p:nvPr>
              <p:custDataLst>
                <p:tags r:id="rId7"/>
              </p:custDataLst>
            </p:nvPr>
          </p:nvCxnSpPr>
          <p:spPr>
            <a:xfrm>
              <a:off x="13603" y="618"/>
              <a:ext cx="0" cy="3969"/>
            </a:xfrm>
            <a:prstGeom prst="line">
              <a:avLst/>
            </a:prstGeom>
            <a:ln w="34925">
              <a:solidFill>
                <a:schemeClr val="bg2">
                  <a:lumMod val="50000"/>
                </a:schemeClr>
              </a:solidFill>
            </a:ln>
          </p:spPr>
          <p:style>
            <a:lnRef idx="2">
              <a:schemeClr val="accent1"/>
            </a:lnRef>
            <a:fillRef idx="0">
              <a:srgbClr val="FFFFFF"/>
            </a:fillRef>
            <a:effectRef idx="0">
              <a:srgbClr val="FFFFFF"/>
            </a:effectRef>
            <a:fontRef idx="minor">
              <a:schemeClr val="tx1"/>
            </a:fontRef>
          </p:style>
        </p:cxnSp>
        <p:cxnSp>
          <p:nvCxnSpPr>
            <p:cNvPr id="36" name="直接连接符 35"/>
            <p:cNvCxnSpPr/>
            <p:nvPr>
              <p:custDataLst>
                <p:tags r:id="rId8"/>
              </p:custDataLst>
            </p:nvPr>
          </p:nvCxnSpPr>
          <p:spPr>
            <a:xfrm>
              <a:off x="17512" y="588"/>
              <a:ext cx="0" cy="3969"/>
            </a:xfrm>
            <a:prstGeom prst="line">
              <a:avLst/>
            </a:prstGeom>
            <a:ln w="34925">
              <a:solidFill>
                <a:schemeClr val="bg2">
                  <a:lumMod val="50000"/>
                </a:schemeClr>
              </a:solidFill>
            </a:ln>
          </p:spPr>
          <p:style>
            <a:lnRef idx="2">
              <a:schemeClr val="accent1"/>
            </a:lnRef>
            <a:fillRef idx="0">
              <a:srgbClr val="FFFFFF"/>
            </a:fillRef>
            <a:effectRef idx="0">
              <a:srgbClr val="FFFFFF"/>
            </a:effectRef>
            <a:fontRef idx="minor">
              <a:schemeClr val="tx1"/>
            </a:fontRef>
          </p:style>
        </p:cxnSp>
        <p:cxnSp>
          <p:nvCxnSpPr>
            <p:cNvPr id="37" name="直接连接符 36"/>
            <p:cNvCxnSpPr/>
            <p:nvPr>
              <p:custDataLst>
                <p:tags r:id="rId9"/>
              </p:custDataLst>
            </p:nvPr>
          </p:nvCxnSpPr>
          <p:spPr>
            <a:xfrm flipH="1" flipV="1">
              <a:off x="13573" y="4557"/>
              <a:ext cx="3969" cy="0"/>
            </a:xfrm>
            <a:prstGeom prst="line">
              <a:avLst/>
            </a:prstGeom>
            <a:ln w="34925">
              <a:solidFill>
                <a:schemeClr val="bg2">
                  <a:lumMod val="50000"/>
                </a:schemeClr>
              </a:solidFill>
            </a:ln>
          </p:spPr>
          <p:style>
            <a:lnRef idx="2">
              <a:schemeClr val="accent1"/>
            </a:lnRef>
            <a:fillRef idx="0">
              <a:srgbClr val="FFFFFF"/>
            </a:fillRef>
            <a:effectRef idx="0">
              <a:srgbClr val="FFFFFF"/>
            </a:effectRef>
            <a:fontRef idx="minor">
              <a:schemeClr val="tx1"/>
            </a:fontRef>
          </p:style>
        </p:cxnSp>
      </p:grpSp>
      <p:grpSp>
        <p:nvGrpSpPr>
          <p:cNvPr id="24" name="组合 23"/>
          <p:cNvGrpSpPr/>
          <p:nvPr/>
        </p:nvGrpSpPr>
        <p:grpSpPr>
          <a:xfrm>
            <a:off x="4035425" y="676910"/>
            <a:ext cx="527685" cy="393700"/>
            <a:chOff x="6355" y="1066"/>
            <a:chExt cx="831" cy="620"/>
          </a:xfrm>
        </p:grpSpPr>
        <p:sp>
          <p:nvSpPr>
            <p:cNvPr id="17" name="矩形 16"/>
            <p:cNvSpPr/>
            <p:nvPr/>
          </p:nvSpPr>
          <p:spPr>
            <a:xfrm>
              <a:off x="6355" y="1446"/>
              <a:ext cx="831" cy="241"/>
            </a:xfrm>
            <a:prstGeom prst="rect">
              <a:avLst/>
            </a:prstGeom>
            <a:solidFill>
              <a:schemeClr val="tx1"/>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2" name="文本框 21"/>
            <p:cNvSpPr txBox="1"/>
            <p:nvPr>
              <p:custDataLst>
                <p:tags r:id="rId10"/>
              </p:custDataLst>
            </p:nvPr>
          </p:nvSpPr>
          <p:spPr>
            <a:xfrm>
              <a:off x="6490" y="1066"/>
              <a:ext cx="696" cy="382"/>
            </a:xfrm>
            <a:prstGeom prst="rect">
              <a:avLst/>
            </a:prstGeom>
            <a:noFill/>
          </p:spPr>
          <p:txBody>
            <a:bodyPr wrap="square" rtlCol="0">
              <a:noAutofit/>
            </a:bodyPr>
            <a:p>
              <a:r>
                <a:rPr lang="en-US" altLang="zh-CN" sz="1400" b="1"/>
                <a:t>R1</a:t>
              </a:r>
              <a:endParaRPr lang="en-US" altLang="zh-CN" sz="1400" b="1"/>
            </a:p>
          </p:txBody>
        </p:sp>
      </p:grpSp>
      <p:cxnSp>
        <p:nvCxnSpPr>
          <p:cNvPr id="20" name="直接连接符 19"/>
          <p:cNvCxnSpPr/>
          <p:nvPr>
            <p:custDataLst>
              <p:tags r:id="rId11"/>
            </p:custDataLst>
          </p:nvPr>
        </p:nvCxnSpPr>
        <p:spPr>
          <a:xfrm>
            <a:off x="6820535" y="5347335"/>
            <a:ext cx="658495" cy="0"/>
          </a:xfrm>
          <a:prstGeom prst="line">
            <a:avLst/>
          </a:prstGeom>
          <a:ln w="25400">
            <a:solidFill>
              <a:schemeClr val="tx1"/>
            </a:solidFill>
          </a:ln>
        </p:spPr>
        <p:style>
          <a:lnRef idx="2">
            <a:schemeClr val="accent1"/>
          </a:lnRef>
          <a:fillRef idx="0">
            <a:srgbClr val="FFFFFF"/>
          </a:fillRef>
          <a:effectRef idx="0">
            <a:srgbClr val="FFFFFF"/>
          </a:effectRef>
          <a:fontRef idx="minor">
            <a:schemeClr val="tx1"/>
          </a:fontRef>
        </p:style>
      </p:cxnSp>
      <p:cxnSp>
        <p:nvCxnSpPr>
          <p:cNvPr id="35" name="直接连接符 34"/>
          <p:cNvCxnSpPr/>
          <p:nvPr>
            <p:custDataLst>
              <p:tags r:id="rId12"/>
            </p:custDataLst>
          </p:nvPr>
        </p:nvCxnSpPr>
        <p:spPr>
          <a:xfrm flipV="1">
            <a:off x="6927850" y="5457825"/>
            <a:ext cx="443865" cy="0"/>
          </a:xfrm>
          <a:prstGeom prst="line">
            <a:avLst/>
          </a:prstGeom>
          <a:ln w="25400">
            <a:solidFill>
              <a:schemeClr val="tx1"/>
            </a:solidFill>
          </a:ln>
        </p:spPr>
        <p:style>
          <a:lnRef idx="2">
            <a:schemeClr val="accent1"/>
          </a:lnRef>
          <a:fillRef idx="0">
            <a:srgbClr val="FFFFFF"/>
          </a:fillRef>
          <a:effectRef idx="0">
            <a:srgbClr val="FFFFFF"/>
          </a:effectRef>
          <a:fontRef idx="minor">
            <a:schemeClr val="tx1"/>
          </a:fontRef>
        </p:style>
      </p:cxnSp>
      <p:cxnSp>
        <p:nvCxnSpPr>
          <p:cNvPr id="41" name="直接连接符 40"/>
          <p:cNvCxnSpPr/>
          <p:nvPr>
            <p:custDataLst>
              <p:tags r:id="rId13"/>
            </p:custDataLst>
          </p:nvPr>
        </p:nvCxnSpPr>
        <p:spPr>
          <a:xfrm flipV="1">
            <a:off x="7012940" y="5568315"/>
            <a:ext cx="260985" cy="0"/>
          </a:xfrm>
          <a:prstGeom prst="line">
            <a:avLst/>
          </a:prstGeom>
          <a:ln w="25400">
            <a:solidFill>
              <a:schemeClr val="tx1"/>
            </a:solidFill>
          </a:ln>
        </p:spPr>
        <p:style>
          <a:lnRef idx="2">
            <a:schemeClr val="accent1"/>
          </a:lnRef>
          <a:fillRef idx="0">
            <a:srgbClr val="FFFFFF"/>
          </a:fillRef>
          <a:effectRef idx="0">
            <a:srgbClr val="FFFFFF"/>
          </a:effectRef>
          <a:fontRef idx="minor">
            <a:schemeClr val="tx1"/>
          </a:fontRef>
        </p:style>
      </p:cxnSp>
      <p:cxnSp>
        <p:nvCxnSpPr>
          <p:cNvPr id="39" name="直接连接符 38"/>
          <p:cNvCxnSpPr/>
          <p:nvPr>
            <p:custDataLst>
              <p:tags r:id="rId14"/>
            </p:custDataLst>
          </p:nvPr>
        </p:nvCxnSpPr>
        <p:spPr>
          <a:xfrm flipH="1" flipV="1">
            <a:off x="7130415" y="4650740"/>
            <a:ext cx="0" cy="696595"/>
          </a:xfrm>
          <a:prstGeom prst="line">
            <a:avLst/>
          </a:prstGeom>
          <a:ln w="25400">
            <a:solidFill>
              <a:schemeClr val="tx1"/>
            </a:solidFill>
          </a:ln>
        </p:spPr>
        <p:style>
          <a:lnRef idx="2">
            <a:schemeClr val="accent1"/>
          </a:lnRef>
          <a:fillRef idx="0">
            <a:srgbClr val="FFFFFF"/>
          </a:fillRef>
          <a:effectRef idx="0">
            <a:srgbClr val="FFFFFF"/>
          </a:effectRef>
          <a:fontRef idx="minor">
            <a:schemeClr val="tx1"/>
          </a:fontRef>
        </p:style>
      </p:cxnSp>
      <p:cxnSp>
        <p:nvCxnSpPr>
          <p:cNvPr id="63" name="直接连接符 62"/>
          <p:cNvCxnSpPr/>
          <p:nvPr>
            <p:custDataLst>
              <p:tags r:id="rId15"/>
            </p:custDataLst>
          </p:nvPr>
        </p:nvCxnSpPr>
        <p:spPr>
          <a:xfrm>
            <a:off x="3357880" y="984885"/>
            <a:ext cx="0" cy="3610610"/>
          </a:xfrm>
          <a:prstGeom prst="line">
            <a:avLst/>
          </a:prstGeom>
          <a:ln w="25400">
            <a:solidFill>
              <a:schemeClr val="tx1"/>
            </a:solidFill>
          </a:ln>
        </p:spPr>
        <p:style>
          <a:lnRef idx="2">
            <a:schemeClr val="accent1"/>
          </a:lnRef>
          <a:fillRef idx="0">
            <a:srgbClr val="FFFFFF"/>
          </a:fillRef>
          <a:effectRef idx="0">
            <a:srgbClr val="FFFFFF"/>
          </a:effectRef>
          <a:fontRef idx="minor">
            <a:schemeClr val="tx1"/>
          </a:fontRef>
        </p:style>
      </p:cxnSp>
      <p:cxnSp>
        <p:nvCxnSpPr>
          <p:cNvPr id="64" name="直接连接符 63"/>
          <p:cNvCxnSpPr/>
          <p:nvPr>
            <p:custDataLst>
              <p:tags r:id="rId16"/>
            </p:custDataLst>
          </p:nvPr>
        </p:nvCxnSpPr>
        <p:spPr>
          <a:xfrm>
            <a:off x="3856355" y="1316355"/>
            <a:ext cx="4445" cy="3573780"/>
          </a:xfrm>
          <a:prstGeom prst="line">
            <a:avLst/>
          </a:prstGeom>
          <a:ln w="25400">
            <a:solidFill>
              <a:schemeClr val="tx1"/>
            </a:solidFill>
          </a:ln>
        </p:spPr>
        <p:style>
          <a:lnRef idx="2">
            <a:schemeClr val="accent1"/>
          </a:lnRef>
          <a:fillRef idx="0">
            <a:srgbClr val="FFFFFF"/>
          </a:fillRef>
          <a:effectRef idx="0">
            <a:srgbClr val="FFFFFF"/>
          </a:effectRef>
          <a:fontRef idx="minor">
            <a:schemeClr val="tx1"/>
          </a:fontRef>
        </p:style>
      </p:cxnSp>
      <p:grpSp>
        <p:nvGrpSpPr>
          <p:cNvPr id="66" name="组合 65"/>
          <p:cNvGrpSpPr/>
          <p:nvPr/>
        </p:nvGrpSpPr>
        <p:grpSpPr>
          <a:xfrm rot="0">
            <a:off x="2357120" y="4415790"/>
            <a:ext cx="2418080" cy="1444625"/>
            <a:chOff x="3528" y="6138"/>
            <a:chExt cx="3808" cy="1756"/>
          </a:xfrm>
        </p:grpSpPr>
        <p:cxnSp>
          <p:nvCxnSpPr>
            <p:cNvPr id="67" name="直接连接符 66"/>
            <p:cNvCxnSpPr/>
            <p:nvPr>
              <p:custDataLst>
                <p:tags r:id="rId17"/>
              </p:custDataLst>
            </p:nvPr>
          </p:nvCxnSpPr>
          <p:spPr>
            <a:xfrm>
              <a:off x="3563" y="6140"/>
              <a:ext cx="0" cy="1755"/>
            </a:xfrm>
            <a:prstGeom prst="line">
              <a:avLst/>
            </a:prstGeom>
            <a:ln w="50800" cap="flat"/>
          </p:spPr>
          <p:style>
            <a:lnRef idx="2">
              <a:schemeClr val="accent1"/>
            </a:lnRef>
            <a:fillRef idx="0">
              <a:srgbClr val="FFFFFF"/>
            </a:fillRef>
            <a:effectRef idx="0">
              <a:srgbClr val="FFFFFF"/>
            </a:effectRef>
            <a:fontRef idx="minor">
              <a:schemeClr val="tx1"/>
            </a:fontRef>
          </p:style>
        </p:cxnSp>
        <p:cxnSp>
          <p:nvCxnSpPr>
            <p:cNvPr id="68" name="直接连接符 67"/>
            <p:cNvCxnSpPr/>
            <p:nvPr>
              <p:custDataLst>
                <p:tags r:id="rId18"/>
              </p:custDataLst>
            </p:nvPr>
          </p:nvCxnSpPr>
          <p:spPr>
            <a:xfrm>
              <a:off x="3528" y="6143"/>
              <a:ext cx="3809" cy="0"/>
            </a:xfrm>
            <a:prstGeom prst="line">
              <a:avLst/>
            </a:prstGeom>
            <a:ln w="50800"/>
          </p:spPr>
          <p:style>
            <a:lnRef idx="2">
              <a:schemeClr val="accent1"/>
            </a:lnRef>
            <a:fillRef idx="0">
              <a:srgbClr val="FFFFFF"/>
            </a:fillRef>
            <a:effectRef idx="0">
              <a:srgbClr val="FFFFFF"/>
            </a:effectRef>
            <a:fontRef idx="minor">
              <a:schemeClr val="tx1"/>
            </a:fontRef>
          </p:style>
        </p:cxnSp>
        <p:cxnSp>
          <p:nvCxnSpPr>
            <p:cNvPr id="69" name="直接连接符 68"/>
            <p:cNvCxnSpPr/>
            <p:nvPr>
              <p:custDataLst>
                <p:tags r:id="rId19"/>
              </p:custDataLst>
            </p:nvPr>
          </p:nvCxnSpPr>
          <p:spPr>
            <a:xfrm>
              <a:off x="3528" y="7885"/>
              <a:ext cx="3809" cy="0"/>
            </a:xfrm>
            <a:prstGeom prst="line">
              <a:avLst/>
            </a:prstGeom>
            <a:ln w="50800"/>
          </p:spPr>
          <p:style>
            <a:lnRef idx="2">
              <a:schemeClr val="accent1"/>
            </a:lnRef>
            <a:fillRef idx="0">
              <a:srgbClr val="FFFFFF"/>
            </a:fillRef>
            <a:effectRef idx="0">
              <a:srgbClr val="FFFFFF"/>
            </a:effectRef>
            <a:fontRef idx="minor">
              <a:schemeClr val="tx1"/>
            </a:fontRef>
          </p:style>
        </p:cxnSp>
        <p:cxnSp>
          <p:nvCxnSpPr>
            <p:cNvPr id="70" name="直接连接符 69"/>
            <p:cNvCxnSpPr/>
            <p:nvPr>
              <p:custDataLst>
                <p:tags r:id="rId20"/>
              </p:custDataLst>
            </p:nvPr>
          </p:nvCxnSpPr>
          <p:spPr>
            <a:xfrm>
              <a:off x="7299" y="6138"/>
              <a:ext cx="0" cy="1755"/>
            </a:xfrm>
            <a:prstGeom prst="line">
              <a:avLst/>
            </a:prstGeom>
            <a:ln w="50800" cap="flat"/>
          </p:spPr>
          <p:style>
            <a:lnRef idx="2">
              <a:schemeClr val="accent1"/>
            </a:lnRef>
            <a:fillRef idx="0">
              <a:srgbClr val="FFFFFF"/>
            </a:fillRef>
            <a:effectRef idx="0">
              <a:srgbClr val="FFFFFF"/>
            </a:effectRef>
            <a:fontRef idx="minor">
              <a:schemeClr val="tx1"/>
            </a:fontRef>
          </p:style>
        </p:cxnSp>
      </p:grpSp>
      <p:cxnSp>
        <p:nvCxnSpPr>
          <p:cNvPr id="71" name="直接连接符 70"/>
          <p:cNvCxnSpPr/>
          <p:nvPr>
            <p:custDataLst>
              <p:tags r:id="rId21"/>
            </p:custDataLst>
          </p:nvPr>
        </p:nvCxnSpPr>
        <p:spPr>
          <a:xfrm flipH="1">
            <a:off x="3144520" y="5604510"/>
            <a:ext cx="0" cy="431800"/>
          </a:xfrm>
          <a:prstGeom prst="line">
            <a:avLst/>
          </a:prstGeom>
          <a:ln w="25400">
            <a:solidFill>
              <a:schemeClr val="tx1"/>
            </a:solidFill>
          </a:ln>
        </p:spPr>
        <p:style>
          <a:lnRef idx="2">
            <a:schemeClr val="accent1"/>
          </a:lnRef>
          <a:fillRef idx="0">
            <a:srgbClr val="FFFFFF"/>
          </a:fillRef>
          <a:effectRef idx="0">
            <a:srgbClr val="FFFFFF"/>
          </a:effectRef>
          <a:fontRef idx="minor">
            <a:schemeClr val="tx1"/>
          </a:fontRef>
        </p:style>
      </p:cxnSp>
      <p:grpSp>
        <p:nvGrpSpPr>
          <p:cNvPr id="40" name="组合 39"/>
          <p:cNvGrpSpPr/>
          <p:nvPr/>
        </p:nvGrpSpPr>
        <p:grpSpPr>
          <a:xfrm>
            <a:off x="3142615" y="4605655"/>
            <a:ext cx="13970" cy="1794510"/>
            <a:chOff x="8509" y="4510"/>
            <a:chExt cx="22" cy="2826"/>
          </a:xfrm>
        </p:grpSpPr>
        <p:cxnSp>
          <p:nvCxnSpPr>
            <p:cNvPr id="74" name="直接连接符 73"/>
            <p:cNvCxnSpPr/>
            <p:nvPr>
              <p:custDataLst>
                <p:tags r:id="rId22"/>
              </p:custDataLst>
            </p:nvPr>
          </p:nvCxnSpPr>
          <p:spPr>
            <a:xfrm flipH="1">
              <a:off x="8509" y="4510"/>
              <a:ext cx="1" cy="1485"/>
            </a:xfrm>
            <a:prstGeom prst="line">
              <a:avLst/>
            </a:prstGeom>
            <a:ln w="25400">
              <a:solidFill>
                <a:schemeClr val="tx1"/>
              </a:solidFill>
            </a:ln>
          </p:spPr>
          <p:style>
            <a:lnRef idx="2">
              <a:schemeClr val="accent1"/>
            </a:lnRef>
            <a:fillRef idx="0">
              <a:srgbClr val="FFFFFF"/>
            </a:fillRef>
            <a:effectRef idx="0">
              <a:srgbClr val="FFFFFF"/>
            </a:effectRef>
            <a:fontRef idx="minor">
              <a:schemeClr val="tx1"/>
            </a:fontRef>
          </p:style>
        </p:cxnSp>
        <p:cxnSp>
          <p:nvCxnSpPr>
            <p:cNvPr id="42" name="直接连接符 41"/>
            <p:cNvCxnSpPr/>
            <p:nvPr>
              <p:custDataLst>
                <p:tags r:id="rId23"/>
              </p:custDataLst>
            </p:nvPr>
          </p:nvCxnSpPr>
          <p:spPr>
            <a:xfrm flipH="1">
              <a:off x="8529" y="5995"/>
              <a:ext cx="2" cy="1341"/>
            </a:xfrm>
            <a:prstGeom prst="line">
              <a:avLst/>
            </a:prstGeom>
            <a:ln w="25400">
              <a:noFill/>
            </a:ln>
          </p:spPr>
          <p:style>
            <a:lnRef idx="2">
              <a:schemeClr val="accent1"/>
            </a:lnRef>
            <a:fillRef idx="0">
              <a:srgbClr val="FFFFFF"/>
            </a:fillRef>
            <a:effectRef idx="0">
              <a:srgbClr val="FFFFFF"/>
            </a:effectRef>
            <a:fontRef idx="minor">
              <a:schemeClr val="tx1"/>
            </a:fontRef>
          </p:style>
        </p:cxnSp>
      </p:grpSp>
      <p:sp>
        <p:nvSpPr>
          <p:cNvPr id="73" name="椭圆 72"/>
          <p:cNvSpPr/>
          <p:nvPr>
            <p:custDataLst>
              <p:tags r:id="rId24"/>
            </p:custDataLst>
          </p:nvPr>
        </p:nvSpPr>
        <p:spPr>
          <a:xfrm>
            <a:off x="3067050" y="5502275"/>
            <a:ext cx="154940" cy="154940"/>
          </a:xfrm>
          <a:prstGeom prst="ellipse">
            <a:avLst/>
          </a:prstGeom>
          <a:solidFill>
            <a:schemeClr val="bg1"/>
          </a:solidFill>
          <a:ln>
            <a:solidFill>
              <a:schemeClr val="tx1"/>
            </a:solidFill>
          </a:ln>
        </p:spPr>
        <p:style>
          <a:lnRef idx="2">
            <a:schemeClr val="accent1"/>
          </a:lnRef>
          <a:fillRef idx="0">
            <a:srgbClr val="FFFFFF"/>
          </a:fillRef>
          <a:effectRef idx="0">
            <a:srgbClr val="FFFFFF"/>
          </a:effectRef>
          <a:fontRef idx="minor">
            <a:schemeClr val="dk1"/>
          </a:fontRef>
        </p:style>
        <p:txBody>
          <a:bodyPr rtlCol="0" anchor="ctr"/>
          <a:p>
            <a:pPr algn="ctr"/>
            <a:endParaRPr lang="zh-CN" altLang="en-US"/>
          </a:p>
        </p:txBody>
      </p:sp>
      <p:sp>
        <p:nvSpPr>
          <p:cNvPr id="43" name="椭圆 42"/>
          <p:cNvSpPr/>
          <p:nvPr>
            <p:custDataLst>
              <p:tags r:id="rId25"/>
            </p:custDataLst>
          </p:nvPr>
        </p:nvSpPr>
        <p:spPr>
          <a:xfrm>
            <a:off x="3280410" y="4516120"/>
            <a:ext cx="154940" cy="154940"/>
          </a:xfrm>
          <a:prstGeom prst="ellipse">
            <a:avLst/>
          </a:prstGeom>
          <a:solidFill>
            <a:schemeClr val="bg1"/>
          </a:solidFill>
          <a:ln>
            <a:solidFill>
              <a:schemeClr val="tx1"/>
            </a:solidFill>
          </a:ln>
        </p:spPr>
        <p:style>
          <a:lnRef idx="2">
            <a:schemeClr val="accent1"/>
          </a:lnRef>
          <a:fillRef idx="0">
            <a:srgbClr val="FFFFFF"/>
          </a:fillRef>
          <a:effectRef idx="0">
            <a:srgbClr val="FFFFFF"/>
          </a:effectRef>
          <a:fontRef idx="minor">
            <a:schemeClr val="dk1"/>
          </a:fontRef>
        </p:style>
        <p:txBody>
          <a:bodyPr rtlCol="0" anchor="ctr"/>
          <a:p>
            <a:pPr algn="ctr"/>
            <a:endParaRPr lang="zh-CN" altLang="en-US"/>
          </a:p>
        </p:txBody>
      </p:sp>
      <p:sp>
        <p:nvSpPr>
          <p:cNvPr id="44" name="椭圆 43"/>
          <p:cNvSpPr/>
          <p:nvPr>
            <p:custDataLst>
              <p:tags r:id="rId26"/>
            </p:custDataLst>
          </p:nvPr>
        </p:nvSpPr>
        <p:spPr>
          <a:xfrm>
            <a:off x="3783965" y="4824095"/>
            <a:ext cx="154940" cy="154940"/>
          </a:xfrm>
          <a:prstGeom prst="ellipse">
            <a:avLst/>
          </a:prstGeom>
          <a:solidFill>
            <a:schemeClr val="bg1"/>
          </a:solidFill>
          <a:ln>
            <a:solidFill>
              <a:schemeClr val="tx1"/>
            </a:solidFill>
          </a:ln>
        </p:spPr>
        <p:style>
          <a:lnRef idx="2">
            <a:schemeClr val="accent1"/>
          </a:lnRef>
          <a:fillRef idx="0">
            <a:srgbClr val="FFFFFF"/>
          </a:fillRef>
          <a:effectRef idx="0">
            <a:srgbClr val="FFFFFF"/>
          </a:effectRef>
          <a:fontRef idx="minor">
            <a:schemeClr val="dk1"/>
          </a:fontRef>
        </p:style>
        <p:txBody>
          <a:bodyPr rtlCol="0" anchor="ctr"/>
          <a:p>
            <a:pPr algn="ctr"/>
            <a:endParaRPr lang="zh-CN" altLang="en-US"/>
          </a:p>
        </p:txBody>
      </p:sp>
      <p:sp>
        <p:nvSpPr>
          <p:cNvPr id="45" name="加号 44"/>
          <p:cNvSpPr/>
          <p:nvPr>
            <p:custDataLst>
              <p:tags r:id="rId27"/>
            </p:custDataLst>
          </p:nvPr>
        </p:nvSpPr>
        <p:spPr>
          <a:xfrm>
            <a:off x="2934970" y="6021705"/>
            <a:ext cx="411480" cy="411480"/>
          </a:xfrm>
          <a:prstGeom prst="mathPlus">
            <a:avLst/>
          </a:prstGeom>
          <a:solidFill>
            <a:srgbClr val="FF0000"/>
          </a:solidFill>
        </p:spPr>
        <p:style>
          <a:lnRef idx="2">
            <a:schemeClr val="lt1"/>
          </a:lnRef>
          <a:fillRef idx="1">
            <a:schemeClr val="accent1"/>
          </a:fillRef>
          <a:effectRef idx="1">
            <a:schemeClr val="accent1"/>
          </a:effectRef>
          <a:fontRef idx="minor">
            <a:schemeClr val="lt1"/>
          </a:fontRef>
        </p:style>
        <p:txBody>
          <a:bodyPr rtlCol="0" anchor="ctr"/>
          <a:p>
            <a:pPr algn="ctr"/>
            <a:endParaRPr lang="zh-CN" altLang="en-US"/>
          </a:p>
        </p:txBody>
      </p:sp>
      <p:pic>
        <p:nvPicPr>
          <p:cNvPr id="46" name="图片 45" descr="继电器"/>
          <p:cNvPicPr>
            <a:picLocks noChangeAspect="1"/>
          </p:cNvPicPr>
          <p:nvPr/>
        </p:nvPicPr>
        <p:blipFill>
          <a:blip r:embed="rId28"/>
          <a:stretch>
            <a:fillRect/>
          </a:stretch>
        </p:blipFill>
        <p:spPr>
          <a:xfrm>
            <a:off x="3067050" y="1709420"/>
            <a:ext cx="666115" cy="935990"/>
          </a:xfrm>
          <a:prstGeom prst="rect">
            <a:avLst/>
          </a:prstGeom>
        </p:spPr>
      </p:pic>
      <p:pic>
        <p:nvPicPr>
          <p:cNvPr id="47" name="图片 46" descr="继电器"/>
          <p:cNvPicPr>
            <a:picLocks noChangeAspect="1"/>
          </p:cNvPicPr>
          <p:nvPr>
            <p:custDataLst>
              <p:tags r:id="rId29"/>
            </p:custDataLst>
          </p:nvPr>
        </p:nvPicPr>
        <p:blipFill>
          <a:blip r:embed="rId28"/>
          <a:stretch>
            <a:fillRect/>
          </a:stretch>
        </p:blipFill>
        <p:spPr>
          <a:xfrm>
            <a:off x="3525520" y="2794000"/>
            <a:ext cx="666115" cy="935990"/>
          </a:xfrm>
          <a:prstGeom prst="rect">
            <a:avLst/>
          </a:prstGeom>
        </p:spPr>
      </p:pic>
      <p:sp>
        <p:nvSpPr>
          <p:cNvPr id="2" name="文本框 1"/>
          <p:cNvSpPr txBox="1"/>
          <p:nvPr/>
        </p:nvSpPr>
        <p:spPr>
          <a:xfrm>
            <a:off x="130810" y="4866640"/>
            <a:ext cx="2242185" cy="576580"/>
          </a:xfrm>
          <a:prstGeom prst="rect">
            <a:avLst/>
          </a:prstGeom>
          <a:noFill/>
        </p:spPr>
        <p:txBody>
          <a:bodyPr wrap="square" rtlCol="0">
            <a:noAutofit/>
          </a:bodyPr>
          <a:p>
            <a:pPr algn="ctr"/>
            <a:r>
              <a:rPr lang="zh-CN" altLang="en-US"/>
              <a:t>温控开关</a:t>
            </a:r>
            <a:endParaRPr lang="zh-CN" altLang="en-US"/>
          </a:p>
          <a:p>
            <a:pPr algn="ctr"/>
            <a:r>
              <a:rPr lang="zh-CN" altLang="en-US" sz="1400"/>
              <a:t>Temperature control switch</a:t>
            </a:r>
            <a:endParaRPr lang="zh-CN" altLang="en-US" sz="1400"/>
          </a:p>
        </p:txBody>
      </p:sp>
      <p:sp>
        <p:nvSpPr>
          <p:cNvPr id="3" name="文本框 2"/>
          <p:cNvSpPr txBox="1"/>
          <p:nvPr>
            <p:custDataLst>
              <p:tags r:id="rId30"/>
            </p:custDataLst>
          </p:nvPr>
        </p:nvSpPr>
        <p:spPr>
          <a:xfrm>
            <a:off x="1412875" y="3869690"/>
            <a:ext cx="1975485" cy="529590"/>
          </a:xfrm>
          <a:prstGeom prst="rect">
            <a:avLst/>
          </a:prstGeom>
          <a:noFill/>
        </p:spPr>
        <p:txBody>
          <a:bodyPr wrap="square" rtlCol="0">
            <a:noAutofit/>
          </a:bodyPr>
          <a:p>
            <a:pPr algn="ctr"/>
            <a:r>
              <a:rPr lang="zh-CN" altLang="en-US"/>
              <a:t>低速触点</a:t>
            </a:r>
            <a:endParaRPr lang="zh-CN" altLang="en-US"/>
          </a:p>
          <a:p>
            <a:pPr algn="ctr"/>
            <a:r>
              <a:rPr lang="zh-CN" altLang="en-US" sz="1400"/>
              <a:t>Low speed contacts</a:t>
            </a:r>
            <a:endParaRPr lang="zh-CN" altLang="en-US" sz="1400"/>
          </a:p>
        </p:txBody>
      </p:sp>
      <p:sp>
        <p:nvSpPr>
          <p:cNvPr id="9" name="文本框 8"/>
          <p:cNvSpPr txBox="1"/>
          <p:nvPr>
            <p:custDataLst>
              <p:tags r:id="rId31"/>
            </p:custDataLst>
          </p:nvPr>
        </p:nvSpPr>
        <p:spPr>
          <a:xfrm>
            <a:off x="3957955" y="3867150"/>
            <a:ext cx="1835150" cy="529590"/>
          </a:xfrm>
          <a:prstGeom prst="rect">
            <a:avLst/>
          </a:prstGeom>
          <a:noFill/>
        </p:spPr>
        <p:txBody>
          <a:bodyPr wrap="square" rtlCol="0">
            <a:noAutofit/>
          </a:bodyPr>
          <a:p>
            <a:pPr algn="ctr"/>
            <a:r>
              <a:rPr lang="zh-CN" altLang="en-US"/>
              <a:t>高速触点</a:t>
            </a:r>
            <a:endParaRPr lang="zh-CN" altLang="en-US"/>
          </a:p>
          <a:p>
            <a:pPr algn="ctr"/>
            <a:r>
              <a:rPr lang="zh-CN" altLang="en-US" sz="1400"/>
              <a:t>High-speed contacts</a:t>
            </a:r>
            <a:endParaRPr lang="zh-CN" altLang="en-US" sz="1400"/>
          </a:p>
          <a:p>
            <a:pPr algn="ctr"/>
            <a:endParaRPr lang="zh-CN" altLang="en-US" sz="1400"/>
          </a:p>
        </p:txBody>
      </p:sp>
      <p:sp>
        <p:nvSpPr>
          <p:cNvPr id="10" name="文本框 9"/>
          <p:cNvSpPr txBox="1"/>
          <p:nvPr>
            <p:custDataLst>
              <p:tags r:id="rId32"/>
            </p:custDataLst>
          </p:nvPr>
        </p:nvSpPr>
        <p:spPr>
          <a:xfrm>
            <a:off x="1037590" y="1839595"/>
            <a:ext cx="1975485" cy="529590"/>
          </a:xfrm>
          <a:prstGeom prst="rect">
            <a:avLst/>
          </a:prstGeom>
          <a:noFill/>
        </p:spPr>
        <p:txBody>
          <a:bodyPr wrap="square" rtlCol="0">
            <a:noAutofit/>
          </a:bodyPr>
          <a:p>
            <a:pPr algn="ctr"/>
            <a:r>
              <a:rPr lang="zh-CN" altLang="en-US"/>
              <a:t>继电器</a:t>
            </a:r>
            <a:r>
              <a:rPr lang="en-US" altLang="zh-CN"/>
              <a:t>1</a:t>
            </a:r>
            <a:endParaRPr lang="en-US" altLang="zh-CN"/>
          </a:p>
          <a:p>
            <a:pPr algn="ctr"/>
            <a:r>
              <a:rPr lang="zh-CN" altLang="en-US" sz="1400"/>
              <a:t>Relay 1</a:t>
            </a:r>
            <a:endParaRPr lang="zh-CN" altLang="en-US" sz="1400"/>
          </a:p>
        </p:txBody>
      </p:sp>
      <p:sp>
        <p:nvSpPr>
          <p:cNvPr id="11" name="文本框 10"/>
          <p:cNvSpPr txBox="1"/>
          <p:nvPr>
            <p:custDataLst>
              <p:tags r:id="rId33"/>
            </p:custDataLst>
          </p:nvPr>
        </p:nvSpPr>
        <p:spPr>
          <a:xfrm>
            <a:off x="3817620" y="2910205"/>
            <a:ext cx="1975485" cy="529590"/>
          </a:xfrm>
          <a:prstGeom prst="rect">
            <a:avLst/>
          </a:prstGeom>
          <a:noFill/>
        </p:spPr>
        <p:txBody>
          <a:bodyPr wrap="square" rtlCol="0">
            <a:noAutofit/>
          </a:bodyPr>
          <a:p>
            <a:pPr algn="ctr"/>
            <a:r>
              <a:rPr lang="zh-CN" altLang="en-US"/>
              <a:t>继电器</a:t>
            </a:r>
            <a:r>
              <a:rPr lang="en-US" altLang="zh-CN"/>
              <a:t>2</a:t>
            </a:r>
            <a:endParaRPr lang="en-US" altLang="zh-CN"/>
          </a:p>
          <a:p>
            <a:pPr algn="ctr"/>
            <a:r>
              <a:rPr lang="zh-CN" altLang="en-US" sz="1400"/>
              <a:t>Relay </a:t>
            </a:r>
            <a:r>
              <a:rPr lang="en-US" altLang="zh-CN" sz="1400"/>
              <a:t>2</a:t>
            </a:r>
            <a:endParaRPr lang="en-US" altLang="zh-CN" sz="1400"/>
          </a:p>
        </p:txBody>
      </p:sp>
      <p:sp>
        <p:nvSpPr>
          <p:cNvPr id="12" name="文本框 11"/>
          <p:cNvSpPr txBox="1"/>
          <p:nvPr>
            <p:custDataLst>
              <p:tags r:id="rId34"/>
            </p:custDataLst>
          </p:nvPr>
        </p:nvSpPr>
        <p:spPr>
          <a:xfrm>
            <a:off x="3525520" y="129540"/>
            <a:ext cx="1626870" cy="433705"/>
          </a:xfrm>
          <a:prstGeom prst="rect">
            <a:avLst/>
          </a:prstGeom>
          <a:noFill/>
        </p:spPr>
        <p:txBody>
          <a:bodyPr wrap="square" rtlCol="0">
            <a:noAutofit/>
          </a:bodyPr>
          <a:p>
            <a:pPr algn="ctr"/>
            <a:r>
              <a:rPr lang="zh-CN"/>
              <a:t>电阻</a:t>
            </a:r>
            <a:endParaRPr lang="zh-CN"/>
          </a:p>
          <a:p>
            <a:pPr algn="ctr"/>
            <a:r>
              <a:rPr lang="zh-CN" altLang="en-US" sz="1400"/>
              <a:t>resistance</a:t>
            </a:r>
            <a:endParaRPr lang="zh-CN" altLang="en-US" sz="1400"/>
          </a:p>
        </p:txBody>
      </p:sp>
      <p:sp>
        <p:nvSpPr>
          <p:cNvPr id="13" name="文本框 12"/>
          <p:cNvSpPr txBox="1"/>
          <p:nvPr>
            <p:custDataLst>
              <p:tags r:id="rId35"/>
            </p:custDataLst>
          </p:nvPr>
        </p:nvSpPr>
        <p:spPr>
          <a:xfrm>
            <a:off x="3124835" y="6006465"/>
            <a:ext cx="1626870" cy="666750"/>
          </a:xfrm>
          <a:prstGeom prst="rect">
            <a:avLst/>
          </a:prstGeom>
          <a:noFill/>
        </p:spPr>
        <p:txBody>
          <a:bodyPr wrap="square" rtlCol="0">
            <a:noAutofit/>
          </a:bodyPr>
          <a:p>
            <a:pPr algn="ctr"/>
            <a:r>
              <a:rPr lang="zh-CN"/>
              <a:t>电源</a:t>
            </a:r>
            <a:endParaRPr lang="zh-CN"/>
          </a:p>
          <a:p>
            <a:pPr algn="ctr"/>
            <a:r>
              <a:rPr lang="zh-CN" altLang="en-US" sz="1400"/>
              <a:t>power supply</a:t>
            </a:r>
            <a:endParaRPr lang="zh-CN" altLang="en-US" sz="1400"/>
          </a:p>
        </p:txBody>
      </p:sp>
      <p:sp>
        <p:nvSpPr>
          <p:cNvPr id="14" name="文本框 13"/>
          <p:cNvSpPr txBox="1"/>
          <p:nvPr>
            <p:custDataLst>
              <p:tags r:id="rId36"/>
            </p:custDataLst>
          </p:nvPr>
        </p:nvSpPr>
        <p:spPr>
          <a:xfrm>
            <a:off x="8148955" y="3041015"/>
            <a:ext cx="1626870" cy="666750"/>
          </a:xfrm>
          <a:prstGeom prst="rect">
            <a:avLst/>
          </a:prstGeom>
          <a:noFill/>
        </p:spPr>
        <p:txBody>
          <a:bodyPr wrap="square" rtlCol="0">
            <a:noAutofit/>
          </a:bodyPr>
          <a:p>
            <a:pPr algn="ctr"/>
            <a:r>
              <a:rPr lang="zh-CN"/>
              <a:t>风扇</a:t>
            </a:r>
            <a:endParaRPr lang="zh-CN"/>
          </a:p>
          <a:p>
            <a:pPr algn="ctr"/>
            <a:r>
              <a:rPr lang="zh-CN" altLang="en-US" sz="1400"/>
              <a:t>fan</a:t>
            </a:r>
            <a:endParaRPr lang="zh-CN" altLang="en-US" sz="1400"/>
          </a:p>
        </p:txBody>
      </p:sp>
      <p:sp>
        <p:nvSpPr>
          <p:cNvPr id="16" name="文本框 15"/>
          <p:cNvSpPr txBox="1"/>
          <p:nvPr>
            <p:custDataLst>
              <p:tags r:id="rId37"/>
            </p:custDataLst>
          </p:nvPr>
        </p:nvSpPr>
        <p:spPr>
          <a:xfrm>
            <a:off x="7571105" y="5013960"/>
            <a:ext cx="1626870" cy="666750"/>
          </a:xfrm>
          <a:prstGeom prst="rect">
            <a:avLst/>
          </a:prstGeom>
          <a:noFill/>
        </p:spPr>
        <p:txBody>
          <a:bodyPr wrap="square" rtlCol="0">
            <a:noAutofit/>
          </a:bodyPr>
          <a:p>
            <a:pPr algn="ctr"/>
            <a:r>
              <a:rPr lang="zh-CN" altLang="en-US"/>
              <a:t>搭铁</a:t>
            </a:r>
            <a:endParaRPr lang="zh-CN" altLang="en-US"/>
          </a:p>
          <a:p>
            <a:pPr algn="ctr"/>
            <a:r>
              <a:rPr lang="zh-CN" altLang="en-US" sz="1400"/>
              <a:t>Iron</a:t>
            </a:r>
            <a:endParaRPr lang="zh-CN" altLang="en-US" sz="1400"/>
          </a:p>
        </p:txBody>
      </p:sp>
      <p:sp>
        <p:nvSpPr>
          <p:cNvPr id="18" name="文本框 17"/>
          <p:cNvSpPr txBox="1"/>
          <p:nvPr>
            <p:custDataLst>
              <p:tags r:id="rId38"/>
            </p:custDataLst>
          </p:nvPr>
        </p:nvSpPr>
        <p:spPr>
          <a:xfrm>
            <a:off x="2113280" y="4595495"/>
            <a:ext cx="1129665" cy="568325"/>
          </a:xfrm>
          <a:prstGeom prst="rect">
            <a:avLst/>
          </a:prstGeom>
          <a:noFill/>
        </p:spPr>
        <p:txBody>
          <a:bodyPr wrap="square" rtlCol="0">
            <a:noAutofit/>
          </a:bodyPr>
          <a:p>
            <a:pPr algn="ctr"/>
            <a:r>
              <a:rPr lang="zh-CN" altLang="en-US"/>
              <a:t>双金属片</a:t>
            </a:r>
            <a:endParaRPr lang="zh-CN" altLang="en-US"/>
          </a:p>
          <a:p>
            <a:pPr algn="ctr"/>
            <a:r>
              <a:rPr lang="zh-CN" altLang="en-US" sz="1400"/>
              <a:t>Bimetallic</a:t>
            </a:r>
            <a:endParaRPr lang="zh-CN" altLang="en-US" sz="14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780000">
                                      <p:cBhvr>
                                        <p:cTn id="6" dur="2000" fill="hold"/>
                                        <p:tgtEl>
                                          <p:spTgt spid="40"/>
                                        </p:tgtEl>
                                        <p:attrNameLst>
                                          <p:attrName>r</p:attrName>
                                        </p:attrNameLst>
                                      </p:cBhvr>
                                    </p:animRot>
                                  </p:childTnLst>
                                </p:cTn>
                              </p:par>
                            </p:childTnLst>
                          </p:cTn>
                        </p:par>
                        <p:par>
                          <p:cTn id="7" fill="hold">
                            <p:stCondLst>
                              <p:cond delay="2000"/>
                            </p:stCondLst>
                            <p:childTnLst>
                              <p:par>
                                <p:cTn id="8" presetID="8" presetClass="emph" presetSubtype="0" repeatCount="indefinite" fill="hold" nodeType="afterEffect">
                                  <p:stCondLst>
                                    <p:cond delay="0"/>
                                  </p:stCondLst>
                                  <p:childTnLst>
                                    <p:animRot by="21600000">
                                      <p:cBhvr>
                                        <p:cTn id="9" dur="3000" fill="hold"/>
                                        <p:tgtEl>
                                          <p:spTgt spid="7"/>
                                        </p:tgtEl>
                                        <p:attrNameLst>
                                          <p:attrName>r</p:attrName>
                                        </p:attrNameLst>
                                      </p:cBhvr>
                                    </p:animRot>
                                  </p:childTnLst>
                                </p:cTn>
                              </p:par>
                            </p:childTnLst>
                          </p:cTn>
                        </p:par>
                      </p:childTnLst>
                    </p:cTn>
                  </p:par>
                  <p:par>
                    <p:cTn id="10" fill="hold">
                      <p:stCondLst>
                        <p:cond delay="indefinite"/>
                      </p:stCondLst>
                      <p:childTnLst>
                        <p:par>
                          <p:cTn id="11" fill="hold">
                            <p:stCondLst>
                              <p:cond delay="0"/>
                            </p:stCondLst>
                            <p:childTnLst>
                              <p:par>
                                <p:cTn id="12" presetID="8" presetClass="emph" presetSubtype="0" fill="hold" nodeType="clickEffect">
                                  <p:stCondLst>
                                    <p:cond delay="0"/>
                                  </p:stCondLst>
                                  <p:childTnLst>
                                    <p:animRot by="2280000">
                                      <p:cBhvr>
                                        <p:cTn id="13" dur="2000" fill="hold"/>
                                        <p:tgtEl>
                                          <p:spTgt spid="40"/>
                                        </p:tgtEl>
                                        <p:attrNameLst>
                                          <p:attrName>r</p:attrName>
                                        </p:attrNameLst>
                                      </p:cBhvr>
                                    </p:animRot>
                                  </p:childTnLst>
                                </p:cTn>
                              </p:par>
                            </p:childTnLst>
                          </p:cTn>
                        </p:par>
                        <p:par>
                          <p:cTn id="14" fill="hold">
                            <p:stCondLst>
                              <p:cond delay="2000"/>
                            </p:stCondLst>
                            <p:childTnLst>
                              <p:par>
                                <p:cTn id="15" presetID="8" presetClass="emph" presetSubtype="0" repeatCount="indefinite" fill="hold" nodeType="afterEffect">
                                  <p:stCondLst>
                                    <p:cond delay="0"/>
                                  </p:stCondLst>
                                  <p:childTnLst>
                                    <p:animRot by="21600000">
                                      <p:cBhvr>
                                        <p:cTn id="16" dur="1000" fill="hold"/>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202565" y="525780"/>
            <a:ext cx="11614150" cy="5300980"/>
          </a:xfrm>
          <a:prstGeom prst="rect">
            <a:avLst/>
          </a:prstGeom>
          <a:noFill/>
        </p:spPr>
        <p:txBody>
          <a:bodyPr wrap="square" rtlCol="0">
            <a:noAutofit/>
          </a:bodyPr>
          <a:p>
            <a:r>
              <a:rPr lang="en-US" altLang="zh-CN" sz="2400"/>
              <a:t>3.</a:t>
            </a:r>
            <a:r>
              <a:rPr lang="zh-CN" altLang="en-US" sz="2400">
                <a:sym typeface="+mn-ea"/>
              </a:rPr>
              <a:t>当冷却水温下降时，金属片收缩，使触点断开，实现了对散热风扇断开的控制。</a:t>
            </a:r>
            <a:endParaRPr lang="en-US" altLang="zh-CN" sz="240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9" name="文本框 28"/>
          <p:cNvSpPr txBox="1"/>
          <p:nvPr/>
        </p:nvSpPr>
        <p:spPr>
          <a:xfrm>
            <a:off x="3242945" y="2008505"/>
            <a:ext cx="854710" cy="340360"/>
          </a:xfrm>
          <a:prstGeom prst="rect">
            <a:avLst/>
          </a:prstGeom>
          <a:noFill/>
        </p:spPr>
        <p:txBody>
          <a:bodyPr wrap="square" rtlCol="0">
            <a:noAutofit/>
          </a:bodyPr>
          <a:p>
            <a:endParaRPr lang="zh-CN" altLang="en-US"/>
          </a:p>
        </p:txBody>
      </p:sp>
      <p:cxnSp>
        <p:nvCxnSpPr>
          <p:cNvPr id="4" name="直接连接符 3"/>
          <p:cNvCxnSpPr/>
          <p:nvPr>
            <p:custDataLst>
              <p:tags r:id="rId1"/>
            </p:custDataLst>
          </p:nvPr>
        </p:nvCxnSpPr>
        <p:spPr>
          <a:xfrm flipH="1">
            <a:off x="3842240" y="1343660"/>
            <a:ext cx="3317240" cy="0"/>
          </a:xfrm>
          <a:prstGeom prst="line">
            <a:avLst/>
          </a:prstGeom>
          <a:ln w="25400">
            <a:solidFill>
              <a:schemeClr val="tx1"/>
            </a:solidFill>
          </a:ln>
        </p:spPr>
        <p:style>
          <a:lnRef idx="2">
            <a:schemeClr val="accent1"/>
          </a:lnRef>
          <a:fillRef idx="0">
            <a:srgbClr val="FFFFFF"/>
          </a:fillRef>
          <a:effectRef idx="0">
            <a:srgbClr val="FFFFFF"/>
          </a:effectRef>
          <a:fontRef idx="minor">
            <a:schemeClr val="tx1"/>
          </a:fontRef>
        </p:style>
      </p:cxnSp>
      <p:cxnSp>
        <p:nvCxnSpPr>
          <p:cNvPr id="5" name="直接连接符 4"/>
          <p:cNvCxnSpPr/>
          <p:nvPr>
            <p:custDataLst>
              <p:tags r:id="rId2"/>
            </p:custDataLst>
          </p:nvPr>
        </p:nvCxnSpPr>
        <p:spPr>
          <a:xfrm flipH="1">
            <a:off x="3365500" y="995045"/>
            <a:ext cx="1995805" cy="0"/>
          </a:xfrm>
          <a:prstGeom prst="line">
            <a:avLst/>
          </a:prstGeom>
          <a:ln w="25400">
            <a:solidFill>
              <a:schemeClr val="tx1"/>
            </a:solidFill>
          </a:ln>
        </p:spPr>
        <p:style>
          <a:lnRef idx="2">
            <a:schemeClr val="accent1"/>
          </a:lnRef>
          <a:fillRef idx="0">
            <a:srgbClr val="FFFFFF"/>
          </a:fillRef>
          <a:effectRef idx="0">
            <a:srgbClr val="FFFFFF"/>
          </a:effectRef>
          <a:fontRef idx="minor">
            <a:schemeClr val="tx1"/>
          </a:fontRef>
        </p:style>
      </p:cxnSp>
      <p:cxnSp>
        <p:nvCxnSpPr>
          <p:cNvPr id="6" name="直接连接符 5"/>
          <p:cNvCxnSpPr/>
          <p:nvPr>
            <p:custDataLst>
              <p:tags r:id="rId3"/>
            </p:custDataLst>
          </p:nvPr>
        </p:nvCxnSpPr>
        <p:spPr>
          <a:xfrm flipH="1">
            <a:off x="5361305" y="981710"/>
            <a:ext cx="0" cy="396240"/>
          </a:xfrm>
          <a:prstGeom prst="line">
            <a:avLst/>
          </a:prstGeom>
          <a:ln w="25400">
            <a:solidFill>
              <a:schemeClr val="tx1"/>
            </a:solidFill>
          </a:ln>
        </p:spPr>
        <p:style>
          <a:lnRef idx="2">
            <a:schemeClr val="accent1"/>
          </a:lnRef>
          <a:fillRef idx="0">
            <a:srgbClr val="FFFFFF"/>
          </a:fillRef>
          <a:effectRef idx="0">
            <a:srgbClr val="FFFFFF"/>
          </a:effectRef>
          <a:fontRef idx="minor">
            <a:schemeClr val="tx1"/>
          </a:fontRef>
        </p:style>
      </p:cxnSp>
      <p:sp>
        <p:nvSpPr>
          <p:cNvPr id="8" name="椭圆 7"/>
          <p:cNvSpPr/>
          <p:nvPr/>
        </p:nvSpPr>
        <p:spPr>
          <a:xfrm flipV="1">
            <a:off x="5302250" y="1290320"/>
            <a:ext cx="109220" cy="114935"/>
          </a:xfrm>
          <a:prstGeom prst="ellipse">
            <a:avLst/>
          </a:prstGeom>
          <a:solidFill>
            <a:schemeClr val="tx1"/>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pic>
        <p:nvPicPr>
          <p:cNvPr id="7" name="图片 6" descr="散热风扇"/>
          <p:cNvPicPr>
            <a:picLocks noChangeAspect="1"/>
          </p:cNvPicPr>
          <p:nvPr/>
        </p:nvPicPr>
        <p:blipFill>
          <a:blip r:embed="rId4"/>
          <a:stretch>
            <a:fillRect/>
          </a:stretch>
        </p:blipFill>
        <p:spPr>
          <a:xfrm>
            <a:off x="5959475" y="2246630"/>
            <a:ext cx="2360295" cy="2365375"/>
          </a:xfrm>
          <a:prstGeom prst="rect">
            <a:avLst/>
          </a:prstGeom>
        </p:spPr>
      </p:pic>
      <p:cxnSp>
        <p:nvCxnSpPr>
          <p:cNvPr id="15" name="直接连接符 14"/>
          <p:cNvCxnSpPr/>
          <p:nvPr>
            <p:custDataLst>
              <p:tags r:id="rId5"/>
            </p:custDataLst>
          </p:nvPr>
        </p:nvCxnSpPr>
        <p:spPr>
          <a:xfrm flipV="1">
            <a:off x="7149465" y="1356995"/>
            <a:ext cx="0" cy="782320"/>
          </a:xfrm>
          <a:prstGeom prst="line">
            <a:avLst/>
          </a:prstGeom>
          <a:ln w="25400">
            <a:solidFill>
              <a:schemeClr val="tx1"/>
            </a:solidFill>
          </a:ln>
        </p:spPr>
        <p:style>
          <a:lnRef idx="2">
            <a:schemeClr val="accent1"/>
          </a:lnRef>
          <a:fillRef idx="0">
            <a:srgbClr val="FFFFFF"/>
          </a:fillRef>
          <a:effectRef idx="0">
            <a:srgbClr val="FFFFFF"/>
          </a:effectRef>
          <a:fontRef idx="minor">
            <a:schemeClr val="tx1"/>
          </a:fontRef>
        </p:style>
      </p:cxnSp>
      <p:grpSp>
        <p:nvGrpSpPr>
          <p:cNvPr id="38" name="组合 37"/>
          <p:cNvGrpSpPr/>
          <p:nvPr/>
        </p:nvGrpSpPr>
        <p:grpSpPr>
          <a:xfrm>
            <a:off x="5883275" y="2117725"/>
            <a:ext cx="2519680" cy="2538730"/>
            <a:chOff x="13573" y="588"/>
            <a:chExt cx="3968" cy="3998"/>
          </a:xfrm>
        </p:grpSpPr>
        <p:cxnSp>
          <p:nvCxnSpPr>
            <p:cNvPr id="25" name="直接连接符 24"/>
            <p:cNvCxnSpPr/>
            <p:nvPr>
              <p:custDataLst>
                <p:tags r:id="rId6"/>
              </p:custDataLst>
            </p:nvPr>
          </p:nvCxnSpPr>
          <p:spPr>
            <a:xfrm flipH="1" flipV="1">
              <a:off x="13573" y="603"/>
              <a:ext cx="3969" cy="0"/>
            </a:xfrm>
            <a:prstGeom prst="line">
              <a:avLst/>
            </a:prstGeom>
            <a:ln w="34925">
              <a:solidFill>
                <a:schemeClr val="bg2">
                  <a:lumMod val="50000"/>
                </a:schemeClr>
              </a:solidFill>
            </a:ln>
          </p:spPr>
          <p:style>
            <a:lnRef idx="2">
              <a:schemeClr val="accent1"/>
            </a:lnRef>
            <a:fillRef idx="0">
              <a:srgbClr val="FFFFFF"/>
            </a:fillRef>
            <a:effectRef idx="0">
              <a:srgbClr val="FFFFFF"/>
            </a:effectRef>
            <a:fontRef idx="minor">
              <a:schemeClr val="tx1"/>
            </a:fontRef>
          </p:style>
        </p:cxnSp>
        <p:cxnSp>
          <p:nvCxnSpPr>
            <p:cNvPr id="33" name="直接连接符 32"/>
            <p:cNvCxnSpPr/>
            <p:nvPr>
              <p:custDataLst>
                <p:tags r:id="rId7"/>
              </p:custDataLst>
            </p:nvPr>
          </p:nvCxnSpPr>
          <p:spPr>
            <a:xfrm>
              <a:off x="13603" y="618"/>
              <a:ext cx="0" cy="3969"/>
            </a:xfrm>
            <a:prstGeom prst="line">
              <a:avLst/>
            </a:prstGeom>
            <a:ln w="34925">
              <a:solidFill>
                <a:schemeClr val="bg2">
                  <a:lumMod val="50000"/>
                </a:schemeClr>
              </a:solidFill>
            </a:ln>
          </p:spPr>
          <p:style>
            <a:lnRef idx="2">
              <a:schemeClr val="accent1"/>
            </a:lnRef>
            <a:fillRef idx="0">
              <a:srgbClr val="FFFFFF"/>
            </a:fillRef>
            <a:effectRef idx="0">
              <a:srgbClr val="FFFFFF"/>
            </a:effectRef>
            <a:fontRef idx="minor">
              <a:schemeClr val="tx1"/>
            </a:fontRef>
          </p:style>
        </p:cxnSp>
        <p:cxnSp>
          <p:nvCxnSpPr>
            <p:cNvPr id="36" name="直接连接符 35"/>
            <p:cNvCxnSpPr/>
            <p:nvPr>
              <p:custDataLst>
                <p:tags r:id="rId8"/>
              </p:custDataLst>
            </p:nvPr>
          </p:nvCxnSpPr>
          <p:spPr>
            <a:xfrm>
              <a:off x="17512" y="588"/>
              <a:ext cx="0" cy="3969"/>
            </a:xfrm>
            <a:prstGeom prst="line">
              <a:avLst/>
            </a:prstGeom>
            <a:ln w="34925">
              <a:solidFill>
                <a:schemeClr val="bg2">
                  <a:lumMod val="50000"/>
                </a:schemeClr>
              </a:solidFill>
            </a:ln>
          </p:spPr>
          <p:style>
            <a:lnRef idx="2">
              <a:schemeClr val="accent1"/>
            </a:lnRef>
            <a:fillRef idx="0">
              <a:srgbClr val="FFFFFF"/>
            </a:fillRef>
            <a:effectRef idx="0">
              <a:srgbClr val="FFFFFF"/>
            </a:effectRef>
            <a:fontRef idx="minor">
              <a:schemeClr val="tx1"/>
            </a:fontRef>
          </p:style>
        </p:cxnSp>
        <p:cxnSp>
          <p:nvCxnSpPr>
            <p:cNvPr id="37" name="直接连接符 36"/>
            <p:cNvCxnSpPr/>
            <p:nvPr>
              <p:custDataLst>
                <p:tags r:id="rId9"/>
              </p:custDataLst>
            </p:nvPr>
          </p:nvCxnSpPr>
          <p:spPr>
            <a:xfrm flipH="1" flipV="1">
              <a:off x="13573" y="4557"/>
              <a:ext cx="3969" cy="0"/>
            </a:xfrm>
            <a:prstGeom prst="line">
              <a:avLst/>
            </a:prstGeom>
            <a:ln w="34925">
              <a:solidFill>
                <a:schemeClr val="bg2">
                  <a:lumMod val="50000"/>
                </a:schemeClr>
              </a:solidFill>
            </a:ln>
          </p:spPr>
          <p:style>
            <a:lnRef idx="2">
              <a:schemeClr val="accent1"/>
            </a:lnRef>
            <a:fillRef idx="0">
              <a:srgbClr val="FFFFFF"/>
            </a:fillRef>
            <a:effectRef idx="0">
              <a:srgbClr val="FFFFFF"/>
            </a:effectRef>
            <a:fontRef idx="minor">
              <a:schemeClr val="tx1"/>
            </a:fontRef>
          </p:style>
        </p:cxnSp>
      </p:grpSp>
      <p:grpSp>
        <p:nvGrpSpPr>
          <p:cNvPr id="24" name="组合 23"/>
          <p:cNvGrpSpPr/>
          <p:nvPr/>
        </p:nvGrpSpPr>
        <p:grpSpPr>
          <a:xfrm>
            <a:off x="4035425" y="676910"/>
            <a:ext cx="527685" cy="393700"/>
            <a:chOff x="6355" y="1066"/>
            <a:chExt cx="831" cy="620"/>
          </a:xfrm>
        </p:grpSpPr>
        <p:sp>
          <p:nvSpPr>
            <p:cNvPr id="17" name="矩形 16"/>
            <p:cNvSpPr/>
            <p:nvPr/>
          </p:nvSpPr>
          <p:spPr>
            <a:xfrm>
              <a:off x="6355" y="1446"/>
              <a:ext cx="831" cy="241"/>
            </a:xfrm>
            <a:prstGeom prst="rect">
              <a:avLst/>
            </a:prstGeom>
            <a:solidFill>
              <a:schemeClr val="tx1"/>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2" name="文本框 21"/>
            <p:cNvSpPr txBox="1"/>
            <p:nvPr>
              <p:custDataLst>
                <p:tags r:id="rId10"/>
              </p:custDataLst>
            </p:nvPr>
          </p:nvSpPr>
          <p:spPr>
            <a:xfrm>
              <a:off x="6490" y="1066"/>
              <a:ext cx="696" cy="382"/>
            </a:xfrm>
            <a:prstGeom prst="rect">
              <a:avLst/>
            </a:prstGeom>
            <a:noFill/>
          </p:spPr>
          <p:txBody>
            <a:bodyPr wrap="square" rtlCol="0">
              <a:noAutofit/>
            </a:bodyPr>
            <a:p>
              <a:r>
                <a:rPr lang="en-US" altLang="zh-CN" sz="1400" b="1"/>
                <a:t>R1</a:t>
              </a:r>
              <a:endParaRPr lang="en-US" altLang="zh-CN" sz="1400" b="1"/>
            </a:p>
          </p:txBody>
        </p:sp>
      </p:grpSp>
      <p:cxnSp>
        <p:nvCxnSpPr>
          <p:cNvPr id="20" name="直接连接符 19"/>
          <p:cNvCxnSpPr/>
          <p:nvPr>
            <p:custDataLst>
              <p:tags r:id="rId11"/>
            </p:custDataLst>
          </p:nvPr>
        </p:nvCxnSpPr>
        <p:spPr>
          <a:xfrm>
            <a:off x="6820535" y="5347335"/>
            <a:ext cx="658495" cy="0"/>
          </a:xfrm>
          <a:prstGeom prst="line">
            <a:avLst/>
          </a:prstGeom>
          <a:ln w="25400">
            <a:solidFill>
              <a:schemeClr val="tx1"/>
            </a:solidFill>
          </a:ln>
        </p:spPr>
        <p:style>
          <a:lnRef idx="2">
            <a:schemeClr val="accent1"/>
          </a:lnRef>
          <a:fillRef idx="0">
            <a:srgbClr val="FFFFFF"/>
          </a:fillRef>
          <a:effectRef idx="0">
            <a:srgbClr val="FFFFFF"/>
          </a:effectRef>
          <a:fontRef idx="minor">
            <a:schemeClr val="tx1"/>
          </a:fontRef>
        </p:style>
      </p:cxnSp>
      <p:cxnSp>
        <p:nvCxnSpPr>
          <p:cNvPr id="35" name="直接连接符 34"/>
          <p:cNvCxnSpPr/>
          <p:nvPr>
            <p:custDataLst>
              <p:tags r:id="rId12"/>
            </p:custDataLst>
          </p:nvPr>
        </p:nvCxnSpPr>
        <p:spPr>
          <a:xfrm flipV="1">
            <a:off x="6927850" y="5457825"/>
            <a:ext cx="443865" cy="0"/>
          </a:xfrm>
          <a:prstGeom prst="line">
            <a:avLst/>
          </a:prstGeom>
          <a:ln w="25400">
            <a:solidFill>
              <a:schemeClr val="tx1"/>
            </a:solidFill>
          </a:ln>
        </p:spPr>
        <p:style>
          <a:lnRef idx="2">
            <a:schemeClr val="accent1"/>
          </a:lnRef>
          <a:fillRef idx="0">
            <a:srgbClr val="FFFFFF"/>
          </a:fillRef>
          <a:effectRef idx="0">
            <a:srgbClr val="FFFFFF"/>
          </a:effectRef>
          <a:fontRef idx="minor">
            <a:schemeClr val="tx1"/>
          </a:fontRef>
        </p:style>
      </p:cxnSp>
      <p:cxnSp>
        <p:nvCxnSpPr>
          <p:cNvPr id="41" name="直接连接符 40"/>
          <p:cNvCxnSpPr/>
          <p:nvPr>
            <p:custDataLst>
              <p:tags r:id="rId13"/>
            </p:custDataLst>
          </p:nvPr>
        </p:nvCxnSpPr>
        <p:spPr>
          <a:xfrm flipV="1">
            <a:off x="7012940" y="5568315"/>
            <a:ext cx="260985" cy="0"/>
          </a:xfrm>
          <a:prstGeom prst="line">
            <a:avLst/>
          </a:prstGeom>
          <a:ln w="25400">
            <a:solidFill>
              <a:schemeClr val="tx1"/>
            </a:solidFill>
          </a:ln>
        </p:spPr>
        <p:style>
          <a:lnRef idx="2">
            <a:schemeClr val="accent1"/>
          </a:lnRef>
          <a:fillRef idx="0">
            <a:srgbClr val="FFFFFF"/>
          </a:fillRef>
          <a:effectRef idx="0">
            <a:srgbClr val="FFFFFF"/>
          </a:effectRef>
          <a:fontRef idx="minor">
            <a:schemeClr val="tx1"/>
          </a:fontRef>
        </p:style>
      </p:cxnSp>
      <p:cxnSp>
        <p:nvCxnSpPr>
          <p:cNvPr id="39" name="直接连接符 38"/>
          <p:cNvCxnSpPr/>
          <p:nvPr>
            <p:custDataLst>
              <p:tags r:id="rId14"/>
            </p:custDataLst>
          </p:nvPr>
        </p:nvCxnSpPr>
        <p:spPr>
          <a:xfrm flipH="1" flipV="1">
            <a:off x="7130415" y="4650740"/>
            <a:ext cx="0" cy="696595"/>
          </a:xfrm>
          <a:prstGeom prst="line">
            <a:avLst/>
          </a:prstGeom>
          <a:ln w="25400">
            <a:solidFill>
              <a:schemeClr val="tx1"/>
            </a:solidFill>
          </a:ln>
        </p:spPr>
        <p:style>
          <a:lnRef idx="2">
            <a:schemeClr val="accent1"/>
          </a:lnRef>
          <a:fillRef idx="0">
            <a:srgbClr val="FFFFFF"/>
          </a:fillRef>
          <a:effectRef idx="0">
            <a:srgbClr val="FFFFFF"/>
          </a:effectRef>
          <a:fontRef idx="minor">
            <a:schemeClr val="tx1"/>
          </a:fontRef>
        </p:style>
      </p:cxnSp>
      <p:cxnSp>
        <p:nvCxnSpPr>
          <p:cNvPr id="63" name="直接连接符 62"/>
          <p:cNvCxnSpPr/>
          <p:nvPr>
            <p:custDataLst>
              <p:tags r:id="rId15"/>
            </p:custDataLst>
          </p:nvPr>
        </p:nvCxnSpPr>
        <p:spPr>
          <a:xfrm>
            <a:off x="3357880" y="984885"/>
            <a:ext cx="0" cy="3610610"/>
          </a:xfrm>
          <a:prstGeom prst="line">
            <a:avLst/>
          </a:prstGeom>
          <a:ln w="25400">
            <a:solidFill>
              <a:schemeClr val="tx1"/>
            </a:solidFill>
          </a:ln>
        </p:spPr>
        <p:style>
          <a:lnRef idx="2">
            <a:schemeClr val="accent1"/>
          </a:lnRef>
          <a:fillRef idx="0">
            <a:srgbClr val="FFFFFF"/>
          </a:fillRef>
          <a:effectRef idx="0">
            <a:srgbClr val="FFFFFF"/>
          </a:effectRef>
          <a:fontRef idx="minor">
            <a:schemeClr val="tx1"/>
          </a:fontRef>
        </p:style>
      </p:cxnSp>
      <p:cxnSp>
        <p:nvCxnSpPr>
          <p:cNvPr id="64" name="直接连接符 63"/>
          <p:cNvCxnSpPr/>
          <p:nvPr>
            <p:custDataLst>
              <p:tags r:id="rId16"/>
            </p:custDataLst>
          </p:nvPr>
        </p:nvCxnSpPr>
        <p:spPr>
          <a:xfrm>
            <a:off x="3856355" y="1316355"/>
            <a:ext cx="4445" cy="3573780"/>
          </a:xfrm>
          <a:prstGeom prst="line">
            <a:avLst/>
          </a:prstGeom>
          <a:ln w="25400">
            <a:solidFill>
              <a:schemeClr val="tx1"/>
            </a:solidFill>
          </a:ln>
        </p:spPr>
        <p:style>
          <a:lnRef idx="2">
            <a:schemeClr val="accent1"/>
          </a:lnRef>
          <a:fillRef idx="0">
            <a:srgbClr val="FFFFFF"/>
          </a:fillRef>
          <a:effectRef idx="0">
            <a:srgbClr val="FFFFFF"/>
          </a:effectRef>
          <a:fontRef idx="minor">
            <a:schemeClr val="tx1"/>
          </a:fontRef>
        </p:style>
      </p:cxnSp>
      <p:grpSp>
        <p:nvGrpSpPr>
          <p:cNvPr id="66" name="组合 65"/>
          <p:cNvGrpSpPr/>
          <p:nvPr/>
        </p:nvGrpSpPr>
        <p:grpSpPr>
          <a:xfrm rot="0">
            <a:off x="2357120" y="4415790"/>
            <a:ext cx="2418080" cy="1444625"/>
            <a:chOff x="3528" y="6138"/>
            <a:chExt cx="3808" cy="1756"/>
          </a:xfrm>
        </p:grpSpPr>
        <p:cxnSp>
          <p:nvCxnSpPr>
            <p:cNvPr id="67" name="直接连接符 66"/>
            <p:cNvCxnSpPr/>
            <p:nvPr>
              <p:custDataLst>
                <p:tags r:id="rId17"/>
              </p:custDataLst>
            </p:nvPr>
          </p:nvCxnSpPr>
          <p:spPr>
            <a:xfrm>
              <a:off x="3563" y="6140"/>
              <a:ext cx="0" cy="1755"/>
            </a:xfrm>
            <a:prstGeom prst="line">
              <a:avLst/>
            </a:prstGeom>
            <a:ln w="50800" cap="flat"/>
          </p:spPr>
          <p:style>
            <a:lnRef idx="2">
              <a:schemeClr val="accent1"/>
            </a:lnRef>
            <a:fillRef idx="0">
              <a:srgbClr val="FFFFFF"/>
            </a:fillRef>
            <a:effectRef idx="0">
              <a:srgbClr val="FFFFFF"/>
            </a:effectRef>
            <a:fontRef idx="minor">
              <a:schemeClr val="tx1"/>
            </a:fontRef>
          </p:style>
        </p:cxnSp>
        <p:cxnSp>
          <p:nvCxnSpPr>
            <p:cNvPr id="68" name="直接连接符 67"/>
            <p:cNvCxnSpPr/>
            <p:nvPr>
              <p:custDataLst>
                <p:tags r:id="rId18"/>
              </p:custDataLst>
            </p:nvPr>
          </p:nvCxnSpPr>
          <p:spPr>
            <a:xfrm>
              <a:off x="3528" y="6143"/>
              <a:ext cx="3809" cy="0"/>
            </a:xfrm>
            <a:prstGeom prst="line">
              <a:avLst/>
            </a:prstGeom>
            <a:ln w="50800"/>
          </p:spPr>
          <p:style>
            <a:lnRef idx="2">
              <a:schemeClr val="accent1"/>
            </a:lnRef>
            <a:fillRef idx="0">
              <a:srgbClr val="FFFFFF"/>
            </a:fillRef>
            <a:effectRef idx="0">
              <a:srgbClr val="FFFFFF"/>
            </a:effectRef>
            <a:fontRef idx="minor">
              <a:schemeClr val="tx1"/>
            </a:fontRef>
          </p:style>
        </p:cxnSp>
        <p:cxnSp>
          <p:nvCxnSpPr>
            <p:cNvPr id="69" name="直接连接符 68"/>
            <p:cNvCxnSpPr/>
            <p:nvPr>
              <p:custDataLst>
                <p:tags r:id="rId19"/>
              </p:custDataLst>
            </p:nvPr>
          </p:nvCxnSpPr>
          <p:spPr>
            <a:xfrm>
              <a:off x="3528" y="7885"/>
              <a:ext cx="3809" cy="0"/>
            </a:xfrm>
            <a:prstGeom prst="line">
              <a:avLst/>
            </a:prstGeom>
            <a:ln w="50800"/>
          </p:spPr>
          <p:style>
            <a:lnRef idx="2">
              <a:schemeClr val="accent1"/>
            </a:lnRef>
            <a:fillRef idx="0">
              <a:srgbClr val="FFFFFF"/>
            </a:fillRef>
            <a:effectRef idx="0">
              <a:srgbClr val="FFFFFF"/>
            </a:effectRef>
            <a:fontRef idx="minor">
              <a:schemeClr val="tx1"/>
            </a:fontRef>
          </p:style>
        </p:cxnSp>
        <p:cxnSp>
          <p:nvCxnSpPr>
            <p:cNvPr id="70" name="直接连接符 69"/>
            <p:cNvCxnSpPr/>
            <p:nvPr>
              <p:custDataLst>
                <p:tags r:id="rId20"/>
              </p:custDataLst>
            </p:nvPr>
          </p:nvCxnSpPr>
          <p:spPr>
            <a:xfrm>
              <a:off x="7299" y="6138"/>
              <a:ext cx="0" cy="1755"/>
            </a:xfrm>
            <a:prstGeom prst="line">
              <a:avLst/>
            </a:prstGeom>
            <a:ln w="50800" cap="flat"/>
          </p:spPr>
          <p:style>
            <a:lnRef idx="2">
              <a:schemeClr val="accent1"/>
            </a:lnRef>
            <a:fillRef idx="0">
              <a:srgbClr val="FFFFFF"/>
            </a:fillRef>
            <a:effectRef idx="0">
              <a:srgbClr val="FFFFFF"/>
            </a:effectRef>
            <a:fontRef idx="minor">
              <a:schemeClr val="tx1"/>
            </a:fontRef>
          </p:style>
        </p:cxnSp>
      </p:grpSp>
      <p:cxnSp>
        <p:nvCxnSpPr>
          <p:cNvPr id="71" name="直接连接符 70"/>
          <p:cNvCxnSpPr/>
          <p:nvPr>
            <p:custDataLst>
              <p:tags r:id="rId21"/>
            </p:custDataLst>
          </p:nvPr>
        </p:nvCxnSpPr>
        <p:spPr>
          <a:xfrm flipH="1">
            <a:off x="3144520" y="5604510"/>
            <a:ext cx="0" cy="431800"/>
          </a:xfrm>
          <a:prstGeom prst="line">
            <a:avLst/>
          </a:prstGeom>
          <a:ln w="25400">
            <a:solidFill>
              <a:schemeClr val="tx1"/>
            </a:solidFill>
          </a:ln>
        </p:spPr>
        <p:style>
          <a:lnRef idx="2">
            <a:schemeClr val="accent1"/>
          </a:lnRef>
          <a:fillRef idx="0">
            <a:srgbClr val="FFFFFF"/>
          </a:fillRef>
          <a:effectRef idx="0">
            <a:srgbClr val="FFFFFF"/>
          </a:effectRef>
          <a:fontRef idx="minor">
            <a:schemeClr val="tx1"/>
          </a:fontRef>
        </p:style>
      </p:cxnSp>
      <p:grpSp>
        <p:nvGrpSpPr>
          <p:cNvPr id="40" name="组合 39"/>
          <p:cNvGrpSpPr/>
          <p:nvPr/>
        </p:nvGrpSpPr>
        <p:grpSpPr>
          <a:xfrm rot="3060000">
            <a:off x="3142615" y="4605655"/>
            <a:ext cx="13970" cy="1794510"/>
            <a:chOff x="8509" y="4510"/>
            <a:chExt cx="22" cy="2826"/>
          </a:xfrm>
        </p:grpSpPr>
        <p:cxnSp>
          <p:nvCxnSpPr>
            <p:cNvPr id="74" name="直接连接符 73"/>
            <p:cNvCxnSpPr/>
            <p:nvPr>
              <p:custDataLst>
                <p:tags r:id="rId22"/>
              </p:custDataLst>
            </p:nvPr>
          </p:nvCxnSpPr>
          <p:spPr>
            <a:xfrm flipH="1">
              <a:off x="8509" y="4510"/>
              <a:ext cx="1" cy="1485"/>
            </a:xfrm>
            <a:prstGeom prst="line">
              <a:avLst/>
            </a:prstGeom>
            <a:ln w="25400">
              <a:solidFill>
                <a:schemeClr val="tx1"/>
              </a:solidFill>
            </a:ln>
          </p:spPr>
          <p:style>
            <a:lnRef idx="2">
              <a:schemeClr val="accent1"/>
            </a:lnRef>
            <a:fillRef idx="0">
              <a:srgbClr val="FFFFFF"/>
            </a:fillRef>
            <a:effectRef idx="0">
              <a:srgbClr val="FFFFFF"/>
            </a:effectRef>
            <a:fontRef idx="minor">
              <a:schemeClr val="tx1"/>
            </a:fontRef>
          </p:style>
        </p:cxnSp>
        <p:cxnSp>
          <p:nvCxnSpPr>
            <p:cNvPr id="42" name="直接连接符 41"/>
            <p:cNvCxnSpPr/>
            <p:nvPr>
              <p:custDataLst>
                <p:tags r:id="rId23"/>
              </p:custDataLst>
            </p:nvPr>
          </p:nvCxnSpPr>
          <p:spPr>
            <a:xfrm flipH="1">
              <a:off x="8529" y="5995"/>
              <a:ext cx="2" cy="1341"/>
            </a:xfrm>
            <a:prstGeom prst="line">
              <a:avLst/>
            </a:prstGeom>
            <a:ln w="25400">
              <a:noFill/>
            </a:ln>
          </p:spPr>
          <p:style>
            <a:lnRef idx="2">
              <a:schemeClr val="accent1"/>
            </a:lnRef>
            <a:fillRef idx="0">
              <a:srgbClr val="FFFFFF"/>
            </a:fillRef>
            <a:effectRef idx="0">
              <a:srgbClr val="FFFFFF"/>
            </a:effectRef>
            <a:fontRef idx="minor">
              <a:schemeClr val="tx1"/>
            </a:fontRef>
          </p:style>
        </p:cxnSp>
      </p:grpSp>
      <p:sp>
        <p:nvSpPr>
          <p:cNvPr id="73" name="椭圆 72"/>
          <p:cNvSpPr/>
          <p:nvPr>
            <p:custDataLst>
              <p:tags r:id="rId24"/>
            </p:custDataLst>
          </p:nvPr>
        </p:nvSpPr>
        <p:spPr>
          <a:xfrm>
            <a:off x="3067050" y="5502275"/>
            <a:ext cx="154940" cy="154940"/>
          </a:xfrm>
          <a:prstGeom prst="ellipse">
            <a:avLst/>
          </a:prstGeom>
          <a:solidFill>
            <a:schemeClr val="bg1"/>
          </a:solidFill>
          <a:ln>
            <a:solidFill>
              <a:schemeClr val="tx1"/>
            </a:solidFill>
          </a:ln>
        </p:spPr>
        <p:style>
          <a:lnRef idx="2">
            <a:schemeClr val="accent1"/>
          </a:lnRef>
          <a:fillRef idx="0">
            <a:srgbClr val="FFFFFF"/>
          </a:fillRef>
          <a:effectRef idx="0">
            <a:srgbClr val="FFFFFF"/>
          </a:effectRef>
          <a:fontRef idx="minor">
            <a:schemeClr val="dk1"/>
          </a:fontRef>
        </p:style>
        <p:txBody>
          <a:bodyPr rtlCol="0" anchor="ctr"/>
          <a:p>
            <a:pPr algn="ctr"/>
            <a:endParaRPr lang="zh-CN" altLang="en-US"/>
          </a:p>
        </p:txBody>
      </p:sp>
      <p:sp>
        <p:nvSpPr>
          <p:cNvPr id="43" name="椭圆 42"/>
          <p:cNvSpPr/>
          <p:nvPr>
            <p:custDataLst>
              <p:tags r:id="rId25"/>
            </p:custDataLst>
          </p:nvPr>
        </p:nvSpPr>
        <p:spPr>
          <a:xfrm>
            <a:off x="3280410" y="4516120"/>
            <a:ext cx="154940" cy="154940"/>
          </a:xfrm>
          <a:prstGeom prst="ellipse">
            <a:avLst/>
          </a:prstGeom>
          <a:solidFill>
            <a:schemeClr val="bg1"/>
          </a:solidFill>
          <a:ln>
            <a:solidFill>
              <a:schemeClr val="tx1"/>
            </a:solidFill>
          </a:ln>
        </p:spPr>
        <p:style>
          <a:lnRef idx="2">
            <a:schemeClr val="accent1"/>
          </a:lnRef>
          <a:fillRef idx="0">
            <a:srgbClr val="FFFFFF"/>
          </a:fillRef>
          <a:effectRef idx="0">
            <a:srgbClr val="FFFFFF"/>
          </a:effectRef>
          <a:fontRef idx="minor">
            <a:schemeClr val="dk1"/>
          </a:fontRef>
        </p:style>
        <p:txBody>
          <a:bodyPr rtlCol="0" anchor="ctr"/>
          <a:p>
            <a:pPr algn="ctr"/>
            <a:endParaRPr lang="zh-CN" altLang="en-US"/>
          </a:p>
        </p:txBody>
      </p:sp>
      <p:sp>
        <p:nvSpPr>
          <p:cNvPr id="44" name="椭圆 43"/>
          <p:cNvSpPr/>
          <p:nvPr>
            <p:custDataLst>
              <p:tags r:id="rId26"/>
            </p:custDataLst>
          </p:nvPr>
        </p:nvSpPr>
        <p:spPr>
          <a:xfrm>
            <a:off x="3783965" y="4824095"/>
            <a:ext cx="154940" cy="154940"/>
          </a:xfrm>
          <a:prstGeom prst="ellipse">
            <a:avLst/>
          </a:prstGeom>
          <a:solidFill>
            <a:schemeClr val="bg1"/>
          </a:solidFill>
          <a:ln>
            <a:solidFill>
              <a:schemeClr val="tx1"/>
            </a:solidFill>
          </a:ln>
        </p:spPr>
        <p:style>
          <a:lnRef idx="2">
            <a:schemeClr val="accent1"/>
          </a:lnRef>
          <a:fillRef idx="0">
            <a:srgbClr val="FFFFFF"/>
          </a:fillRef>
          <a:effectRef idx="0">
            <a:srgbClr val="FFFFFF"/>
          </a:effectRef>
          <a:fontRef idx="minor">
            <a:schemeClr val="dk1"/>
          </a:fontRef>
        </p:style>
        <p:txBody>
          <a:bodyPr rtlCol="0" anchor="ctr"/>
          <a:p>
            <a:pPr algn="ctr"/>
            <a:endParaRPr lang="zh-CN" altLang="en-US"/>
          </a:p>
        </p:txBody>
      </p:sp>
      <p:sp>
        <p:nvSpPr>
          <p:cNvPr id="45" name="加号 44"/>
          <p:cNvSpPr/>
          <p:nvPr>
            <p:custDataLst>
              <p:tags r:id="rId27"/>
            </p:custDataLst>
          </p:nvPr>
        </p:nvSpPr>
        <p:spPr>
          <a:xfrm>
            <a:off x="2934970" y="6021705"/>
            <a:ext cx="411480" cy="411480"/>
          </a:xfrm>
          <a:prstGeom prst="mathPlus">
            <a:avLst/>
          </a:prstGeom>
          <a:solidFill>
            <a:srgbClr val="FF0000"/>
          </a:solidFill>
        </p:spPr>
        <p:style>
          <a:lnRef idx="2">
            <a:schemeClr val="lt1"/>
          </a:lnRef>
          <a:fillRef idx="1">
            <a:schemeClr val="accent1"/>
          </a:fillRef>
          <a:effectRef idx="1">
            <a:schemeClr val="accent1"/>
          </a:effectRef>
          <a:fontRef idx="minor">
            <a:schemeClr val="lt1"/>
          </a:fontRef>
        </p:style>
        <p:txBody>
          <a:bodyPr rtlCol="0" anchor="ctr"/>
          <a:p>
            <a:pPr algn="ctr"/>
            <a:endParaRPr lang="zh-CN" altLang="en-US"/>
          </a:p>
        </p:txBody>
      </p:sp>
      <p:pic>
        <p:nvPicPr>
          <p:cNvPr id="46" name="图片 45" descr="继电器"/>
          <p:cNvPicPr>
            <a:picLocks noChangeAspect="1"/>
          </p:cNvPicPr>
          <p:nvPr/>
        </p:nvPicPr>
        <p:blipFill>
          <a:blip r:embed="rId28"/>
          <a:stretch>
            <a:fillRect/>
          </a:stretch>
        </p:blipFill>
        <p:spPr>
          <a:xfrm>
            <a:off x="3067050" y="1709420"/>
            <a:ext cx="666115" cy="935990"/>
          </a:xfrm>
          <a:prstGeom prst="rect">
            <a:avLst/>
          </a:prstGeom>
        </p:spPr>
      </p:pic>
      <p:pic>
        <p:nvPicPr>
          <p:cNvPr id="47" name="图片 46" descr="继电器"/>
          <p:cNvPicPr>
            <a:picLocks noChangeAspect="1"/>
          </p:cNvPicPr>
          <p:nvPr>
            <p:custDataLst>
              <p:tags r:id="rId29"/>
            </p:custDataLst>
          </p:nvPr>
        </p:nvPicPr>
        <p:blipFill>
          <a:blip r:embed="rId28"/>
          <a:stretch>
            <a:fillRect/>
          </a:stretch>
        </p:blipFill>
        <p:spPr>
          <a:xfrm>
            <a:off x="3525520" y="2794000"/>
            <a:ext cx="666115" cy="935990"/>
          </a:xfrm>
          <a:prstGeom prst="rect">
            <a:avLst/>
          </a:prstGeom>
        </p:spPr>
      </p:pic>
      <p:sp>
        <p:nvSpPr>
          <p:cNvPr id="12" name="文本框 11"/>
          <p:cNvSpPr txBox="1"/>
          <p:nvPr>
            <p:custDataLst>
              <p:tags r:id="rId30"/>
            </p:custDataLst>
          </p:nvPr>
        </p:nvSpPr>
        <p:spPr>
          <a:xfrm>
            <a:off x="3525520" y="129540"/>
            <a:ext cx="1626870" cy="433705"/>
          </a:xfrm>
          <a:prstGeom prst="rect">
            <a:avLst/>
          </a:prstGeom>
          <a:noFill/>
        </p:spPr>
        <p:txBody>
          <a:bodyPr wrap="square" rtlCol="0">
            <a:noAutofit/>
          </a:bodyPr>
          <a:p>
            <a:pPr algn="ctr"/>
            <a:r>
              <a:rPr lang="zh-CN"/>
              <a:t>电阻</a:t>
            </a:r>
            <a:endParaRPr lang="zh-CN"/>
          </a:p>
          <a:p>
            <a:pPr algn="ctr"/>
            <a:r>
              <a:rPr lang="zh-CN" altLang="en-US" sz="1400"/>
              <a:t>resistance</a:t>
            </a:r>
            <a:endParaRPr lang="zh-CN" altLang="en-US" sz="1400"/>
          </a:p>
        </p:txBody>
      </p:sp>
      <p:sp>
        <p:nvSpPr>
          <p:cNvPr id="10" name="文本框 9"/>
          <p:cNvSpPr txBox="1"/>
          <p:nvPr>
            <p:custDataLst>
              <p:tags r:id="rId31"/>
            </p:custDataLst>
          </p:nvPr>
        </p:nvSpPr>
        <p:spPr>
          <a:xfrm>
            <a:off x="1037590" y="1839595"/>
            <a:ext cx="1975485" cy="529590"/>
          </a:xfrm>
          <a:prstGeom prst="rect">
            <a:avLst/>
          </a:prstGeom>
          <a:noFill/>
        </p:spPr>
        <p:txBody>
          <a:bodyPr wrap="square" rtlCol="0">
            <a:noAutofit/>
          </a:bodyPr>
          <a:p>
            <a:pPr algn="ctr"/>
            <a:r>
              <a:rPr lang="zh-CN" altLang="en-US"/>
              <a:t>继电器</a:t>
            </a:r>
            <a:r>
              <a:rPr lang="en-US" altLang="zh-CN"/>
              <a:t>1</a:t>
            </a:r>
            <a:endParaRPr lang="en-US" altLang="zh-CN"/>
          </a:p>
          <a:p>
            <a:pPr algn="ctr"/>
            <a:r>
              <a:rPr lang="zh-CN" altLang="en-US" sz="1400"/>
              <a:t>Relay 1</a:t>
            </a:r>
            <a:endParaRPr lang="zh-CN" altLang="en-US" sz="1400"/>
          </a:p>
        </p:txBody>
      </p:sp>
      <p:sp>
        <p:nvSpPr>
          <p:cNvPr id="11" name="文本框 10"/>
          <p:cNvSpPr txBox="1"/>
          <p:nvPr>
            <p:custDataLst>
              <p:tags r:id="rId32"/>
            </p:custDataLst>
          </p:nvPr>
        </p:nvSpPr>
        <p:spPr>
          <a:xfrm>
            <a:off x="3817620" y="2910205"/>
            <a:ext cx="1975485" cy="529590"/>
          </a:xfrm>
          <a:prstGeom prst="rect">
            <a:avLst/>
          </a:prstGeom>
          <a:noFill/>
        </p:spPr>
        <p:txBody>
          <a:bodyPr wrap="square" rtlCol="0">
            <a:noAutofit/>
          </a:bodyPr>
          <a:p>
            <a:pPr algn="ctr"/>
            <a:r>
              <a:rPr lang="zh-CN" altLang="en-US"/>
              <a:t>继电器</a:t>
            </a:r>
            <a:r>
              <a:rPr lang="en-US" altLang="zh-CN"/>
              <a:t>2</a:t>
            </a:r>
            <a:endParaRPr lang="en-US" altLang="zh-CN"/>
          </a:p>
          <a:p>
            <a:pPr algn="ctr"/>
            <a:r>
              <a:rPr lang="zh-CN" altLang="en-US" sz="1400"/>
              <a:t>Relay </a:t>
            </a:r>
            <a:r>
              <a:rPr lang="en-US" altLang="zh-CN" sz="1400"/>
              <a:t>2</a:t>
            </a:r>
            <a:endParaRPr lang="en-US" altLang="zh-CN" sz="1400"/>
          </a:p>
        </p:txBody>
      </p:sp>
      <p:sp>
        <p:nvSpPr>
          <p:cNvPr id="3" name="文本框 2"/>
          <p:cNvSpPr txBox="1"/>
          <p:nvPr>
            <p:custDataLst>
              <p:tags r:id="rId33"/>
            </p:custDataLst>
          </p:nvPr>
        </p:nvSpPr>
        <p:spPr>
          <a:xfrm>
            <a:off x="1412875" y="3869690"/>
            <a:ext cx="1975485" cy="529590"/>
          </a:xfrm>
          <a:prstGeom prst="rect">
            <a:avLst/>
          </a:prstGeom>
          <a:noFill/>
        </p:spPr>
        <p:txBody>
          <a:bodyPr wrap="square" rtlCol="0">
            <a:noAutofit/>
          </a:bodyPr>
          <a:p>
            <a:pPr algn="ctr"/>
            <a:r>
              <a:rPr lang="zh-CN" altLang="en-US"/>
              <a:t>低速触点</a:t>
            </a:r>
            <a:endParaRPr lang="zh-CN" altLang="en-US"/>
          </a:p>
          <a:p>
            <a:pPr algn="ctr"/>
            <a:r>
              <a:rPr lang="zh-CN" altLang="en-US" sz="1400"/>
              <a:t>Low speed contacts</a:t>
            </a:r>
            <a:endParaRPr lang="zh-CN" altLang="en-US" sz="1400"/>
          </a:p>
        </p:txBody>
      </p:sp>
      <p:sp>
        <p:nvSpPr>
          <p:cNvPr id="9" name="文本框 8"/>
          <p:cNvSpPr txBox="1"/>
          <p:nvPr>
            <p:custDataLst>
              <p:tags r:id="rId34"/>
            </p:custDataLst>
          </p:nvPr>
        </p:nvSpPr>
        <p:spPr>
          <a:xfrm>
            <a:off x="3957955" y="3867150"/>
            <a:ext cx="1835150" cy="529590"/>
          </a:xfrm>
          <a:prstGeom prst="rect">
            <a:avLst/>
          </a:prstGeom>
          <a:noFill/>
        </p:spPr>
        <p:txBody>
          <a:bodyPr wrap="square" rtlCol="0">
            <a:noAutofit/>
          </a:bodyPr>
          <a:p>
            <a:pPr algn="ctr"/>
            <a:r>
              <a:rPr lang="zh-CN" altLang="en-US"/>
              <a:t>高速触点</a:t>
            </a:r>
            <a:endParaRPr lang="zh-CN" altLang="en-US"/>
          </a:p>
          <a:p>
            <a:pPr algn="ctr"/>
            <a:r>
              <a:rPr lang="zh-CN" altLang="en-US" sz="1400"/>
              <a:t>High-speed contacts</a:t>
            </a:r>
            <a:endParaRPr lang="zh-CN" altLang="en-US" sz="1400"/>
          </a:p>
          <a:p>
            <a:pPr algn="ctr"/>
            <a:endParaRPr lang="zh-CN" altLang="en-US" sz="1400"/>
          </a:p>
        </p:txBody>
      </p:sp>
      <p:sp>
        <p:nvSpPr>
          <p:cNvPr id="2" name="文本框 1"/>
          <p:cNvSpPr txBox="1"/>
          <p:nvPr>
            <p:custDataLst>
              <p:tags r:id="rId35"/>
            </p:custDataLst>
          </p:nvPr>
        </p:nvSpPr>
        <p:spPr>
          <a:xfrm>
            <a:off x="130810" y="4866640"/>
            <a:ext cx="2242185" cy="576580"/>
          </a:xfrm>
          <a:prstGeom prst="rect">
            <a:avLst/>
          </a:prstGeom>
          <a:noFill/>
        </p:spPr>
        <p:txBody>
          <a:bodyPr wrap="square" rtlCol="0">
            <a:noAutofit/>
          </a:bodyPr>
          <a:p>
            <a:pPr algn="ctr"/>
            <a:r>
              <a:rPr lang="zh-CN" altLang="en-US"/>
              <a:t>温控开关</a:t>
            </a:r>
            <a:endParaRPr lang="zh-CN" altLang="en-US"/>
          </a:p>
          <a:p>
            <a:pPr algn="ctr"/>
            <a:r>
              <a:rPr lang="zh-CN" altLang="en-US" sz="1400"/>
              <a:t>Temperature control switch</a:t>
            </a:r>
            <a:endParaRPr lang="zh-CN" altLang="en-US" sz="1400"/>
          </a:p>
        </p:txBody>
      </p:sp>
      <p:sp>
        <p:nvSpPr>
          <p:cNvPr id="13" name="文本框 12"/>
          <p:cNvSpPr txBox="1"/>
          <p:nvPr>
            <p:custDataLst>
              <p:tags r:id="rId36"/>
            </p:custDataLst>
          </p:nvPr>
        </p:nvSpPr>
        <p:spPr>
          <a:xfrm>
            <a:off x="3124835" y="6006465"/>
            <a:ext cx="1626870" cy="666750"/>
          </a:xfrm>
          <a:prstGeom prst="rect">
            <a:avLst/>
          </a:prstGeom>
          <a:noFill/>
        </p:spPr>
        <p:txBody>
          <a:bodyPr wrap="square" rtlCol="0">
            <a:noAutofit/>
          </a:bodyPr>
          <a:p>
            <a:pPr algn="ctr"/>
            <a:r>
              <a:rPr lang="zh-CN"/>
              <a:t>电源</a:t>
            </a:r>
            <a:endParaRPr lang="zh-CN"/>
          </a:p>
          <a:p>
            <a:pPr algn="ctr"/>
            <a:r>
              <a:rPr lang="zh-CN" altLang="en-US" sz="1400"/>
              <a:t>power supply</a:t>
            </a:r>
            <a:endParaRPr lang="zh-CN" altLang="en-US" sz="1400"/>
          </a:p>
        </p:txBody>
      </p:sp>
      <p:sp>
        <p:nvSpPr>
          <p:cNvPr id="14" name="文本框 13"/>
          <p:cNvSpPr txBox="1"/>
          <p:nvPr>
            <p:custDataLst>
              <p:tags r:id="rId37"/>
            </p:custDataLst>
          </p:nvPr>
        </p:nvSpPr>
        <p:spPr>
          <a:xfrm>
            <a:off x="8148955" y="3041015"/>
            <a:ext cx="1626870" cy="666750"/>
          </a:xfrm>
          <a:prstGeom prst="rect">
            <a:avLst/>
          </a:prstGeom>
          <a:noFill/>
        </p:spPr>
        <p:txBody>
          <a:bodyPr wrap="square" rtlCol="0">
            <a:noAutofit/>
          </a:bodyPr>
          <a:p>
            <a:pPr algn="ctr"/>
            <a:r>
              <a:rPr lang="zh-CN"/>
              <a:t>风扇</a:t>
            </a:r>
            <a:endParaRPr lang="zh-CN"/>
          </a:p>
          <a:p>
            <a:pPr algn="ctr"/>
            <a:r>
              <a:rPr lang="zh-CN" altLang="en-US" sz="1400"/>
              <a:t>fan</a:t>
            </a:r>
            <a:endParaRPr lang="zh-CN" altLang="en-US" sz="1400"/>
          </a:p>
        </p:txBody>
      </p:sp>
      <p:sp>
        <p:nvSpPr>
          <p:cNvPr id="16" name="文本框 15"/>
          <p:cNvSpPr txBox="1"/>
          <p:nvPr>
            <p:custDataLst>
              <p:tags r:id="rId38"/>
            </p:custDataLst>
          </p:nvPr>
        </p:nvSpPr>
        <p:spPr>
          <a:xfrm>
            <a:off x="7571105" y="5013960"/>
            <a:ext cx="1626870" cy="666750"/>
          </a:xfrm>
          <a:prstGeom prst="rect">
            <a:avLst/>
          </a:prstGeom>
          <a:noFill/>
        </p:spPr>
        <p:txBody>
          <a:bodyPr wrap="square" rtlCol="0">
            <a:noAutofit/>
          </a:bodyPr>
          <a:p>
            <a:pPr algn="ctr"/>
            <a:r>
              <a:rPr lang="zh-CN" altLang="en-US"/>
              <a:t>搭铁</a:t>
            </a:r>
            <a:endParaRPr lang="zh-CN" altLang="en-US"/>
          </a:p>
          <a:p>
            <a:pPr algn="ctr"/>
            <a:r>
              <a:rPr lang="zh-CN" altLang="en-US" sz="1400"/>
              <a:t>Iron</a:t>
            </a:r>
            <a:endParaRPr lang="zh-CN" altLang="en-US" sz="1400"/>
          </a:p>
        </p:txBody>
      </p:sp>
      <p:sp>
        <p:nvSpPr>
          <p:cNvPr id="18" name="文本框 17"/>
          <p:cNvSpPr txBox="1"/>
          <p:nvPr>
            <p:custDataLst>
              <p:tags r:id="rId39"/>
            </p:custDataLst>
          </p:nvPr>
        </p:nvSpPr>
        <p:spPr>
          <a:xfrm>
            <a:off x="2113280" y="4595495"/>
            <a:ext cx="1129665" cy="568325"/>
          </a:xfrm>
          <a:prstGeom prst="rect">
            <a:avLst/>
          </a:prstGeom>
          <a:noFill/>
        </p:spPr>
        <p:txBody>
          <a:bodyPr wrap="square" rtlCol="0">
            <a:noAutofit/>
          </a:bodyPr>
          <a:p>
            <a:pPr algn="ctr"/>
            <a:r>
              <a:rPr lang="zh-CN" altLang="en-US"/>
              <a:t>双金属片</a:t>
            </a:r>
            <a:endParaRPr lang="zh-CN" altLang="en-US"/>
          </a:p>
          <a:p>
            <a:pPr algn="ctr"/>
            <a:r>
              <a:rPr lang="zh-CN" altLang="en-US" sz="1400"/>
              <a:t>Bimetallic</a:t>
            </a:r>
            <a:endParaRPr lang="zh-CN" altLang="en-US" sz="14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3060000">
                                      <p:cBhvr>
                                        <p:cTn id="6" dur="2000" fill="hold"/>
                                        <p:tgtEl>
                                          <p:spTgt spid="40"/>
                                        </p:tgtEl>
                                        <p:attrNameLst>
                                          <p:attrName>r</p:attrName>
                                        </p:attrNameLst>
                                      </p:cBhvr>
                                    </p:animRot>
                                  </p:childTnLst>
                                </p:cTn>
                              </p:par>
                              <p:par>
                                <p:cTn id="7" presetID="8" presetClass="emph" presetSubtype="0" repeatCount="3000" fill="hold" nodeType="withEffect">
                                  <p:stCondLst>
                                    <p:cond delay="0"/>
                                  </p:stCondLst>
                                  <p:childTnLst>
                                    <p:animRot by="21600000">
                                      <p:cBhvr>
                                        <p:cTn id="8" dur="1000" fill="hold"/>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570865" y="496570"/>
            <a:ext cx="11224895" cy="5552440"/>
          </a:xfrm>
          <a:prstGeom prst="rect">
            <a:avLst/>
          </a:prstGeom>
          <a:noFill/>
        </p:spPr>
        <p:txBody>
          <a:bodyPr wrap="square" rtlCol="0">
            <a:noAutofit/>
          </a:bodyPr>
          <a:p>
            <a:r>
              <a:rPr lang="zh-CN" altLang="en-US" sz="2800"/>
              <a:t>四、</a:t>
            </a:r>
            <a:r>
              <a:rPr lang="zh-CN" altLang="en-US" sz="2800">
                <a:latin typeface="微软雅黑" panose="020B0503020204020204" charset="-122"/>
                <a:ea typeface="微软雅黑" panose="020B0503020204020204" charset="-122"/>
                <a:cs typeface="微软雅黑" panose="020B0503020204020204" charset="-122"/>
                <a:sym typeface="+mn-ea"/>
              </a:rPr>
              <a:t>故障及检查：</a:t>
            </a:r>
            <a:endParaRPr lang="zh-CN" altLang="en-US" sz="2800">
              <a:latin typeface="微软雅黑" panose="020B0503020204020204" charset="-122"/>
              <a:ea typeface="微软雅黑" panose="020B0503020204020204" charset="-122"/>
              <a:cs typeface="微软雅黑" panose="020B0503020204020204" charset="-122"/>
              <a:sym typeface="+mn-ea"/>
            </a:endParaRPr>
          </a:p>
          <a:p>
            <a:r>
              <a:rPr lang="zh-CN" altLang="en-US" sz="2800">
                <a:latin typeface="微软雅黑" panose="020B0503020204020204" charset="-122"/>
                <a:ea typeface="微软雅黑" panose="020B0503020204020204" charset="-122"/>
                <a:cs typeface="微软雅黑" panose="020B0503020204020204" charset="-122"/>
                <a:sym typeface="+mn-ea"/>
              </a:rPr>
              <a:t> </a:t>
            </a:r>
            <a:r>
              <a:rPr lang="en-US" altLang="zh-CN" sz="2800">
                <a:latin typeface="微软雅黑" panose="020B0503020204020204" charset="-122"/>
                <a:ea typeface="微软雅黑" panose="020B0503020204020204" charset="-122"/>
                <a:cs typeface="微软雅黑" panose="020B0503020204020204" charset="-122"/>
                <a:sym typeface="+mn-ea"/>
              </a:rPr>
              <a:t>     </a:t>
            </a:r>
            <a:r>
              <a:rPr lang="en-US" altLang="zh-CN" sz="2400">
                <a:solidFill>
                  <a:schemeClr val="tx1"/>
                </a:solidFill>
                <a:latin typeface="微软雅黑" panose="020B0503020204020204" charset="-122"/>
                <a:ea typeface="微软雅黑" panose="020B0503020204020204" charset="-122"/>
                <a:cs typeface="微软雅黑" panose="020B0503020204020204" charset="-122"/>
                <a:sym typeface="+mn-ea"/>
              </a:rPr>
              <a:t> </a:t>
            </a:r>
            <a:r>
              <a:rPr lang="zh-CN" altLang="en-US" sz="2400">
                <a:solidFill>
                  <a:schemeClr val="tx1"/>
                </a:solidFill>
                <a:sym typeface="+mn-ea"/>
              </a:rPr>
              <a:t>风扇和温控开关如果出现故障以后就会直接的影响发动机的散热能力，导致发动机高温，可以打开机舱盖，观察风扇有没有转动，如果风扇没有转动就需要对温控开关</a:t>
            </a:r>
            <a:r>
              <a:rPr lang="zh-CN" altLang="en-US" sz="2400">
                <a:solidFill>
                  <a:schemeClr val="tx1"/>
                </a:solidFill>
                <a:sym typeface="+mn-ea"/>
              </a:rPr>
              <a:t>导通情况</a:t>
            </a:r>
            <a:r>
              <a:rPr lang="zh-CN" altLang="en-US" sz="2400">
                <a:solidFill>
                  <a:schemeClr val="tx1"/>
                </a:solidFill>
                <a:sym typeface="+mn-ea"/>
              </a:rPr>
              <a:t>进行测量，如果温控开关正常，就需要检查风扇就可以将故障排除。</a:t>
            </a:r>
            <a:endParaRPr lang="zh-CN" altLang="en-US" sz="2400">
              <a:solidFill>
                <a:schemeClr val="tx1"/>
              </a:solidFill>
              <a:latin typeface="微软雅黑" panose="020B0503020204020204" charset="-122"/>
              <a:ea typeface="微软雅黑" panose="020B0503020204020204" charset="-122"/>
              <a:cs typeface="微软雅黑" panose="020B0503020204020204" charset="-122"/>
            </a:endParaRPr>
          </a:p>
          <a:p>
            <a:endParaRPr lang="zh-CN" altLang="en-US" sz="2400">
              <a:solidFill>
                <a:schemeClr val="tx1"/>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3504565" y="2621280"/>
            <a:ext cx="751840" cy="1615440"/>
          </a:xfrm>
          <a:prstGeom prst="rect">
            <a:avLst/>
          </a:prstGeom>
          <a:noFill/>
        </p:spPr>
        <p:txBody>
          <a:bodyPr wrap="square" rtlCol="0">
            <a:noAutofit/>
          </a:bodyPr>
          <a:p>
            <a:r>
              <a:rPr lang="zh-CN" altLang="en-US" sz="4800"/>
              <a:t>目录</a:t>
            </a:r>
            <a:endParaRPr lang="zh-CN" altLang="en-US" sz="4800"/>
          </a:p>
        </p:txBody>
      </p:sp>
      <p:sp>
        <p:nvSpPr>
          <p:cNvPr id="4" name="文本框 3"/>
          <p:cNvSpPr txBox="1"/>
          <p:nvPr>
            <p:custDataLst>
              <p:tags r:id="rId1"/>
            </p:custDataLst>
          </p:nvPr>
        </p:nvSpPr>
        <p:spPr>
          <a:xfrm>
            <a:off x="5423535" y="1305560"/>
            <a:ext cx="3119120" cy="4246880"/>
          </a:xfrm>
          <a:prstGeom prst="rect">
            <a:avLst/>
          </a:prstGeom>
          <a:noFill/>
        </p:spPr>
        <p:txBody>
          <a:bodyPr wrap="square" rtlCol="0">
            <a:noAutofit/>
          </a:bodyPr>
          <a:p>
            <a:r>
              <a:rPr lang="zh-CN" altLang="en-US" sz="3200">
                <a:latin typeface="微软雅黑" panose="020B0503020204020204" charset="-122"/>
                <a:ea typeface="微软雅黑" panose="020B0503020204020204" charset="-122"/>
                <a:cs typeface="微软雅黑" panose="020B0503020204020204" charset="-122"/>
              </a:rPr>
              <a:t>散热风扇</a:t>
            </a:r>
            <a:endParaRPr lang="en-US" altLang="zh-CN" sz="3200">
              <a:latin typeface="微软雅黑" panose="020B0503020204020204" charset="-122"/>
              <a:ea typeface="微软雅黑" panose="020B0503020204020204" charset="-122"/>
              <a:cs typeface="微软雅黑" panose="020B0503020204020204" charset="-122"/>
            </a:endParaRPr>
          </a:p>
          <a:p>
            <a:r>
              <a:rPr lang="en-US" altLang="zh-CN" sz="2800">
                <a:latin typeface="微软雅黑" panose="020B0503020204020204" charset="-122"/>
                <a:ea typeface="微软雅黑" panose="020B0503020204020204" charset="-122"/>
                <a:cs typeface="微软雅黑" panose="020B0503020204020204" charset="-122"/>
              </a:rPr>
              <a:t>    1.</a:t>
            </a:r>
            <a:r>
              <a:rPr lang="zh-CN" altLang="en-US" sz="2800">
                <a:latin typeface="微软雅黑" panose="020B0503020204020204" charset="-122"/>
                <a:ea typeface="微软雅黑" panose="020B0503020204020204" charset="-122"/>
                <a:cs typeface="微软雅黑" panose="020B0503020204020204" charset="-122"/>
              </a:rPr>
              <a:t>安装位置</a:t>
            </a:r>
            <a:endParaRPr lang="zh-CN" altLang="en-US" sz="2800">
              <a:latin typeface="微软雅黑" panose="020B0503020204020204" charset="-122"/>
              <a:ea typeface="微软雅黑" panose="020B0503020204020204" charset="-122"/>
              <a:cs typeface="微软雅黑" panose="020B0503020204020204" charset="-122"/>
            </a:endParaRPr>
          </a:p>
          <a:p>
            <a:r>
              <a:rPr lang="en-US" altLang="zh-CN" sz="2800">
                <a:latin typeface="微软雅黑" panose="020B0503020204020204" charset="-122"/>
                <a:ea typeface="微软雅黑" panose="020B0503020204020204" charset="-122"/>
                <a:cs typeface="微软雅黑" panose="020B0503020204020204" charset="-122"/>
              </a:rPr>
              <a:t>    2.</a:t>
            </a:r>
            <a:r>
              <a:rPr lang="zh-CN" altLang="en-US" sz="2800">
                <a:latin typeface="微软雅黑" panose="020B0503020204020204" charset="-122"/>
                <a:ea typeface="微软雅黑" panose="020B0503020204020204" charset="-122"/>
                <a:cs typeface="微软雅黑" panose="020B0503020204020204" charset="-122"/>
              </a:rPr>
              <a:t>分类及组成</a:t>
            </a:r>
            <a:endParaRPr lang="zh-CN" altLang="en-US" sz="2800">
              <a:latin typeface="微软雅黑" panose="020B0503020204020204" charset="-122"/>
              <a:ea typeface="微软雅黑" panose="020B0503020204020204" charset="-122"/>
              <a:cs typeface="微软雅黑" panose="020B0503020204020204" charset="-122"/>
            </a:endParaRPr>
          </a:p>
          <a:p>
            <a:r>
              <a:rPr lang="en-US" altLang="zh-CN" sz="2800">
                <a:latin typeface="微软雅黑" panose="020B0503020204020204" charset="-122"/>
                <a:ea typeface="微软雅黑" panose="020B0503020204020204" charset="-122"/>
                <a:cs typeface="微软雅黑" panose="020B0503020204020204" charset="-122"/>
              </a:rPr>
              <a:t>    3.</a:t>
            </a:r>
            <a:r>
              <a:rPr lang="zh-CN" altLang="en-US" sz="2800">
                <a:latin typeface="微软雅黑" panose="020B0503020204020204" charset="-122"/>
                <a:ea typeface="微软雅黑" panose="020B0503020204020204" charset="-122"/>
                <a:cs typeface="微软雅黑" panose="020B0503020204020204" charset="-122"/>
              </a:rPr>
              <a:t>检查保养</a:t>
            </a:r>
            <a:endParaRPr lang="zh-CN" altLang="en-US" sz="2800">
              <a:latin typeface="微软雅黑" panose="020B0503020204020204" charset="-122"/>
              <a:ea typeface="微软雅黑" panose="020B0503020204020204" charset="-122"/>
              <a:cs typeface="微软雅黑" panose="020B0503020204020204" charset="-122"/>
            </a:endParaRPr>
          </a:p>
          <a:p>
            <a:r>
              <a:rPr lang="zh-CN" altLang="en-US" sz="3200">
                <a:latin typeface="微软雅黑" panose="020B0503020204020204" charset="-122"/>
                <a:ea typeface="微软雅黑" panose="020B0503020204020204" charset="-122"/>
                <a:cs typeface="微软雅黑" panose="020B0503020204020204" charset="-122"/>
              </a:rPr>
              <a:t>温控开关</a:t>
            </a:r>
            <a:endParaRPr lang="zh-CN" altLang="en-US" sz="3200">
              <a:latin typeface="微软雅黑" panose="020B0503020204020204" charset="-122"/>
              <a:ea typeface="微软雅黑" panose="020B0503020204020204" charset="-122"/>
              <a:cs typeface="微软雅黑" panose="020B0503020204020204" charset="-122"/>
            </a:endParaRPr>
          </a:p>
          <a:p>
            <a:r>
              <a:rPr lang="en-US" altLang="zh-CN" sz="3200">
                <a:latin typeface="微软雅黑" panose="020B0503020204020204" charset="-122"/>
                <a:ea typeface="微软雅黑" panose="020B0503020204020204" charset="-122"/>
                <a:cs typeface="微软雅黑" panose="020B0503020204020204" charset="-122"/>
              </a:rPr>
              <a:t>    </a:t>
            </a:r>
            <a:r>
              <a:rPr lang="en-US" altLang="zh-CN" sz="2800">
                <a:latin typeface="微软雅黑" panose="020B0503020204020204" charset="-122"/>
                <a:ea typeface="微软雅黑" panose="020B0503020204020204" charset="-122"/>
                <a:cs typeface="微软雅黑" panose="020B0503020204020204" charset="-122"/>
                <a:sym typeface="+mn-ea"/>
              </a:rPr>
              <a:t>1.</a:t>
            </a:r>
            <a:r>
              <a:rPr lang="zh-CN" altLang="en-US" sz="2800">
                <a:latin typeface="微软雅黑" panose="020B0503020204020204" charset="-122"/>
                <a:ea typeface="微软雅黑" panose="020B0503020204020204" charset="-122"/>
                <a:cs typeface="微软雅黑" panose="020B0503020204020204" charset="-122"/>
                <a:sym typeface="+mn-ea"/>
              </a:rPr>
              <a:t>安装位置</a:t>
            </a:r>
            <a:endParaRPr lang="zh-CN" altLang="en-US" sz="2800">
              <a:latin typeface="微软雅黑" panose="020B0503020204020204" charset="-122"/>
              <a:ea typeface="微软雅黑" panose="020B0503020204020204" charset="-122"/>
              <a:cs typeface="微软雅黑" panose="020B0503020204020204" charset="-122"/>
              <a:sym typeface="+mn-ea"/>
            </a:endParaRPr>
          </a:p>
          <a:p>
            <a:r>
              <a:rPr lang="en-US" altLang="zh-CN" sz="2800">
                <a:latin typeface="微软雅黑" panose="020B0503020204020204" charset="-122"/>
                <a:ea typeface="微软雅黑" panose="020B0503020204020204" charset="-122"/>
                <a:cs typeface="微软雅黑" panose="020B0503020204020204" charset="-122"/>
              </a:rPr>
              <a:t>    2.</a:t>
            </a:r>
            <a:r>
              <a:rPr lang="zh-CN" altLang="en-US" sz="2800">
                <a:latin typeface="微软雅黑" panose="020B0503020204020204" charset="-122"/>
                <a:ea typeface="微软雅黑" panose="020B0503020204020204" charset="-122"/>
                <a:cs typeface="微软雅黑" panose="020B0503020204020204" charset="-122"/>
              </a:rPr>
              <a:t>结构原理</a:t>
            </a:r>
            <a:endParaRPr lang="zh-CN" altLang="en-US" sz="2800">
              <a:latin typeface="微软雅黑" panose="020B0503020204020204" charset="-122"/>
              <a:ea typeface="微软雅黑" panose="020B0503020204020204" charset="-122"/>
              <a:cs typeface="微软雅黑" panose="020B0503020204020204" charset="-122"/>
            </a:endParaRPr>
          </a:p>
          <a:p>
            <a:r>
              <a:rPr lang="en-US" altLang="zh-CN" sz="2800">
                <a:latin typeface="微软雅黑" panose="020B0503020204020204" charset="-122"/>
                <a:ea typeface="微软雅黑" panose="020B0503020204020204" charset="-122"/>
                <a:cs typeface="微软雅黑" panose="020B0503020204020204" charset="-122"/>
              </a:rPr>
              <a:t>    3.</a:t>
            </a:r>
            <a:r>
              <a:rPr lang="zh-CN" altLang="en-US" sz="2800">
                <a:latin typeface="微软雅黑" panose="020B0503020204020204" charset="-122"/>
                <a:ea typeface="微软雅黑" panose="020B0503020204020204" charset="-122"/>
                <a:cs typeface="微软雅黑" panose="020B0503020204020204" charset="-122"/>
              </a:rPr>
              <a:t>工作原理</a:t>
            </a:r>
            <a:endParaRPr lang="zh-CN" altLang="en-US" sz="2800">
              <a:latin typeface="微软雅黑" panose="020B0503020204020204" charset="-122"/>
              <a:ea typeface="微软雅黑" panose="020B0503020204020204" charset="-122"/>
              <a:cs typeface="微软雅黑" panose="020B0503020204020204" charset="-122"/>
            </a:endParaRPr>
          </a:p>
          <a:p>
            <a:r>
              <a:rPr lang="en-US" altLang="zh-CN" sz="2800">
                <a:latin typeface="微软雅黑" panose="020B0503020204020204" charset="-122"/>
                <a:ea typeface="微软雅黑" panose="020B0503020204020204" charset="-122"/>
                <a:cs typeface="微软雅黑" panose="020B0503020204020204" charset="-122"/>
              </a:rPr>
              <a:t>    4.</a:t>
            </a:r>
            <a:r>
              <a:rPr lang="zh-CN" altLang="en-US" sz="2800">
                <a:latin typeface="微软雅黑" panose="020B0503020204020204" charset="-122"/>
                <a:ea typeface="微软雅黑" panose="020B0503020204020204" charset="-122"/>
                <a:cs typeface="微软雅黑" panose="020B0503020204020204" charset="-122"/>
              </a:rPr>
              <a:t>故障及检查</a:t>
            </a:r>
            <a:endParaRPr lang="zh-CN" altLang="en-US" sz="2800">
              <a:latin typeface="微软雅黑" panose="020B0503020204020204" charset="-122"/>
              <a:ea typeface="微软雅黑" panose="020B0503020204020204" charset="-122"/>
              <a:cs typeface="微软雅黑" panose="020B0503020204020204" charset="-122"/>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nvSpPr>
        <p:spPr>
          <a:xfrm>
            <a:off x="5076190" y="429260"/>
            <a:ext cx="2038985" cy="645160"/>
          </a:xfrm>
          <a:prstGeom prst="rect">
            <a:avLst/>
          </a:prstGeom>
          <a:noFill/>
        </p:spPr>
        <p:txBody>
          <a:bodyPr wrap="square" rtlCol="0">
            <a:spAutoFit/>
          </a:bodyPr>
          <a:p>
            <a:r>
              <a:rPr lang="zh-CN" altLang="en-US" sz="3600"/>
              <a:t>散热风扇</a:t>
            </a:r>
            <a:endParaRPr lang="zh-CN" altLang="en-US" sz="3600"/>
          </a:p>
        </p:txBody>
      </p:sp>
      <p:sp>
        <p:nvSpPr>
          <p:cNvPr id="5" name="文本框 4"/>
          <p:cNvSpPr txBox="1"/>
          <p:nvPr/>
        </p:nvSpPr>
        <p:spPr>
          <a:xfrm>
            <a:off x="522605" y="1155700"/>
            <a:ext cx="11669395" cy="1217295"/>
          </a:xfrm>
          <a:prstGeom prst="rect">
            <a:avLst/>
          </a:prstGeom>
          <a:noFill/>
        </p:spPr>
        <p:txBody>
          <a:bodyPr wrap="square" rtlCol="0">
            <a:noAutofit/>
          </a:bodyPr>
          <a:p>
            <a:r>
              <a:rPr lang="zh-CN" altLang="en-US" sz="2800">
                <a:latin typeface="微软雅黑" panose="020B0503020204020204" charset="-122"/>
                <a:ea typeface="微软雅黑" panose="020B0503020204020204" charset="-122"/>
                <a:cs typeface="微软雅黑" panose="020B0503020204020204" charset="-122"/>
                <a:sym typeface="+mn-ea"/>
              </a:rPr>
              <a:t>一、安装位置：</a:t>
            </a:r>
            <a:endParaRPr lang="zh-CN" altLang="en-US" sz="2800">
              <a:latin typeface="微软雅黑" panose="020B0503020204020204" charset="-122"/>
              <a:ea typeface="微软雅黑" panose="020B0503020204020204" charset="-122"/>
              <a:cs typeface="微软雅黑" panose="020B0503020204020204" charset="-122"/>
              <a:sym typeface="+mn-ea"/>
            </a:endParaRPr>
          </a:p>
          <a:p>
            <a:r>
              <a:rPr lang="zh-CN" altLang="en-US" sz="2800">
                <a:latin typeface="微软雅黑" panose="020B0503020204020204" charset="-122"/>
                <a:ea typeface="微软雅黑" panose="020B0503020204020204" charset="-122"/>
                <a:cs typeface="微软雅黑" panose="020B0503020204020204" charset="-122"/>
                <a:sym typeface="+mn-ea"/>
              </a:rPr>
              <a:t> </a:t>
            </a:r>
            <a:r>
              <a:rPr lang="en-US" altLang="zh-CN" sz="2800">
                <a:latin typeface="微软雅黑" panose="020B0503020204020204" charset="-122"/>
                <a:ea typeface="微软雅黑" panose="020B0503020204020204" charset="-122"/>
                <a:cs typeface="微软雅黑" panose="020B0503020204020204" charset="-122"/>
                <a:sym typeface="+mn-ea"/>
              </a:rPr>
              <a:t>      </a:t>
            </a:r>
            <a:r>
              <a:rPr lang="zh-CN" altLang="en-US" sz="2400">
                <a:sym typeface="+mn-ea"/>
              </a:rPr>
              <a:t>大部分的轿车风扇是安装在水箱后面，开启时是把风从水箱前吸进来。</a:t>
            </a:r>
            <a:endParaRPr lang="zh-CN" altLang="en-US" sz="2400">
              <a:sym typeface="+mn-ea"/>
            </a:endParaRPr>
          </a:p>
          <a:p>
            <a:endParaRPr lang="zh-CN" altLang="en-US" sz="2400">
              <a:latin typeface="微软雅黑" panose="020B0503020204020204" charset="-122"/>
              <a:ea typeface="微软雅黑" panose="020B0503020204020204" charset="-122"/>
              <a:cs typeface="微软雅黑" panose="020B0503020204020204" charset="-122"/>
            </a:endParaRPr>
          </a:p>
          <a:p>
            <a:endParaRPr lang="zh-CN" altLang="en-US" sz="2400">
              <a:latin typeface="微软雅黑" panose="020B0503020204020204" charset="-122"/>
              <a:ea typeface="微软雅黑" panose="020B0503020204020204" charset="-122"/>
              <a:cs typeface="微软雅黑" panose="020B0503020204020204" charset="-122"/>
            </a:endParaRPr>
          </a:p>
        </p:txBody>
      </p:sp>
      <p:pic>
        <p:nvPicPr>
          <p:cNvPr id="7" name="图片 6" descr="安装位置"/>
          <p:cNvPicPr>
            <a:picLocks noChangeAspect="1"/>
          </p:cNvPicPr>
          <p:nvPr/>
        </p:nvPicPr>
        <p:blipFill>
          <a:blip r:embed="rId1"/>
          <a:stretch>
            <a:fillRect/>
          </a:stretch>
        </p:blipFill>
        <p:spPr>
          <a:xfrm>
            <a:off x="4099560" y="2673985"/>
            <a:ext cx="4514850" cy="3429000"/>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609600" y="525780"/>
            <a:ext cx="11342370" cy="5474970"/>
          </a:xfrm>
          <a:prstGeom prst="rect">
            <a:avLst/>
          </a:prstGeom>
          <a:noFill/>
        </p:spPr>
        <p:txBody>
          <a:bodyPr wrap="square" rtlCol="0">
            <a:noAutofit/>
          </a:bodyPr>
          <a:p>
            <a:r>
              <a:rPr lang="zh-CN" altLang="en-US" sz="2800">
                <a:latin typeface="微软雅黑" panose="020B0503020204020204" charset="-122"/>
                <a:ea typeface="微软雅黑" panose="020B0503020204020204" charset="-122"/>
                <a:cs typeface="微软雅黑" panose="020B0503020204020204" charset="-122"/>
                <a:sym typeface="+mn-ea"/>
              </a:rPr>
              <a:t>二、分类及组成：</a:t>
            </a:r>
            <a:endParaRPr lang="zh-CN" altLang="en-US" sz="2800">
              <a:latin typeface="微软雅黑" panose="020B0503020204020204" charset="-122"/>
              <a:ea typeface="微软雅黑" panose="020B0503020204020204" charset="-122"/>
              <a:cs typeface="微软雅黑" panose="020B0503020204020204" charset="-122"/>
              <a:sym typeface="+mn-ea"/>
            </a:endParaRPr>
          </a:p>
          <a:p>
            <a:r>
              <a:rPr lang="zh-CN" altLang="en-US" sz="2800">
                <a:latin typeface="微软雅黑" panose="020B0503020204020204" charset="-122"/>
                <a:ea typeface="微软雅黑" panose="020B0503020204020204" charset="-122"/>
                <a:cs typeface="微软雅黑" panose="020B0503020204020204" charset="-122"/>
                <a:sym typeface="+mn-ea"/>
              </a:rPr>
              <a:t>①</a:t>
            </a:r>
            <a:r>
              <a:rPr lang="zh-CN" altLang="en-US" sz="2800">
                <a:latin typeface="微软雅黑" panose="020B0503020204020204" charset="-122"/>
                <a:ea typeface="微软雅黑" panose="020B0503020204020204" charset="-122"/>
                <a:cs typeface="微软雅黑" panose="020B0503020204020204" charset="-122"/>
                <a:sym typeface="+mn-ea"/>
              </a:rPr>
              <a:t>分类</a:t>
            </a:r>
            <a:endParaRPr lang="zh-CN" altLang="en-US" sz="2800">
              <a:latin typeface="微软雅黑" panose="020B0503020204020204" charset="-122"/>
              <a:ea typeface="微软雅黑" panose="020B0503020204020204" charset="-122"/>
              <a:cs typeface="微软雅黑" panose="020B0503020204020204" charset="-122"/>
            </a:endParaRPr>
          </a:p>
          <a:p>
            <a:r>
              <a:rPr lang="en-US" altLang="zh-CN" sz="2400">
                <a:sym typeface="+mn-ea"/>
              </a:rPr>
              <a:t>           </a:t>
            </a:r>
            <a:r>
              <a:rPr lang="zh-CN" altLang="en-US" sz="2400">
                <a:sym typeface="+mn-ea"/>
              </a:rPr>
              <a:t>汽车上使用的风扇有机械式和电子式</a:t>
            </a:r>
            <a:r>
              <a:rPr lang="en-US" altLang="zh-CN" sz="2400">
                <a:sym typeface="+mn-ea"/>
              </a:rPr>
              <a:t>,</a:t>
            </a:r>
            <a:r>
              <a:rPr lang="zh-CN" altLang="en-US" sz="2400">
                <a:sym typeface="+mn-ea"/>
              </a:rPr>
              <a:t>现在基本都是电子式散热风扇。</a:t>
            </a:r>
            <a:endParaRPr lang="zh-CN" altLang="en-US" sz="2400">
              <a:sym typeface="+mn-ea"/>
            </a:endParaRPr>
          </a:p>
          <a:p>
            <a:endParaRPr lang="zh-CN" altLang="en-US" sz="2400">
              <a:latin typeface="微软雅黑" panose="020B0503020204020204" charset="-122"/>
              <a:ea typeface="微软雅黑" panose="020B0503020204020204" charset="-122"/>
              <a:cs typeface="微软雅黑" panose="020B0503020204020204" charset="-122"/>
            </a:endParaRPr>
          </a:p>
        </p:txBody>
      </p:sp>
      <p:pic>
        <p:nvPicPr>
          <p:cNvPr id="3" name="图片 2" descr="电子式散热风扇"/>
          <p:cNvPicPr>
            <a:picLocks noChangeAspect="1"/>
          </p:cNvPicPr>
          <p:nvPr/>
        </p:nvPicPr>
        <p:blipFill>
          <a:blip r:embed="rId1"/>
          <a:stretch>
            <a:fillRect/>
          </a:stretch>
        </p:blipFill>
        <p:spPr>
          <a:xfrm rot="16200000">
            <a:off x="6812915" y="2513330"/>
            <a:ext cx="3740150" cy="2830830"/>
          </a:xfrm>
          <a:prstGeom prst="rect">
            <a:avLst/>
          </a:prstGeom>
        </p:spPr>
      </p:pic>
      <p:pic>
        <p:nvPicPr>
          <p:cNvPr id="4" name="图片 3" descr="皮带式散热风扇"/>
          <p:cNvPicPr>
            <a:picLocks noChangeAspect="1"/>
          </p:cNvPicPr>
          <p:nvPr/>
        </p:nvPicPr>
        <p:blipFill>
          <a:blip r:embed="rId2"/>
          <a:stretch>
            <a:fillRect/>
          </a:stretch>
        </p:blipFill>
        <p:spPr>
          <a:xfrm>
            <a:off x="2092325" y="2058670"/>
            <a:ext cx="2830195" cy="3739515"/>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232410" y="419735"/>
            <a:ext cx="11360785" cy="5823585"/>
          </a:xfrm>
          <a:prstGeom prst="rect">
            <a:avLst/>
          </a:prstGeom>
          <a:noFill/>
        </p:spPr>
        <p:txBody>
          <a:bodyPr wrap="square" rtlCol="0">
            <a:noAutofit/>
          </a:bodyPr>
          <a:p>
            <a:r>
              <a:rPr lang="zh-CN" altLang="en-US" sz="2800"/>
              <a:t>二、</a:t>
            </a:r>
            <a:r>
              <a:rPr lang="zh-CN" altLang="en-US" sz="2800">
                <a:latin typeface="微软雅黑" panose="020B0503020204020204" charset="-122"/>
                <a:ea typeface="微软雅黑" panose="020B0503020204020204" charset="-122"/>
                <a:cs typeface="微软雅黑" panose="020B0503020204020204" charset="-122"/>
                <a:sym typeface="+mn-ea"/>
              </a:rPr>
              <a:t>分类及组成：</a:t>
            </a:r>
            <a:endParaRPr lang="zh-CN" altLang="en-US" sz="2800">
              <a:latin typeface="微软雅黑" panose="020B0503020204020204" charset="-122"/>
              <a:ea typeface="微软雅黑" panose="020B0503020204020204" charset="-122"/>
              <a:cs typeface="微软雅黑" panose="020B0503020204020204" charset="-122"/>
              <a:sym typeface="+mn-ea"/>
            </a:endParaRPr>
          </a:p>
          <a:p>
            <a:r>
              <a:rPr lang="zh-CN" altLang="en-US" sz="2800"/>
              <a:t>②</a:t>
            </a:r>
            <a:r>
              <a:rPr lang="zh-CN" altLang="en-US" sz="2800">
                <a:sym typeface="+mn-ea"/>
              </a:rPr>
              <a:t>组成</a:t>
            </a:r>
            <a:endParaRPr lang="zh-CN" altLang="en-US" sz="2800"/>
          </a:p>
          <a:p>
            <a:r>
              <a:rPr lang="zh-CN" altLang="en-US" sz="2800"/>
              <a:t> </a:t>
            </a:r>
            <a:r>
              <a:rPr lang="en-US" altLang="zh-CN" sz="2800"/>
              <a:t>        </a:t>
            </a:r>
            <a:r>
              <a:rPr lang="zh-CN" altLang="en-US" sz="2400">
                <a:solidFill>
                  <a:schemeClr val="tx1"/>
                </a:solidFill>
                <a:sym typeface="+mn-ea"/>
              </a:rPr>
              <a:t>风扇由电机、叶片、风扇框架等组成。</a:t>
            </a:r>
            <a:endParaRPr lang="zh-CN" altLang="en-US" sz="2400">
              <a:solidFill>
                <a:schemeClr val="tx1"/>
              </a:solidFill>
            </a:endParaRPr>
          </a:p>
          <a:p>
            <a:endParaRPr lang="zh-CN" altLang="en-US" sz="2400">
              <a:solidFill>
                <a:schemeClr val="tx1"/>
              </a:solidFill>
            </a:endParaRPr>
          </a:p>
        </p:txBody>
      </p:sp>
      <p:pic>
        <p:nvPicPr>
          <p:cNvPr id="3" name="图片 2" descr="结构"/>
          <p:cNvPicPr>
            <a:picLocks noChangeAspect="1"/>
          </p:cNvPicPr>
          <p:nvPr/>
        </p:nvPicPr>
        <p:blipFill>
          <a:blip r:embed="rId1"/>
          <a:stretch>
            <a:fillRect/>
          </a:stretch>
        </p:blipFill>
        <p:spPr>
          <a:xfrm>
            <a:off x="3594100" y="1973580"/>
            <a:ext cx="5003800" cy="3973195"/>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454660" y="554990"/>
            <a:ext cx="11535410" cy="5562600"/>
          </a:xfrm>
          <a:prstGeom prst="rect">
            <a:avLst/>
          </a:prstGeom>
          <a:noFill/>
        </p:spPr>
        <p:txBody>
          <a:bodyPr wrap="square" rtlCol="0">
            <a:noAutofit/>
          </a:bodyPr>
          <a:p>
            <a:r>
              <a:rPr lang="zh-CN" altLang="en-US" sz="2800"/>
              <a:t>三、检查保养：</a:t>
            </a:r>
            <a:endParaRPr lang="zh-CN" altLang="en-US" sz="2800"/>
          </a:p>
          <a:p>
            <a:r>
              <a:rPr lang="en-US" altLang="zh-CN" sz="2800"/>
              <a:t>         1.</a:t>
            </a:r>
            <a:r>
              <a:rPr lang="zh-CN" altLang="en-US" sz="2800">
                <a:sym typeface="+mn-ea"/>
              </a:rPr>
              <a:t>清洁风扇和其周围区域</a:t>
            </a:r>
            <a:endParaRPr lang="zh-CN" altLang="en-US" sz="2800">
              <a:sym typeface="+mn-ea"/>
            </a:endParaRPr>
          </a:p>
          <a:p>
            <a:r>
              <a:rPr lang="en-US" altLang="zh-CN" sz="2800"/>
              <a:t>         2.</a:t>
            </a:r>
            <a:r>
              <a:rPr lang="zh-CN" altLang="en-US" sz="2800">
                <a:sym typeface="+mn-ea"/>
              </a:rPr>
              <a:t>检查</a:t>
            </a:r>
            <a:r>
              <a:rPr lang="zh-CN" altLang="en-US" sz="2800">
                <a:sym typeface="+mn-ea"/>
              </a:rPr>
              <a:t>风扇的扇叶有没有变形，损坏</a:t>
            </a:r>
            <a:endParaRPr lang="zh-CN" altLang="en-US" sz="2800">
              <a:sym typeface="+mn-ea"/>
            </a:endParaRPr>
          </a:p>
          <a:p>
            <a:r>
              <a:rPr lang="en-US" altLang="zh-CN" sz="2800"/>
              <a:t>         3.</a:t>
            </a:r>
            <a:r>
              <a:rPr lang="zh-CN" altLang="en-US" sz="2800">
                <a:sym typeface="+mn-ea"/>
              </a:rPr>
              <a:t>转动叶片听有没有异响的声音</a:t>
            </a:r>
            <a:endParaRPr lang="en-US" altLang="zh-CN" sz="280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nvSpPr>
        <p:spPr>
          <a:xfrm>
            <a:off x="5076190" y="429260"/>
            <a:ext cx="2038985" cy="645160"/>
          </a:xfrm>
          <a:prstGeom prst="rect">
            <a:avLst/>
          </a:prstGeom>
          <a:noFill/>
        </p:spPr>
        <p:txBody>
          <a:bodyPr wrap="square" rtlCol="0">
            <a:spAutoFit/>
          </a:bodyPr>
          <a:p>
            <a:r>
              <a:rPr lang="zh-CN" altLang="en-US" sz="3600"/>
              <a:t>温控开关</a:t>
            </a:r>
            <a:endParaRPr lang="zh-CN" altLang="en-US" sz="3600"/>
          </a:p>
        </p:txBody>
      </p:sp>
      <p:sp>
        <p:nvSpPr>
          <p:cNvPr id="5" name="文本框 4"/>
          <p:cNvSpPr txBox="1"/>
          <p:nvPr/>
        </p:nvSpPr>
        <p:spPr>
          <a:xfrm>
            <a:off x="522605" y="1155700"/>
            <a:ext cx="11669395" cy="1217295"/>
          </a:xfrm>
          <a:prstGeom prst="rect">
            <a:avLst/>
          </a:prstGeom>
          <a:noFill/>
        </p:spPr>
        <p:txBody>
          <a:bodyPr wrap="square" rtlCol="0">
            <a:noAutofit/>
          </a:bodyPr>
          <a:p>
            <a:r>
              <a:rPr lang="zh-CN" altLang="en-US" sz="2800">
                <a:latin typeface="微软雅黑" panose="020B0503020204020204" charset="-122"/>
                <a:ea typeface="微软雅黑" panose="020B0503020204020204" charset="-122"/>
                <a:cs typeface="微软雅黑" panose="020B0503020204020204" charset="-122"/>
                <a:sym typeface="+mn-ea"/>
              </a:rPr>
              <a:t>一、安装位置：</a:t>
            </a:r>
            <a:endParaRPr lang="zh-CN" altLang="en-US" sz="2800">
              <a:latin typeface="微软雅黑" panose="020B0503020204020204" charset="-122"/>
              <a:ea typeface="微软雅黑" panose="020B0503020204020204" charset="-122"/>
              <a:cs typeface="微软雅黑" panose="020B0503020204020204" charset="-122"/>
              <a:sym typeface="+mn-ea"/>
            </a:endParaRPr>
          </a:p>
          <a:p>
            <a:r>
              <a:rPr lang="zh-CN" altLang="en-US" sz="2800">
                <a:solidFill>
                  <a:schemeClr val="tx1"/>
                </a:solidFill>
                <a:latin typeface="微软雅黑" panose="020B0503020204020204" charset="-122"/>
                <a:ea typeface="微软雅黑" panose="020B0503020204020204" charset="-122"/>
                <a:cs typeface="微软雅黑" panose="020B0503020204020204" charset="-122"/>
                <a:sym typeface="+mn-ea"/>
              </a:rPr>
              <a:t> </a:t>
            </a:r>
            <a:r>
              <a:rPr lang="en-US" altLang="zh-CN" sz="2800">
                <a:solidFill>
                  <a:schemeClr val="tx1"/>
                </a:solidFill>
                <a:latin typeface="微软雅黑" panose="020B0503020204020204" charset="-122"/>
                <a:ea typeface="微软雅黑" panose="020B0503020204020204" charset="-122"/>
                <a:cs typeface="微软雅黑" panose="020B0503020204020204" charset="-122"/>
                <a:sym typeface="+mn-ea"/>
              </a:rPr>
              <a:t>      </a:t>
            </a:r>
            <a:r>
              <a:rPr lang="zh-CN" altLang="en-US" sz="2400">
                <a:solidFill>
                  <a:schemeClr val="tx1"/>
                </a:solidFill>
                <a:sym typeface="+mn-ea"/>
              </a:rPr>
              <a:t>温控开关安装</a:t>
            </a:r>
            <a:r>
              <a:rPr lang="zh-CN" altLang="en-US" sz="2400">
                <a:solidFill>
                  <a:schemeClr val="tx1"/>
                </a:solidFill>
                <a:sym typeface="+mn-ea"/>
              </a:rPr>
              <a:t>在水箱或者是水道上</a:t>
            </a:r>
            <a:r>
              <a:rPr lang="zh-CN" altLang="en-US" sz="2400">
                <a:sym typeface="+mn-ea"/>
              </a:rPr>
              <a:t>。</a:t>
            </a:r>
            <a:endParaRPr lang="zh-CN" altLang="en-US" sz="2400">
              <a:sym typeface="+mn-ea"/>
            </a:endParaRPr>
          </a:p>
          <a:p>
            <a:endParaRPr lang="zh-CN" altLang="en-US" sz="2400">
              <a:latin typeface="微软雅黑" panose="020B0503020204020204" charset="-122"/>
              <a:ea typeface="微软雅黑" panose="020B0503020204020204" charset="-122"/>
              <a:cs typeface="微软雅黑" panose="020B0503020204020204" charset="-122"/>
            </a:endParaRPr>
          </a:p>
          <a:p>
            <a:endParaRPr lang="zh-CN" altLang="en-US" sz="2400">
              <a:latin typeface="微软雅黑" panose="020B0503020204020204" charset="-122"/>
              <a:ea typeface="微软雅黑" panose="020B0503020204020204" charset="-122"/>
              <a:cs typeface="微软雅黑" panose="020B0503020204020204" charset="-122"/>
            </a:endParaRPr>
          </a:p>
        </p:txBody>
      </p:sp>
      <p:pic>
        <p:nvPicPr>
          <p:cNvPr id="7" name="图片 6" descr="C:/Users/123123/Desktop/散热风扇与温控开关的结构及检修/散热风扇与温控开关的结构及检修图片素材/温控开关.jpg温控开关"/>
          <p:cNvPicPr>
            <a:picLocks noChangeAspect="1"/>
          </p:cNvPicPr>
          <p:nvPr/>
        </p:nvPicPr>
        <p:blipFill>
          <a:blip r:embed="rId1"/>
          <a:srcRect t="12454" b="12454"/>
          <a:stretch>
            <a:fillRect/>
          </a:stretch>
        </p:blipFill>
        <p:spPr>
          <a:xfrm>
            <a:off x="4099560" y="2673985"/>
            <a:ext cx="4514850" cy="3429000"/>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347980" y="496570"/>
            <a:ext cx="11671300" cy="5553075"/>
          </a:xfrm>
          <a:prstGeom prst="rect">
            <a:avLst/>
          </a:prstGeom>
          <a:noFill/>
        </p:spPr>
        <p:txBody>
          <a:bodyPr wrap="square" rtlCol="0">
            <a:noAutofit/>
          </a:bodyPr>
          <a:p>
            <a:r>
              <a:rPr lang="zh-CN" altLang="en-US" sz="2800"/>
              <a:t>二、</a:t>
            </a:r>
            <a:r>
              <a:rPr lang="zh-CN" altLang="en-US" sz="2800">
                <a:latin typeface="微软雅黑" panose="020B0503020204020204" charset="-122"/>
                <a:ea typeface="微软雅黑" panose="020B0503020204020204" charset="-122"/>
                <a:cs typeface="微软雅黑" panose="020B0503020204020204" charset="-122"/>
                <a:sym typeface="+mn-ea"/>
              </a:rPr>
              <a:t>结构原理：</a:t>
            </a:r>
            <a:endParaRPr lang="zh-CN" altLang="en-US" sz="2800">
              <a:latin typeface="微软雅黑" panose="020B0503020204020204" charset="-122"/>
              <a:ea typeface="微软雅黑" panose="020B0503020204020204" charset="-122"/>
              <a:cs typeface="微软雅黑" panose="020B0503020204020204" charset="-122"/>
              <a:sym typeface="+mn-ea"/>
            </a:endParaRPr>
          </a:p>
          <a:p>
            <a:r>
              <a:rPr lang="en-US" altLang="zh-CN" sz="2800"/>
              <a:t>         </a:t>
            </a:r>
            <a:r>
              <a:rPr lang="zh-CN" altLang="en-US" sz="2400">
                <a:sym typeface="+mn-ea"/>
              </a:rPr>
              <a:t>它的工作范围一般是</a:t>
            </a:r>
            <a:r>
              <a:rPr lang="en-US" altLang="zh-CN" sz="2400">
                <a:sym typeface="+mn-ea"/>
              </a:rPr>
              <a:t>85</a:t>
            </a:r>
            <a:r>
              <a:rPr lang="zh-CN" altLang="en-US" sz="2400">
                <a:sym typeface="+mn-ea"/>
              </a:rPr>
              <a:t>°</a:t>
            </a:r>
            <a:r>
              <a:rPr lang="en-US" altLang="zh-CN" sz="2400">
                <a:sym typeface="+mn-ea"/>
              </a:rPr>
              <a:t>—105</a:t>
            </a:r>
            <a:r>
              <a:rPr lang="zh-CN" altLang="en-US" sz="2400">
                <a:sym typeface="+mn-ea"/>
              </a:rPr>
              <a:t>°，上面有三个触点，一个是低速触点，一个是高速触点，一个是特殊的双金属片。</a:t>
            </a:r>
            <a:endParaRPr lang="zh-CN" altLang="en-US" sz="2400">
              <a:sym typeface="+mn-ea"/>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cxnSp>
        <p:nvCxnSpPr>
          <p:cNvPr id="31" name="直接连接符 30"/>
          <p:cNvCxnSpPr/>
          <p:nvPr/>
        </p:nvCxnSpPr>
        <p:spPr>
          <a:xfrm flipH="1">
            <a:off x="5418455" y="3898265"/>
            <a:ext cx="0" cy="431800"/>
          </a:xfrm>
          <a:prstGeom prst="line">
            <a:avLst/>
          </a:prstGeom>
          <a:ln w="25400">
            <a:solidFill>
              <a:schemeClr val="tx1"/>
            </a:solidFill>
          </a:ln>
        </p:spPr>
        <p:style>
          <a:lnRef idx="2">
            <a:schemeClr val="accent1"/>
          </a:lnRef>
          <a:fillRef idx="0">
            <a:srgbClr val="FFFFFF"/>
          </a:fillRef>
          <a:effectRef idx="0">
            <a:srgbClr val="FFFFFF"/>
          </a:effectRef>
          <a:fontRef idx="minor">
            <a:schemeClr val="tx1"/>
          </a:fontRef>
        </p:style>
      </p:cxnSp>
      <p:sp>
        <p:nvSpPr>
          <p:cNvPr id="13" name="加号 12"/>
          <p:cNvSpPr/>
          <p:nvPr/>
        </p:nvSpPr>
        <p:spPr>
          <a:xfrm>
            <a:off x="5210810" y="4406265"/>
            <a:ext cx="411480" cy="411480"/>
          </a:xfrm>
          <a:prstGeom prst="mathPlus">
            <a:avLst/>
          </a:prstGeom>
          <a:solidFill>
            <a:srgbClr val="FF0000"/>
          </a:solidFill>
        </p:spPr>
        <p:style>
          <a:lnRef idx="2">
            <a:schemeClr val="lt1"/>
          </a:lnRef>
          <a:fillRef idx="1">
            <a:schemeClr val="accent1"/>
          </a:fillRef>
          <a:effectRef idx="1">
            <a:schemeClr val="accent1"/>
          </a:effectRef>
          <a:fontRef idx="minor">
            <a:schemeClr val="lt1"/>
          </a:fontRef>
        </p:style>
        <p:txBody>
          <a:bodyPr rtlCol="0" anchor="ctr"/>
          <a:p>
            <a:pPr algn="ctr"/>
            <a:endParaRPr lang="zh-CN" altLang="en-US"/>
          </a:p>
        </p:txBody>
      </p:sp>
      <p:cxnSp>
        <p:nvCxnSpPr>
          <p:cNvPr id="24" name="直接连接符 23"/>
          <p:cNvCxnSpPr/>
          <p:nvPr/>
        </p:nvCxnSpPr>
        <p:spPr>
          <a:xfrm>
            <a:off x="5631815" y="2025650"/>
            <a:ext cx="0" cy="863600"/>
          </a:xfrm>
          <a:prstGeom prst="line">
            <a:avLst/>
          </a:prstGeom>
          <a:ln w="25400">
            <a:solidFill>
              <a:schemeClr val="tx1"/>
            </a:solidFill>
          </a:ln>
        </p:spPr>
        <p:style>
          <a:lnRef idx="2">
            <a:schemeClr val="accent1"/>
          </a:lnRef>
          <a:fillRef idx="0">
            <a:srgbClr val="FFFFFF"/>
          </a:fillRef>
          <a:effectRef idx="0">
            <a:srgbClr val="FFFFFF"/>
          </a:effectRef>
          <a:fontRef idx="minor">
            <a:schemeClr val="tx1"/>
          </a:fontRef>
        </p:style>
      </p:cxnSp>
      <p:cxnSp>
        <p:nvCxnSpPr>
          <p:cNvPr id="25" name="直接连接符 24"/>
          <p:cNvCxnSpPr/>
          <p:nvPr/>
        </p:nvCxnSpPr>
        <p:spPr>
          <a:xfrm flipH="1">
            <a:off x="6134735" y="2092960"/>
            <a:ext cx="1270" cy="1090930"/>
          </a:xfrm>
          <a:prstGeom prst="line">
            <a:avLst/>
          </a:prstGeom>
          <a:ln w="25400">
            <a:solidFill>
              <a:schemeClr val="tx1"/>
            </a:solidFill>
          </a:ln>
        </p:spPr>
        <p:style>
          <a:lnRef idx="2">
            <a:schemeClr val="accent1"/>
          </a:lnRef>
          <a:fillRef idx="0">
            <a:srgbClr val="FFFFFF"/>
          </a:fillRef>
          <a:effectRef idx="0">
            <a:srgbClr val="FFFFFF"/>
          </a:effectRef>
          <a:fontRef idx="minor">
            <a:schemeClr val="tx1"/>
          </a:fontRef>
        </p:style>
      </p:cxnSp>
      <p:grpSp>
        <p:nvGrpSpPr>
          <p:cNvPr id="26" name="组合 25"/>
          <p:cNvGrpSpPr/>
          <p:nvPr/>
        </p:nvGrpSpPr>
        <p:grpSpPr>
          <a:xfrm rot="0">
            <a:off x="4631055" y="2709545"/>
            <a:ext cx="2418080" cy="1444625"/>
            <a:chOff x="3528" y="6138"/>
            <a:chExt cx="3808" cy="1756"/>
          </a:xfrm>
        </p:grpSpPr>
        <p:cxnSp>
          <p:nvCxnSpPr>
            <p:cNvPr id="27" name="直接连接符 26"/>
            <p:cNvCxnSpPr/>
            <p:nvPr>
              <p:custDataLst>
                <p:tags r:id="rId1"/>
              </p:custDataLst>
            </p:nvPr>
          </p:nvCxnSpPr>
          <p:spPr>
            <a:xfrm>
              <a:off x="3563" y="6140"/>
              <a:ext cx="0" cy="1755"/>
            </a:xfrm>
            <a:prstGeom prst="line">
              <a:avLst/>
            </a:prstGeom>
            <a:ln w="50800" cap="flat"/>
          </p:spPr>
          <p:style>
            <a:lnRef idx="2">
              <a:schemeClr val="accent1"/>
            </a:lnRef>
            <a:fillRef idx="0">
              <a:srgbClr val="FFFFFF"/>
            </a:fillRef>
            <a:effectRef idx="0">
              <a:srgbClr val="FFFFFF"/>
            </a:effectRef>
            <a:fontRef idx="minor">
              <a:schemeClr val="tx1"/>
            </a:fontRef>
          </p:style>
        </p:cxnSp>
        <p:cxnSp>
          <p:nvCxnSpPr>
            <p:cNvPr id="28" name="直接连接符 27"/>
            <p:cNvCxnSpPr/>
            <p:nvPr>
              <p:custDataLst>
                <p:tags r:id="rId2"/>
              </p:custDataLst>
            </p:nvPr>
          </p:nvCxnSpPr>
          <p:spPr>
            <a:xfrm>
              <a:off x="3528" y="6143"/>
              <a:ext cx="3809" cy="0"/>
            </a:xfrm>
            <a:prstGeom prst="line">
              <a:avLst/>
            </a:prstGeom>
            <a:ln w="50800"/>
          </p:spPr>
          <p:style>
            <a:lnRef idx="2">
              <a:schemeClr val="accent1"/>
            </a:lnRef>
            <a:fillRef idx="0">
              <a:srgbClr val="FFFFFF"/>
            </a:fillRef>
            <a:effectRef idx="0">
              <a:srgbClr val="FFFFFF"/>
            </a:effectRef>
            <a:fontRef idx="minor">
              <a:schemeClr val="tx1"/>
            </a:fontRef>
          </p:style>
        </p:cxnSp>
        <p:cxnSp>
          <p:nvCxnSpPr>
            <p:cNvPr id="29" name="直接连接符 28"/>
            <p:cNvCxnSpPr/>
            <p:nvPr>
              <p:custDataLst>
                <p:tags r:id="rId3"/>
              </p:custDataLst>
            </p:nvPr>
          </p:nvCxnSpPr>
          <p:spPr>
            <a:xfrm>
              <a:off x="3528" y="7885"/>
              <a:ext cx="3809" cy="0"/>
            </a:xfrm>
            <a:prstGeom prst="line">
              <a:avLst/>
            </a:prstGeom>
            <a:ln w="50800"/>
          </p:spPr>
          <p:style>
            <a:lnRef idx="2">
              <a:schemeClr val="accent1"/>
            </a:lnRef>
            <a:fillRef idx="0">
              <a:srgbClr val="FFFFFF"/>
            </a:fillRef>
            <a:effectRef idx="0">
              <a:srgbClr val="FFFFFF"/>
            </a:effectRef>
            <a:fontRef idx="minor">
              <a:schemeClr val="tx1"/>
            </a:fontRef>
          </p:style>
        </p:cxnSp>
        <p:cxnSp>
          <p:nvCxnSpPr>
            <p:cNvPr id="30" name="直接连接符 29"/>
            <p:cNvCxnSpPr/>
            <p:nvPr>
              <p:custDataLst>
                <p:tags r:id="rId4"/>
              </p:custDataLst>
            </p:nvPr>
          </p:nvCxnSpPr>
          <p:spPr>
            <a:xfrm>
              <a:off x="7299" y="6138"/>
              <a:ext cx="0" cy="1755"/>
            </a:xfrm>
            <a:prstGeom prst="line">
              <a:avLst/>
            </a:prstGeom>
            <a:ln w="50800" cap="flat"/>
          </p:spPr>
          <p:style>
            <a:lnRef idx="2">
              <a:schemeClr val="accent1"/>
            </a:lnRef>
            <a:fillRef idx="0">
              <a:srgbClr val="FFFFFF"/>
            </a:fillRef>
            <a:effectRef idx="0">
              <a:srgbClr val="FFFFFF"/>
            </a:effectRef>
            <a:fontRef idx="minor">
              <a:schemeClr val="tx1"/>
            </a:fontRef>
          </p:style>
        </p:cxnSp>
      </p:grpSp>
      <p:grpSp>
        <p:nvGrpSpPr>
          <p:cNvPr id="34" name="组合 33"/>
          <p:cNvGrpSpPr/>
          <p:nvPr/>
        </p:nvGrpSpPr>
        <p:grpSpPr>
          <a:xfrm>
            <a:off x="5416550" y="2899410"/>
            <a:ext cx="13970" cy="1794510"/>
            <a:chOff x="8509" y="4510"/>
            <a:chExt cx="22" cy="2826"/>
          </a:xfrm>
        </p:grpSpPr>
        <p:cxnSp>
          <p:nvCxnSpPr>
            <p:cNvPr id="35" name="直接连接符 34"/>
            <p:cNvCxnSpPr/>
            <p:nvPr>
              <p:custDataLst>
                <p:tags r:id="rId5"/>
              </p:custDataLst>
            </p:nvPr>
          </p:nvCxnSpPr>
          <p:spPr>
            <a:xfrm flipH="1">
              <a:off x="8509" y="4510"/>
              <a:ext cx="1" cy="1485"/>
            </a:xfrm>
            <a:prstGeom prst="line">
              <a:avLst/>
            </a:prstGeom>
            <a:ln w="25400">
              <a:solidFill>
                <a:schemeClr val="tx1"/>
              </a:solidFill>
            </a:ln>
          </p:spPr>
          <p:style>
            <a:lnRef idx="2">
              <a:schemeClr val="accent1"/>
            </a:lnRef>
            <a:fillRef idx="0">
              <a:srgbClr val="FFFFFF"/>
            </a:fillRef>
            <a:effectRef idx="0">
              <a:srgbClr val="FFFFFF"/>
            </a:effectRef>
            <a:fontRef idx="minor">
              <a:schemeClr val="tx1"/>
            </a:fontRef>
          </p:style>
        </p:cxnSp>
        <p:cxnSp>
          <p:nvCxnSpPr>
            <p:cNvPr id="36" name="直接连接符 35"/>
            <p:cNvCxnSpPr/>
            <p:nvPr>
              <p:custDataLst>
                <p:tags r:id="rId6"/>
              </p:custDataLst>
            </p:nvPr>
          </p:nvCxnSpPr>
          <p:spPr>
            <a:xfrm flipH="1">
              <a:off x="8529" y="5995"/>
              <a:ext cx="2" cy="1341"/>
            </a:xfrm>
            <a:prstGeom prst="line">
              <a:avLst/>
            </a:prstGeom>
            <a:ln w="25400">
              <a:noFill/>
            </a:ln>
          </p:spPr>
          <p:style>
            <a:lnRef idx="2">
              <a:schemeClr val="accent1"/>
            </a:lnRef>
            <a:fillRef idx="0">
              <a:srgbClr val="FFFFFF"/>
            </a:fillRef>
            <a:effectRef idx="0">
              <a:srgbClr val="FFFFFF"/>
            </a:effectRef>
            <a:fontRef idx="minor">
              <a:schemeClr val="tx1"/>
            </a:fontRef>
          </p:style>
        </p:cxnSp>
      </p:grpSp>
      <p:sp>
        <p:nvSpPr>
          <p:cNvPr id="37" name="椭圆 36"/>
          <p:cNvSpPr/>
          <p:nvPr/>
        </p:nvSpPr>
        <p:spPr>
          <a:xfrm>
            <a:off x="5340985" y="3796030"/>
            <a:ext cx="154940" cy="154940"/>
          </a:xfrm>
          <a:prstGeom prst="ellipse">
            <a:avLst/>
          </a:prstGeom>
          <a:solidFill>
            <a:schemeClr val="bg1"/>
          </a:solidFill>
          <a:ln>
            <a:solidFill>
              <a:schemeClr val="tx1"/>
            </a:solidFill>
          </a:ln>
        </p:spPr>
        <p:style>
          <a:lnRef idx="2">
            <a:schemeClr val="accent1"/>
          </a:lnRef>
          <a:fillRef idx="0">
            <a:srgbClr val="FFFFFF"/>
          </a:fillRef>
          <a:effectRef idx="0">
            <a:srgbClr val="FFFFFF"/>
          </a:effectRef>
          <a:fontRef idx="minor">
            <a:schemeClr val="dk1"/>
          </a:fontRef>
        </p:style>
        <p:txBody>
          <a:bodyPr rtlCol="0" anchor="ctr"/>
          <a:p>
            <a:pPr algn="ctr"/>
            <a:endParaRPr lang="zh-CN" altLang="en-US"/>
          </a:p>
        </p:txBody>
      </p:sp>
      <p:sp>
        <p:nvSpPr>
          <p:cNvPr id="38" name="椭圆 37"/>
          <p:cNvSpPr/>
          <p:nvPr/>
        </p:nvSpPr>
        <p:spPr>
          <a:xfrm>
            <a:off x="5554345" y="2809875"/>
            <a:ext cx="154940" cy="154940"/>
          </a:xfrm>
          <a:prstGeom prst="ellipse">
            <a:avLst/>
          </a:prstGeom>
          <a:solidFill>
            <a:schemeClr val="bg1"/>
          </a:solidFill>
          <a:ln>
            <a:solidFill>
              <a:schemeClr val="tx1"/>
            </a:solidFill>
          </a:ln>
        </p:spPr>
        <p:style>
          <a:lnRef idx="2">
            <a:schemeClr val="accent1"/>
          </a:lnRef>
          <a:fillRef idx="0">
            <a:srgbClr val="FFFFFF"/>
          </a:fillRef>
          <a:effectRef idx="0">
            <a:srgbClr val="FFFFFF"/>
          </a:effectRef>
          <a:fontRef idx="minor">
            <a:schemeClr val="dk1"/>
          </a:fontRef>
        </p:style>
        <p:txBody>
          <a:bodyPr rtlCol="0" anchor="ctr"/>
          <a:p>
            <a:pPr algn="ctr"/>
            <a:endParaRPr lang="zh-CN" altLang="en-US"/>
          </a:p>
        </p:txBody>
      </p:sp>
      <p:sp>
        <p:nvSpPr>
          <p:cNvPr id="39" name="椭圆 38"/>
          <p:cNvSpPr/>
          <p:nvPr/>
        </p:nvSpPr>
        <p:spPr>
          <a:xfrm>
            <a:off x="6057900" y="3117850"/>
            <a:ext cx="154940" cy="154940"/>
          </a:xfrm>
          <a:prstGeom prst="ellipse">
            <a:avLst/>
          </a:prstGeom>
          <a:solidFill>
            <a:schemeClr val="bg1"/>
          </a:solidFill>
          <a:ln>
            <a:solidFill>
              <a:schemeClr val="tx1"/>
            </a:solidFill>
          </a:ln>
        </p:spPr>
        <p:style>
          <a:lnRef idx="2">
            <a:schemeClr val="accent1"/>
          </a:lnRef>
          <a:fillRef idx="0">
            <a:srgbClr val="FFFFFF"/>
          </a:fillRef>
          <a:effectRef idx="0">
            <a:srgbClr val="FFFFFF"/>
          </a:effectRef>
          <a:fontRef idx="minor">
            <a:schemeClr val="dk1"/>
          </a:fontRef>
        </p:style>
        <p:txBody>
          <a:bodyPr rtlCol="0" anchor="ctr"/>
          <a:p>
            <a:pPr algn="ctr"/>
            <a:endParaRPr lang="zh-CN" altLang="en-US"/>
          </a:p>
        </p:txBody>
      </p:sp>
      <p:sp>
        <p:nvSpPr>
          <p:cNvPr id="6" name="文本框 5"/>
          <p:cNvSpPr txBox="1"/>
          <p:nvPr>
            <p:custDataLst>
              <p:tags r:id="rId7"/>
            </p:custDataLst>
          </p:nvPr>
        </p:nvSpPr>
        <p:spPr>
          <a:xfrm>
            <a:off x="3721100" y="2179955"/>
            <a:ext cx="1975485" cy="529590"/>
          </a:xfrm>
          <a:prstGeom prst="rect">
            <a:avLst/>
          </a:prstGeom>
          <a:noFill/>
        </p:spPr>
        <p:txBody>
          <a:bodyPr wrap="square" rtlCol="0">
            <a:noAutofit/>
          </a:bodyPr>
          <a:p>
            <a:pPr algn="ctr"/>
            <a:r>
              <a:rPr lang="zh-CN" altLang="en-US"/>
              <a:t>低速触点</a:t>
            </a:r>
            <a:endParaRPr lang="zh-CN" altLang="en-US"/>
          </a:p>
          <a:p>
            <a:pPr algn="ctr"/>
            <a:r>
              <a:rPr lang="zh-CN" altLang="en-US" sz="1400"/>
              <a:t>Low speed contacts</a:t>
            </a:r>
            <a:endParaRPr lang="zh-CN" altLang="en-US" sz="1400"/>
          </a:p>
        </p:txBody>
      </p:sp>
      <p:sp>
        <p:nvSpPr>
          <p:cNvPr id="7" name="文本框 6"/>
          <p:cNvSpPr txBox="1"/>
          <p:nvPr>
            <p:custDataLst>
              <p:tags r:id="rId8"/>
            </p:custDataLst>
          </p:nvPr>
        </p:nvSpPr>
        <p:spPr>
          <a:xfrm>
            <a:off x="6088380" y="2809875"/>
            <a:ext cx="1835150" cy="529590"/>
          </a:xfrm>
          <a:prstGeom prst="rect">
            <a:avLst/>
          </a:prstGeom>
          <a:noFill/>
        </p:spPr>
        <p:txBody>
          <a:bodyPr wrap="square" rtlCol="0">
            <a:noAutofit/>
          </a:bodyPr>
          <a:p>
            <a:pPr algn="ctr"/>
            <a:r>
              <a:rPr lang="zh-CN" altLang="en-US"/>
              <a:t>高速触点</a:t>
            </a:r>
            <a:endParaRPr lang="zh-CN" altLang="en-US"/>
          </a:p>
          <a:p>
            <a:pPr algn="ctr"/>
            <a:r>
              <a:rPr lang="zh-CN" altLang="en-US" sz="1400"/>
              <a:t>High-speed contacts</a:t>
            </a:r>
            <a:endParaRPr lang="zh-CN" altLang="en-US" sz="1400"/>
          </a:p>
          <a:p>
            <a:pPr algn="ctr"/>
            <a:endParaRPr lang="zh-CN" altLang="en-US" sz="1400"/>
          </a:p>
        </p:txBody>
      </p:sp>
      <p:sp>
        <p:nvSpPr>
          <p:cNvPr id="2" name="文本框 1"/>
          <p:cNvSpPr txBox="1"/>
          <p:nvPr/>
        </p:nvSpPr>
        <p:spPr>
          <a:xfrm>
            <a:off x="4653280" y="813435"/>
            <a:ext cx="2625725" cy="817245"/>
          </a:xfrm>
          <a:prstGeom prst="rect">
            <a:avLst/>
          </a:prstGeom>
          <a:noFill/>
        </p:spPr>
        <p:txBody>
          <a:bodyPr wrap="square" rtlCol="0">
            <a:noAutofit/>
            <a:scene3d>
              <a:camera prst="orthographicFront"/>
              <a:lightRig rig="threePt" dir="t"/>
            </a:scene3d>
          </a:bodyPr>
          <a:p>
            <a:pPr algn="ctr"/>
            <a:r>
              <a:rPr lang="zh-CN" altLang="en-US" sz="3200">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至风扇</a:t>
            </a:r>
            <a:endParaRPr lang="zh-CN" altLang="en-US" sz="3200">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endParaRPr>
          </a:p>
          <a:p>
            <a:pPr algn="ctr"/>
            <a:r>
              <a:rPr lang="zh-CN" altLang="en-US" sz="3200">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to the fan</a:t>
            </a:r>
            <a:endParaRPr lang="zh-CN" altLang="en-US" sz="3200">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endParaRPr>
          </a:p>
        </p:txBody>
      </p:sp>
      <p:sp>
        <p:nvSpPr>
          <p:cNvPr id="3" name="文本框 2"/>
          <p:cNvSpPr txBox="1"/>
          <p:nvPr/>
        </p:nvSpPr>
        <p:spPr>
          <a:xfrm>
            <a:off x="4091940" y="3158490"/>
            <a:ext cx="1272540" cy="542290"/>
          </a:xfrm>
          <a:prstGeom prst="rect">
            <a:avLst/>
          </a:prstGeom>
          <a:noFill/>
        </p:spPr>
        <p:txBody>
          <a:bodyPr wrap="square" rtlCol="0">
            <a:noAutofit/>
          </a:bodyPr>
          <a:p>
            <a:pPr algn="ctr"/>
            <a:r>
              <a:rPr lang="zh-CN" altLang="en-US"/>
              <a:t>双金属片</a:t>
            </a:r>
            <a:endParaRPr lang="zh-CN" altLang="en-US"/>
          </a:p>
          <a:p>
            <a:pPr algn="ctr"/>
            <a:r>
              <a:rPr lang="zh-CN" altLang="en-US" sz="1400"/>
              <a:t>Bimetallic</a:t>
            </a:r>
            <a:endParaRPr lang="zh-CN" altLang="en-US" sz="14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2" nodeType="clickEffect">
                                  <p:stCondLst>
                                    <p:cond delay="0"/>
                                  </p:stCondLst>
                                  <p:childTnLst>
                                    <p:set>
                                      <p:cBhvr>
                                        <p:cTn id="6" dur="1" fill="hold">
                                          <p:stCondLst>
                                            <p:cond delay="0"/>
                                          </p:stCondLst>
                                        </p:cTn>
                                        <p:tgtEl>
                                          <p:spTgt spid="3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5"/>
                                        </p:tgtEl>
                                        <p:attrNameLst>
                                          <p:attrName>style.visibility</p:attrName>
                                        </p:attrNameLst>
                                      </p:cBhvr>
                                      <p:to>
                                        <p:strVal val="visible"/>
                                      </p:to>
                                    </p:set>
                                  </p:childTnLst>
                                </p:cTn>
                              </p:par>
                            </p:childTnLst>
                          </p:cTn>
                        </p:par>
                        <p:par>
                          <p:cTn id="25" fill="hold">
                            <p:stCondLst>
                              <p:cond delay="0"/>
                            </p:stCondLst>
                            <p:childTnLst>
                              <p:par>
                                <p:cTn id="26" presetID="1" presetClass="entr" presetSubtype="0"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34"/>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bldLvl="0" animBg="1"/>
      <p:bldP spid="13" grpId="0" bldLvl="0" animBg="1"/>
      <p:bldP spid="37" grpId="1" animBg="1"/>
      <p:bldP spid="13" grpId="1" animBg="1"/>
      <p:bldP spid="37" grpId="2" bldLvl="0" animBg="1"/>
      <p:bldP spid="38" grpId="0" bldLvl="0" animBg="1"/>
      <p:bldP spid="39" grpId="0" bldLvl="0" animBg="1"/>
      <p:bldP spid="2" grpId="0"/>
      <p:bldP spid="3" grpId="0"/>
    </p:bldLst>
  </p:timing>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BEAUTIFY_FLAG" val=""/>
</p:tagLst>
</file>

<file path=ppt/tags/tag11.xml><?xml version="1.0" encoding="utf-8"?>
<p:tagLst xmlns:p="http://schemas.openxmlformats.org/presentationml/2006/main">
  <p:tag name="KSO_WM_BEAUTIFY_FLAG" val=""/>
</p:tagLst>
</file>

<file path=ppt/tags/tag12.xml><?xml version="1.0" encoding="utf-8"?>
<p:tagLst xmlns:p="http://schemas.openxmlformats.org/presentationml/2006/main">
  <p:tag name="KSO_WM_BEAUTIFY_FLAG" val=""/>
</p:tagLst>
</file>

<file path=ppt/tags/tag13.xml><?xml version="1.0" encoding="utf-8"?>
<p:tagLst xmlns:p="http://schemas.openxmlformats.org/presentationml/2006/main">
  <p:tag name="KSO_WM_BEAUTIFY_FLAG" val=""/>
</p:tagLst>
</file>

<file path=ppt/tags/tag14.xml><?xml version="1.0" encoding="utf-8"?>
<p:tagLst xmlns:p="http://schemas.openxmlformats.org/presentationml/2006/main">
  <p:tag name="KSO_WM_BEAUTIFY_FLAG" val=""/>
</p:tagLst>
</file>

<file path=ppt/tags/tag15.xml><?xml version="1.0" encoding="utf-8"?>
<p:tagLst xmlns:p="http://schemas.openxmlformats.org/presentationml/2006/main">
  <p:tag name="KSO_WM_BEAUTIFY_FLAG" val=""/>
</p:tagLst>
</file>

<file path=ppt/tags/tag16.xml><?xml version="1.0" encoding="utf-8"?>
<p:tagLst xmlns:p="http://schemas.openxmlformats.org/presentationml/2006/main">
  <p:tag name="KSO_WM_BEAUTIFY_FLAG" val=""/>
</p:tagLst>
</file>

<file path=ppt/tags/tag17.xml><?xml version="1.0" encoding="utf-8"?>
<p:tagLst xmlns:p="http://schemas.openxmlformats.org/presentationml/2006/main">
  <p:tag name="KSO_WM_BEAUTIFY_FLAG" val=""/>
</p:tagLst>
</file>

<file path=ppt/tags/tag18.xml><?xml version="1.0" encoding="utf-8"?>
<p:tagLst xmlns:p="http://schemas.openxmlformats.org/presentationml/2006/main">
  <p:tag name="KSO_WM_BEAUTIFY_FLAG" val=""/>
</p:tagLst>
</file>

<file path=ppt/tags/tag19.xml><?xml version="1.0" encoding="utf-8"?>
<p:tagLst xmlns:p="http://schemas.openxmlformats.org/presentationml/2006/main">
  <p:tag name="KSO_WM_BEAUTIFY_FLAG" val=""/>
</p:tagLst>
</file>

<file path=ppt/tags/tag2.xml><?xml version="1.0" encoding="utf-8"?>
<p:tagLst xmlns:p="http://schemas.openxmlformats.org/presentationml/2006/main">
  <p:tag name="KSO_WM_BEAUTIFY_FLAG" val=""/>
</p:tagLst>
</file>

<file path=ppt/tags/tag20.xml><?xml version="1.0" encoding="utf-8"?>
<p:tagLst xmlns:p="http://schemas.openxmlformats.org/presentationml/2006/main">
  <p:tag name="KSO_WM_BEAUTIFY_FLAG" val=""/>
</p:tagLst>
</file>

<file path=ppt/tags/tag21.xml><?xml version="1.0" encoding="utf-8"?>
<p:tagLst xmlns:p="http://schemas.openxmlformats.org/presentationml/2006/main">
  <p:tag name="KSO_WM_BEAUTIFY_FLAG" val=""/>
</p:tagLst>
</file>

<file path=ppt/tags/tag22.xml><?xml version="1.0" encoding="utf-8"?>
<p:tagLst xmlns:p="http://schemas.openxmlformats.org/presentationml/2006/main">
  <p:tag name="KSO_WM_BEAUTIFY_FLAG" val=""/>
</p:tagLst>
</file>

<file path=ppt/tags/tag23.xml><?xml version="1.0" encoding="utf-8"?>
<p:tagLst xmlns:p="http://schemas.openxmlformats.org/presentationml/2006/main">
  <p:tag name="KSO_WM_BEAUTIFY_FLAG" val=""/>
</p:tagLst>
</file>

<file path=ppt/tags/tag24.xml><?xml version="1.0" encoding="utf-8"?>
<p:tagLst xmlns:p="http://schemas.openxmlformats.org/presentationml/2006/main">
  <p:tag name="KSO_WM_BEAUTIFY_FLAG" val=""/>
</p:tagLst>
</file>

<file path=ppt/tags/tag25.xml><?xml version="1.0" encoding="utf-8"?>
<p:tagLst xmlns:p="http://schemas.openxmlformats.org/presentationml/2006/main">
  <p:tag name="KSO_WM_BEAUTIFY_FLAG" val=""/>
</p:tagLst>
</file>

<file path=ppt/tags/tag26.xml><?xml version="1.0" encoding="utf-8"?>
<p:tagLst xmlns:p="http://schemas.openxmlformats.org/presentationml/2006/main">
  <p:tag name="KSO_WM_BEAUTIFY_FLAG" val=""/>
</p:tagLst>
</file>

<file path=ppt/tags/tag27.xml><?xml version="1.0" encoding="utf-8"?>
<p:tagLst xmlns:p="http://schemas.openxmlformats.org/presentationml/2006/main">
  <p:tag name="KSO_WM_BEAUTIFY_FLAG" val=""/>
</p:tagLst>
</file>

<file path=ppt/tags/tag28.xml><?xml version="1.0" encoding="utf-8"?>
<p:tagLst xmlns:p="http://schemas.openxmlformats.org/presentationml/2006/main">
  <p:tag name="KSO_WM_BEAUTIFY_FLAG" val=""/>
</p:tagLst>
</file>

<file path=ppt/tags/tag29.xml><?xml version="1.0" encoding="utf-8"?>
<p:tagLst xmlns:p="http://schemas.openxmlformats.org/presentationml/2006/main">
  <p:tag name="KSO_WM_BEAUTIFY_FLAG" val=""/>
</p:tagLst>
</file>

<file path=ppt/tags/tag3.xml><?xml version="1.0" encoding="utf-8"?>
<p:tagLst xmlns:p="http://schemas.openxmlformats.org/presentationml/2006/main">
  <p:tag name="KSO_WM_BEAUTIFY_FLAG" val=""/>
</p:tagLst>
</file>

<file path=ppt/tags/tag30.xml><?xml version="1.0" encoding="utf-8"?>
<p:tagLst xmlns:p="http://schemas.openxmlformats.org/presentationml/2006/main">
  <p:tag name="KSO_WM_BEAUTIFY_FLAG" val=""/>
</p:tagLst>
</file>

<file path=ppt/tags/tag31.xml><?xml version="1.0" encoding="utf-8"?>
<p:tagLst xmlns:p="http://schemas.openxmlformats.org/presentationml/2006/main">
  <p:tag name="KSO_WM_BEAUTIFY_FLAG" val=""/>
</p:tagLst>
</file>

<file path=ppt/tags/tag32.xml><?xml version="1.0" encoding="utf-8"?>
<p:tagLst xmlns:p="http://schemas.openxmlformats.org/presentationml/2006/main">
  <p:tag name="KSO_WM_BEAUTIFY_FLAG" val=""/>
</p:tagLst>
</file>

<file path=ppt/tags/tag33.xml><?xml version="1.0" encoding="utf-8"?>
<p:tagLst xmlns:p="http://schemas.openxmlformats.org/presentationml/2006/main">
  <p:tag name="KSO_WM_BEAUTIFY_FLAG" val=""/>
</p:tagLst>
</file>

<file path=ppt/tags/tag34.xml><?xml version="1.0" encoding="utf-8"?>
<p:tagLst xmlns:p="http://schemas.openxmlformats.org/presentationml/2006/main">
  <p:tag name="KSO_WM_BEAUTIFY_FLAG" val=""/>
</p:tagLst>
</file>

<file path=ppt/tags/tag35.xml><?xml version="1.0" encoding="utf-8"?>
<p:tagLst xmlns:p="http://schemas.openxmlformats.org/presentationml/2006/main">
  <p:tag name="KSO_WM_BEAUTIFY_FLAG" val=""/>
</p:tagLst>
</file>

<file path=ppt/tags/tag36.xml><?xml version="1.0" encoding="utf-8"?>
<p:tagLst xmlns:p="http://schemas.openxmlformats.org/presentationml/2006/main">
  <p:tag name="KSO_WM_BEAUTIFY_FLAG" val=""/>
</p:tagLst>
</file>

<file path=ppt/tags/tag37.xml><?xml version="1.0" encoding="utf-8"?>
<p:tagLst xmlns:p="http://schemas.openxmlformats.org/presentationml/2006/main">
  <p:tag name="KSO_WM_BEAUTIFY_FLAG" val=""/>
</p:tagLst>
</file>

<file path=ppt/tags/tag38.xml><?xml version="1.0" encoding="utf-8"?>
<p:tagLst xmlns:p="http://schemas.openxmlformats.org/presentationml/2006/main">
  <p:tag name="KSO_WM_BEAUTIFY_FLAG" val=""/>
</p:tagLst>
</file>

<file path=ppt/tags/tag39.xml><?xml version="1.0" encoding="utf-8"?>
<p:tagLst xmlns:p="http://schemas.openxmlformats.org/presentationml/2006/main">
  <p:tag name="KSO_WM_BEAUTIFY_FLAG" val=""/>
</p:tagLst>
</file>

<file path=ppt/tags/tag4.xml><?xml version="1.0" encoding="utf-8"?>
<p:tagLst xmlns:p="http://schemas.openxmlformats.org/presentationml/2006/main">
  <p:tag name="KSO_WM_BEAUTIFY_FLAG" val=""/>
</p:tagLst>
</file>

<file path=ppt/tags/tag40.xml><?xml version="1.0" encoding="utf-8"?>
<p:tagLst xmlns:p="http://schemas.openxmlformats.org/presentationml/2006/main">
  <p:tag name="KSO_WM_BEAUTIFY_FLAG" val=""/>
</p:tagLst>
</file>

<file path=ppt/tags/tag41.xml><?xml version="1.0" encoding="utf-8"?>
<p:tagLst xmlns:p="http://schemas.openxmlformats.org/presentationml/2006/main">
  <p:tag name="KSO_WM_BEAUTIFY_FLAG" val=""/>
</p:tagLst>
</file>

<file path=ppt/tags/tag42.xml><?xml version="1.0" encoding="utf-8"?>
<p:tagLst xmlns:p="http://schemas.openxmlformats.org/presentationml/2006/main">
  <p:tag name="KSO_WM_BEAUTIFY_FLAG" val=""/>
</p:tagLst>
</file>

<file path=ppt/tags/tag43.xml><?xml version="1.0" encoding="utf-8"?>
<p:tagLst xmlns:p="http://schemas.openxmlformats.org/presentationml/2006/main">
  <p:tag name="KSO_WM_BEAUTIFY_FLAG" val=""/>
</p:tagLst>
</file>

<file path=ppt/tags/tag44.xml><?xml version="1.0" encoding="utf-8"?>
<p:tagLst xmlns:p="http://schemas.openxmlformats.org/presentationml/2006/main">
  <p:tag name="KSO_WM_BEAUTIFY_FLAG" val=""/>
</p:tagLst>
</file>

<file path=ppt/tags/tag45.xml><?xml version="1.0" encoding="utf-8"?>
<p:tagLst xmlns:p="http://schemas.openxmlformats.org/presentationml/2006/main">
  <p:tag name="KSO_WM_BEAUTIFY_FLAG" val=""/>
</p:tagLst>
</file>

<file path=ppt/tags/tag46.xml><?xml version="1.0" encoding="utf-8"?>
<p:tagLst xmlns:p="http://schemas.openxmlformats.org/presentationml/2006/main">
  <p:tag name="KSO_WM_BEAUTIFY_FLAG" val=""/>
</p:tagLst>
</file>

<file path=ppt/tags/tag47.xml><?xml version="1.0" encoding="utf-8"?>
<p:tagLst xmlns:p="http://schemas.openxmlformats.org/presentationml/2006/main">
  <p:tag name="KSO_WM_BEAUTIFY_FLAG" val=""/>
</p:tagLst>
</file>

<file path=ppt/tags/tag48.xml><?xml version="1.0" encoding="utf-8"?>
<p:tagLst xmlns:p="http://schemas.openxmlformats.org/presentationml/2006/main">
  <p:tag name="KSO_WM_BEAUTIFY_FLAG" val=""/>
</p:tagLst>
</file>

<file path=ppt/tags/tag49.xml><?xml version="1.0" encoding="utf-8"?>
<p:tagLst xmlns:p="http://schemas.openxmlformats.org/presentationml/2006/main">
  <p:tag name="KSO_WM_BEAUTIFY_FLAG" val=""/>
</p:tagLst>
</file>

<file path=ppt/tags/tag5.xml><?xml version="1.0" encoding="utf-8"?>
<p:tagLst xmlns:p="http://schemas.openxmlformats.org/presentationml/2006/main">
  <p:tag name="KSO_WM_BEAUTIFY_FLAG" val=""/>
</p:tagLst>
</file>

<file path=ppt/tags/tag50.xml><?xml version="1.0" encoding="utf-8"?>
<p:tagLst xmlns:p="http://schemas.openxmlformats.org/presentationml/2006/main">
  <p:tag name="KSO_WM_BEAUTIFY_FLAG" val=""/>
</p:tagLst>
</file>

<file path=ppt/tags/tag51.xml><?xml version="1.0" encoding="utf-8"?>
<p:tagLst xmlns:p="http://schemas.openxmlformats.org/presentationml/2006/main">
  <p:tag name="KSO_WM_BEAUTIFY_FLAG" val=""/>
</p:tagLst>
</file>

<file path=ppt/tags/tag52.xml><?xml version="1.0" encoding="utf-8"?>
<p:tagLst xmlns:p="http://schemas.openxmlformats.org/presentationml/2006/main">
  <p:tag name="KSO_WM_BEAUTIFY_FLAG" val=""/>
</p:tagLst>
</file>

<file path=ppt/tags/tag53.xml><?xml version="1.0" encoding="utf-8"?>
<p:tagLst xmlns:p="http://schemas.openxmlformats.org/presentationml/2006/main">
  <p:tag name="KSO_WM_BEAUTIFY_FLAG" val=""/>
</p:tagLst>
</file>

<file path=ppt/tags/tag54.xml><?xml version="1.0" encoding="utf-8"?>
<p:tagLst xmlns:p="http://schemas.openxmlformats.org/presentationml/2006/main">
  <p:tag name="KSO_WM_BEAUTIFY_FLAG" val=""/>
</p:tagLst>
</file>

<file path=ppt/tags/tag55.xml><?xml version="1.0" encoding="utf-8"?>
<p:tagLst xmlns:p="http://schemas.openxmlformats.org/presentationml/2006/main">
  <p:tag name="KSO_WM_BEAUTIFY_FLAG" val=""/>
</p:tagLst>
</file>

<file path=ppt/tags/tag56.xml><?xml version="1.0" encoding="utf-8"?>
<p:tagLst xmlns:p="http://schemas.openxmlformats.org/presentationml/2006/main">
  <p:tag name="KSO_WM_BEAUTIFY_FLAG" val=""/>
</p:tagLst>
</file>

<file path=ppt/tags/tag57.xml><?xml version="1.0" encoding="utf-8"?>
<p:tagLst xmlns:p="http://schemas.openxmlformats.org/presentationml/2006/main">
  <p:tag name="KSO_WM_BEAUTIFY_FLAG" val=""/>
</p:tagLst>
</file>

<file path=ppt/tags/tag58.xml><?xml version="1.0" encoding="utf-8"?>
<p:tagLst xmlns:p="http://schemas.openxmlformats.org/presentationml/2006/main">
  <p:tag name="KSO_WM_BEAUTIFY_FLAG" val=""/>
</p:tagLst>
</file>

<file path=ppt/tags/tag59.xml><?xml version="1.0" encoding="utf-8"?>
<p:tagLst xmlns:p="http://schemas.openxmlformats.org/presentationml/2006/main">
  <p:tag name="KSO_WM_BEAUTIFY_FLAG" val=""/>
</p:tagLst>
</file>

<file path=ppt/tags/tag6.xml><?xml version="1.0" encoding="utf-8"?>
<p:tagLst xmlns:p="http://schemas.openxmlformats.org/presentationml/2006/main">
  <p:tag name="KSO_WM_BEAUTIFY_FLAG" val=""/>
</p:tagLst>
</file>

<file path=ppt/tags/tag60.xml><?xml version="1.0" encoding="utf-8"?>
<p:tagLst xmlns:p="http://schemas.openxmlformats.org/presentationml/2006/main">
  <p:tag name="KSO_WM_BEAUTIFY_FLAG" val=""/>
</p:tagLst>
</file>

<file path=ppt/tags/tag61.xml><?xml version="1.0" encoding="utf-8"?>
<p:tagLst xmlns:p="http://schemas.openxmlformats.org/presentationml/2006/main">
  <p:tag name="KSO_WM_BEAUTIFY_FLAG" val=""/>
</p:tagLst>
</file>

<file path=ppt/tags/tag62.xml><?xml version="1.0" encoding="utf-8"?>
<p:tagLst xmlns:p="http://schemas.openxmlformats.org/presentationml/2006/main">
  <p:tag name="KSO_WM_BEAUTIFY_FLAG" val=""/>
</p:tagLst>
</file>

<file path=ppt/tags/tag63.xml><?xml version="1.0" encoding="utf-8"?>
<p:tagLst xmlns:p="http://schemas.openxmlformats.org/presentationml/2006/main">
  <p:tag name="KSO_WM_BEAUTIFY_FLAG" val=""/>
</p:tagLst>
</file>

<file path=ppt/tags/tag64.xml><?xml version="1.0" encoding="utf-8"?>
<p:tagLst xmlns:p="http://schemas.openxmlformats.org/presentationml/2006/main">
  <p:tag name="KSO_WM_BEAUTIFY_FLAG" val=""/>
</p:tagLst>
</file>

<file path=ppt/tags/tag65.xml><?xml version="1.0" encoding="utf-8"?>
<p:tagLst xmlns:p="http://schemas.openxmlformats.org/presentationml/2006/main">
  <p:tag name="KSO_WM_BEAUTIFY_FLAG" val=""/>
</p:tagLst>
</file>

<file path=ppt/tags/tag66.xml><?xml version="1.0" encoding="utf-8"?>
<p:tagLst xmlns:p="http://schemas.openxmlformats.org/presentationml/2006/main">
  <p:tag name="KSO_WM_BEAUTIFY_FLAG" val=""/>
</p:tagLst>
</file>

<file path=ppt/tags/tag67.xml><?xml version="1.0" encoding="utf-8"?>
<p:tagLst xmlns:p="http://schemas.openxmlformats.org/presentationml/2006/main">
  <p:tag name="KSO_WM_BEAUTIFY_FLAG" val=""/>
</p:tagLst>
</file>

<file path=ppt/tags/tag68.xml><?xml version="1.0" encoding="utf-8"?>
<p:tagLst xmlns:p="http://schemas.openxmlformats.org/presentationml/2006/main">
  <p:tag name="KSO_WM_BEAUTIFY_FLAG" val=""/>
</p:tagLst>
</file>

<file path=ppt/tags/tag69.xml><?xml version="1.0" encoding="utf-8"?>
<p:tagLst xmlns:p="http://schemas.openxmlformats.org/presentationml/2006/main">
  <p:tag name="KSO_WM_BEAUTIFY_FLAG" val=""/>
</p:tagLst>
</file>

<file path=ppt/tags/tag7.xml><?xml version="1.0" encoding="utf-8"?>
<p:tagLst xmlns:p="http://schemas.openxmlformats.org/presentationml/2006/main">
  <p:tag name="KSO_WM_BEAUTIFY_FLAG" val=""/>
</p:tagLst>
</file>

<file path=ppt/tags/tag70.xml><?xml version="1.0" encoding="utf-8"?>
<p:tagLst xmlns:p="http://schemas.openxmlformats.org/presentationml/2006/main">
  <p:tag name="KSO_WM_BEAUTIFY_FLAG" val=""/>
</p:tagLst>
</file>

<file path=ppt/tags/tag71.xml><?xml version="1.0" encoding="utf-8"?>
<p:tagLst xmlns:p="http://schemas.openxmlformats.org/presentationml/2006/main">
  <p:tag name="KSO_WM_BEAUTIFY_FLAG" val=""/>
</p:tagLst>
</file>

<file path=ppt/tags/tag72.xml><?xml version="1.0" encoding="utf-8"?>
<p:tagLst xmlns:p="http://schemas.openxmlformats.org/presentationml/2006/main">
  <p:tag name="KSO_WM_BEAUTIFY_FLAG" val=""/>
</p:tagLst>
</file>

<file path=ppt/tags/tag73.xml><?xml version="1.0" encoding="utf-8"?>
<p:tagLst xmlns:p="http://schemas.openxmlformats.org/presentationml/2006/main">
  <p:tag name="KSO_WM_BEAUTIFY_FLAG" val=""/>
</p:tagLst>
</file>

<file path=ppt/tags/tag74.xml><?xml version="1.0" encoding="utf-8"?>
<p:tagLst xmlns:p="http://schemas.openxmlformats.org/presentationml/2006/main">
  <p:tag name="KSO_WM_BEAUTIFY_FLAG" val=""/>
</p:tagLst>
</file>

<file path=ppt/tags/tag75.xml><?xml version="1.0" encoding="utf-8"?>
<p:tagLst xmlns:p="http://schemas.openxmlformats.org/presentationml/2006/main">
  <p:tag name="KSO_WM_BEAUTIFY_FLAG" val=""/>
</p:tagLst>
</file>

<file path=ppt/tags/tag76.xml><?xml version="1.0" encoding="utf-8"?>
<p:tagLst xmlns:p="http://schemas.openxmlformats.org/presentationml/2006/main">
  <p:tag name="KSO_WM_BEAUTIFY_FLAG" val=""/>
</p:tagLst>
</file>

<file path=ppt/tags/tag77.xml><?xml version="1.0" encoding="utf-8"?>
<p:tagLst xmlns:p="http://schemas.openxmlformats.org/presentationml/2006/main">
  <p:tag name="KSO_WM_BEAUTIFY_FLAG" val=""/>
</p:tagLst>
</file>

<file path=ppt/tags/tag78.xml><?xml version="1.0" encoding="utf-8"?>
<p:tagLst xmlns:p="http://schemas.openxmlformats.org/presentationml/2006/main">
  <p:tag name="KSO_WM_BEAUTIFY_FLAG" val=""/>
</p:tagLst>
</file>

<file path=ppt/tags/tag79.xml><?xml version="1.0" encoding="utf-8"?>
<p:tagLst xmlns:p="http://schemas.openxmlformats.org/presentationml/2006/main">
  <p:tag name="KSO_WM_BEAUTIFY_FLAG" val=""/>
</p:tagLst>
</file>

<file path=ppt/tags/tag8.xml><?xml version="1.0" encoding="utf-8"?>
<p:tagLst xmlns:p="http://schemas.openxmlformats.org/presentationml/2006/main">
  <p:tag name="KSO_WM_BEAUTIFY_FLAG" val=""/>
</p:tagLst>
</file>

<file path=ppt/tags/tag80.xml><?xml version="1.0" encoding="utf-8"?>
<p:tagLst xmlns:p="http://schemas.openxmlformats.org/presentationml/2006/main">
  <p:tag name="KSO_WM_BEAUTIFY_FLAG" val=""/>
</p:tagLst>
</file>

<file path=ppt/tags/tag81.xml><?xml version="1.0" encoding="utf-8"?>
<p:tagLst xmlns:p="http://schemas.openxmlformats.org/presentationml/2006/main">
  <p:tag name="KSO_WM_BEAUTIFY_FLAG" val=""/>
</p:tagLst>
</file>

<file path=ppt/tags/tag82.xml><?xml version="1.0" encoding="utf-8"?>
<p:tagLst xmlns:p="http://schemas.openxmlformats.org/presentationml/2006/main">
  <p:tag name="KSO_WM_BEAUTIFY_FLAG" val=""/>
</p:tagLst>
</file>

<file path=ppt/tags/tag83.xml><?xml version="1.0" encoding="utf-8"?>
<p:tagLst xmlns:p="http://schemas.openxmlformats.org/presentationml/2006/main">
  <p:tag name="KSO_WM_BEAUTIFY_FLAG" val=""/>
</p:tagLst>
</file>

<file path=ppt/tags/tag84.xml><?xml version="1.0" encoding="utf-8"?>
<p:tagLst xmlns:p="http://schemas.openxmlformats.org/presentationml/2006/main">
  <p:tag name="KSO_WM_BEAUTIFY_FLAG" val=""/>
</p:tagLst>
</file>

<file path=ppt/tags/tag85.xml><?xml version="1.0" encoding="utf-8"?>
<p:tagLst xmlns:p="http://schemas.openxmlformats.org/presentationml/2006/main">
  <p:tag name="KSO_WM_BEAUTIFY_FLAG" val=""/>
</p:tagLst>
</file>

<file path=ppt/tags/tag86.xml><?xml version="1.0" encoding="utf-8"?>
<p:tagLst xmlns:p="http://schemas.openxmlformats.org/presentationml/2006/main">
  <p:tag name="KSO_WM_BEAUTIFY_FLAG" val=""/>
</p:tagLst>
</file>

<file path=ppt/tags/tag87.xml><?xml version="1.0" encoding="utf-8"?>
<p:tagLst xmlns:p="http://schemas.openxmlformats.org/presentationml/2006/main">
  <p:tag name="KSO_WM_BEAUTIFY_FLAG" val=""/>
</p:tagLst>
</file>

<file path=ppt/tags/tag88.xml><?xml version="1.0" encoding="utf-8"?>
<p:tagLst xmlns:p="http://schemas.openxmlformats.org/presentationml/2006/main">
  <p:tag name="KSO_WM_BEAUTIFY_FLAG" val=""/>
</p:tagLst>
</file>

<file path=ppt/tags/tag89.xml><?xml version="1.0" encoding="utf-8"?>
<p:tagLst xmlns:p="http://schemas.openxmlformats.org/presentationml/2006/main">
  <p:tag name="KSO_WM_BEAUTIFY_FLAG" val=""/>
</p:tagLst>
</file>

<file path=ppt/tags/tag9.xml><?xml version="1.0" encoding="utf-8"?>
<p:tagLst xmlns:p="http://schemas.openxmlformats.org/presentationml/2006/main">
  <p:tag name="KSO_WM_BEAUTIFY_FLAG" val=""/>
</p:tagLst>
</file>

<file path=ppt/tags/tag90.xml><?xml version="1.0" encoding="utf-8"?>
<p:tagLst xmlns:p="http://schemas.openxmlformats.org/presentationml/2006/main">
  <p:tag name="KSO_WM_BEAUTIFY_FLAG" val=""/>
</p:tagLst>
</file>

<file path=ppt/tags/tag91.xml><?xml version="1.0" encoding="utf-8"?>
<p:tagLst xmlns:p="http://schemas.openxmlformats.org/presentationml/2006/main">
  <p:tag name="KSO_WM_BEAUTIFY_FLAG" val=""/>
</p:tagLst>
</file>

<file path=ppt/tags/tag92.xml><?xml version="1.0" encoding="utf-8"?>
<p:tagLst xmlns:p="http://schemas.openxmlformats.org/presentationml/2006/main">
  <p:tag name="KSO_WM_BEAUTIFY_FLAG" val=""/>
</p:tagLst>
</file>

<file path=ppt/tags/tag93.xml><?xml version="1.0" encoding="utf-8"?>
<p:tagLst xmlns:p="http://schemas.openxmlformats.org/presentationml/2006/main">
  <p:tag name="KSO_WM_BEAUTIFY_FLAG" val=""/>
</p:tagLst>
</file>

<file path=ppt/tags/tag94.xml><?xml version="1.0" encoding="utf-8"?>
<p:tagLst xmlns:p="http://schemas.openxmlformats.org/presentationml/2006/main">
  <p:tag name="KSO_WM_BEAUTIFY_FLAG" val=""/>
</p:tagLst>
</file>

<file path=ppt/tags/tag95.xml><?xml version="1.0" encoding="utf-8"?>
<p:tagLst xmlns:p="http://schemas.openxmlformats.org/presentationml/2006/main">
  <p:tag name="KSO_WM_BEAUTIFY_FLAG" val=""/>
</p:tagLst>
</file>

<file path=ppt/tags/tag96.xml><?xml version="1.0" encoding="utf-8"?>
<p:tagLst xmlns:p="http://schemas.openxmlformats.org/presentationml/2006/main">
  <p:tag name="KSO_WM_BEAUTIFY_FLAG" val=""/>
</p:tagLst>
</file>

<file path=ppt/tags/tag97.xml><?xml version="1.0" encoding="utf-8"?>
<p:tagLst xmlns:p="http://schemas.openxmlformats.org/presentationml/2006/main">
  <p:tag name="commondata" val="eyJoZGlkIjoiNGIzMWNjYmQ2ZGU5OGIxZDNjYmY2M2E3MWViODUyMTkifQ=="/>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1211</Words>
  <Application>WPS 演示</Application>
  <PresentationFormat>宽屏</PresentationFormat>
  <Paragraphs>150</Paragraphs>
  <Slides>15</Slides>
  <Notes>0</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15</vt:i4>
      </vt:variant>
    </vt:vector>
  </HeadingPairs>
  <TitlesOfParts>
    <vt:vector size="22" baseType="lpstr">
      <vt:lpstr>Arial</vt:lpstr>
      <vt:lpstr>宋体</vt:lpstr>
      <vt:lpstr>Wingdings</vt:lpstr>
      <vt:lpstr>微软雅黑</vt:lpstr>
      <vt:lpstr>Calibri</vt:lpstr>
      <vt:lpstr>Arial Unicode MS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123123</cp:lastModifiedBy>
  <cp:revision>21</cp:revision>
  <dcterms:created xsi:type="dcterms:W3CDTF">2020-10-23T05:41:00Z</dcterms:created>
  <dcterms:modified xsi:type="dcterms:W3CDTF">2023-10-25T11:55:11Z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2052-12.1.0.15712</vt:lpwstr>
  </property>
  <property fmtid="{D5CDD505-2E9C-101B-9397-08002B2CF9AE}" pid="3" name="ICV">
    <vt:lpwstr>1A163AB798304F1AAAE41077874CD7F9_13</vt:lpwstr>
  </property>
</Properties>
</file>