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8" r:id="rId3"/>
    <p:sldId id="339" r:id="rId4"/>
    <p:sldId id="375" r:id="rId5"/>
    <p:sldId id="277" r:id="rId6"/>
    <p:sldId id="377" r:id="rId7"/>
    <p:sldId id="392" r:id="rId8"/>
    <p:sldId id="391" r:id="rId9"/>
    <p:sldId id="393" r:id="rId10"/>
    <p:sldId id="394" r:id="rId11"/>
    <p:sldId id="396" r:id="rId12"/>
    <p:sldId id="359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1" userDrawn="1">
          <p15:clr>
            <a:srgbClr val="A4A3A4"/>
          </p15:clr>
        </p15:guide>
        <p15:guide id="2" orient="horz" pos="3976" userDrawn="1">
          <p15:clr>
            <a:srgbClr val="A4A3A4"/>
          </p15:clr>
        </p15:guide>
        <p15:guide id="3" pos="546" userDrawn="1">
          <p15:clr>
            <a:srgbClr val="A4A3A4"/>
          </p15:clr>
        </p15:guide>
        <p15:guide id="4" pos="7141" userDrawn="1">
          <p15:clr>
            <a:srgbClr val="A4A3A4"/>
          </p15:clr>
        </p15:guide>
        <p15:guide id="5" orient="horz" pos="1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CD"/>
    <a:srgbClr val="3383C7"/>
    <a:srgbClr val="0098C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20" y="600"/>
      </p:cViewPr>
      <p:guideLst>
        <p:guide orient="horz" pos="1051"/>
        <p:guide orient="horz" pos="3976"/>
        <p:guide pos="546"/>
        <p:guide pos="7141"/>
        <p:guide orient="horz" pos="1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8" Type="http://schemas.openxmlformats.org/officeDocument/2006/relationships/image" Target="../media/image1.png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1" Type="http://schemas.openxmlformats.org/officeDocument/2006/relationships/image" Target="../media/image1.png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1" Type="http://schemas.openxmlformats.org/officeDocument/2006/relationships/image" Target="../media/image1.png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" name="任意多边形: 形状 11"/>
          <p:cNvSpPr/>
          <p:nvPr userDrawn="1">
            <p:custDataLst>
              <p:tags r:id="rId9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4" name="任意多边形: 形状 12"/>
          <p:cNvSpPr/>
          <p:nvPr userDrawn="1">
            <p:custDataLst>
              <p:tags r:id="rId10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5" name="任意多边形: 形状 13"/>
          <p:cNvSpPr/>
          <p:nvPr userDrawn="1">
            <p:custDataLst>
              <p:tags r:id="rId11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6" name="任意多边形: 形状 14"/>
          <p:cNvSpPr/>
          <p:nvPr userDrawn="1">
            <p:custDataLst>
              <p:tags r:id="rId12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7" name="任意多边形: 形状 15"/>
          <p:cNvSpPr/>
          <p:nvPr userDrawn="1">
            <p:custDataLst>
              <p:tags r:id="rId13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8" name="任意多边形: 形状 16"/>
          <p:cNvSpPr/>
          <p:nvPr userDrawn="1">
            <p:custDataLst>
              <p:tags r:id="rId14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" name="任意多边形: 形状 17"/>
          <p:cNvSpPr/>
          <p:nvPr userDrawn="1">
            <p:custDataLst>
              <p:tags r:id="rId15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7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8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9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0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1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2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1887682" y="546101"/>
            <a:ext cx="304319" cy="304319"/>
          </a:xfrm>
          <a:custGeom>
            <a:avLst/>
            <a:gdLst>
              <a:gd name="connsiteX0" fmla="*/ 0 w 304319"/>
              <a:gd name="connsiteY0" fmla="*/ 0 h 304319"/>
              <a:gd name="connsiteX1" fmla="*/ 304319 w 304319"/>
              <a:gd name="connsiteY1" fmla="*/ 0 h 304319"/>
              <a:gd name="connsiteX2" fmla="*/ 304319 w 304319"/>
              <a:gd name="connsiteY2" fmla="*/ 304319 h 304319"/>
              <a:gd name="connsiteX3" fmla="*/ 0 w 304319"/>
              <a:gd name="connsiteY3" fmla="*/ 0 h 30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19" h="304319">
                <a:moveTo>
                  <a:pt x="0" y="0"/>
                </a:moveTo>
                <a:lnTo>
                  <a:pt x="304319" y="0"/>
                </a:lnTo>
                <a:lnTo>
                  <a:pt x="304319" y="304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11"/>
          <p:cNvSpPr/>
          <p:nvPr userDrawn="1">
            <p:custDataLst>
              <p:tags r:id="rId9"/>
            </p:custDataLst>
          </p:nvPr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12"/>
          <p:cNvSpPr/>
          <p:nvPr userDrawn="1">
            <p:custDataLst>
              <p:tags r:id="rId10"/>
            </p:custDataLst>
          </p:nvPr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: 形状 13"/>
          <p:cNvSpPr/>
          <p:nvPr userDrawn="1">
            <p:custDataLst>
              <p:tags r:id="rId11"/>
            </p:custDataLst>
          </p:nvPr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14"/>
          <p:cNvSpPr/>
          <p:nvPr userDrawn="1">
            <p:custDataLst>
              <p:tags r:id="rId12"/>
            </p:custDataLst>
          </p:nvPr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5"/>
          <p:cNvSpPr/>
          <p:nvPr userDrawn="1">
            <p:custDataLst>
              <p:tags r:id="rId13"/>
            </p:custDataLst>
          </p:nvPr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16"/>
          <p:cNvSpPr/>
          <p:nvPr userDrawn="1">
            <p:custDataLst>
              <p:tags r:id="rId14"/>
            </p:custDataLst>
          </p:nvPr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: 形状 17"/>
          <p:cNvSpPr/>
          <p:nvPr userDrawn="1">
            <p:custDataLst>
              <p:tags r:id="rId15"/>
            </p:custDataLst>
          </p:nvPr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247409" y="285750"/>
            <a:ext cx="11697182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223500" y="6176010"/>
            <a:ext cx="1978660" cy="343535"/>
            <a:chOff x="16100" y="9771"/>
            <a:chExt cx="3116" cy="541"/>
          </a:xfrm>
        </p:grpSpPr>
        <p:sp>
          <p:nvSpPr>
            <p:cNvPr id="5" name="矩形 4"/>
            <p:cNvSpPr/>
            <p:nvPr userDrawn="1">
              <p:custDataLst>
                <p:tags r:id="rId16"/>
              </p:custDataLst>
            </p:nvPr>
          </p:nvSpPr>
          <p:spPr>
            <a:xfrm>
              <a:off x="16100" y="9781"/>
              <a:ext cx="311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图片 6" descr="C:\Users\HH\Desktop\logo-常用2.pnglogo-常用2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>
            <a:xfrm>
              <a:off x="16175" y="9771"/>
              <a:ext cx="492" cy="54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 userDrawn="1"/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/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1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2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3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4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5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223500" y="6176010"/>
            <a:ext cx="1978660" cy="343535"/>
            <a:chOff x="16100" y="9771"/>
            <a:chExt cx="3116" cy="541"/>
          </a:xfrm>
        </p:grpSpPr>
        <p:sp>
          <p:nvSpPr>
            <p:cNvPr id="5" name="矩形 4"/>
            <p:cNvSpPr/>
            <p:nvPr userDrawn="1">
              <p:custDataLst>
                <p:tags r:id="rId9"/>
              </p:custDataLst>
            </p:nvPr>
          </p:nvSpPr>
          <p:spPr>
            <a:xfrm>
              <a:off x="16100" y="9781"/>
              <a:ext cx="311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图片 6" descr="C:\Users\HH\Desktop\logo-常用2.pnglogo-常用2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>
            <a:xfrm>
              <a:off x="16175" y="9771"/>
              <a:ext cx="492" cy="54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1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2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3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4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5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1887682" y="546101"/>
            <a:ext cx="304319" cy="304319"/>
          </a:xfrm>
          <a:custGeom>
            <a:avLst/>
            <a:gdLst>
              <a:gd name="connsiteX0" fmla="*/ 0 w 304319"/>
              <a:gd name="connsiteY0" fmla="*/ 0 h 304319"/>
              <a:gd name="connsiteX1" fmla="*/ 304319 w 304319"/>
              <a:gd name="connsiteY1" fmla="*/ 0 h 304319"/>
              <a:gd name="connsiteX2" fmla="*/ 304319 w 304319"/>
              <a:gd name="connsiteY2" fmla="*/ 304319 h 304319"/>
              <a:gd name="connsiteX3" fmla="*/ 0 w 304319"/>
              <a:gd name="connsiteY3" fmla="*/ 0 h 30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19" h="304319">
                <a:moveTo>
                  <a:pt x="0" y="0"/>
                </a:moveTo>
                <a:lnTo>
                  <a:pt x="304319" y="0"/>
                </a:lnTo>
                <a:lnTo>
                  <a:pt x="304319" y="304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/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247409" y="285750"/>
            <a:ext cx="11697182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223500" y="6176010"/>
            <a:ext cx="1978660" cy="343535"/>
            <a:chOff x="16100" y="9771"/>
            <a:chExt cx="3116" cy="541"/>
          </a:xfrm>
        </p:grpSpPr>
        <p:sp>
          <p:nvSpPr>
            <p:cNvPr id="5" name="矩形 4"/>
            <p:cNvSpPr/>
            <p:nvPr userDrawn="1">
              <p:custDataLst>
                <p:tags r:id="rId9"/>
              </p:custDataLst>
            </p:nvPr>
          </p:nvSpPr>
          <p:spPr>
            <a:xfrm>
              <a:off x="16100" y="9781"/>
              <a:ext cx="311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2" name="图片 1" descr="C:\Users\HH\Desktop\logo-常用2.pnglogo-常用2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>
            <a:xfrm>
              <a:off x="16175" y="9771"/>
              <a:ext cx="492" cy="54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1.xml"/><Relationship Id="rId4" Type="http://schemas.openxmlformats.org/officeDocument/2006/relationships/image" Target="../media/image3.png"/><Relationship Id="rId3" Type="http://schemas.openxmlformats.org/officeDocument/2006/relationships/tags" Target="../tags/tag50.xml"/><Relationship Id="rId2" Type="http://schemas.openxmlformats.org/officeDocument/2006/relationships/image" Target="../media/image2.png"/><Relationship Id="rId1" Type="http://schemas.openxmlformats.org/officeDocument/2006/relationships/tags" Target="../tags/tag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4.jpeg"/><Relationship Id="rId1" Type="http://schemas.openxmlformats.org/officeDocument/2006/relationships/tags" Target="../tags/tag5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63.xml"/><Relationship Id="rId5" Type="http://schemas.openxmlformats.org/officeDocument/2006/relationships/image" Target="../media/image3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3" Type="http://schemas.openxmlformats.org/officeDocument/2006/relationships/tags" Target="../tags/tag54.xml"/><Relationship Id="rId2" Type="http://schemas.openxmlformats.org/officeDocument/2006/relationships/image" Target="../media/image6.GIF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0.png"/><Relationship Id="rId2" Type="http://schemas.openxmlformats.org/officeDocument/2006/relationships/tags" Target="../tags/tag5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6.GIF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7.GIF"/><Relationship Id="rId3" Type="http://schemas.openxmlformats.org/officeDocument/2006/relationships/tags" Target="../tags/tag58.xml"/><Relationship Id="rId2" Type="http://schemas.openxmlformats.org/officeDocument/2006/relationships/image" Target="../media/image6.GIF"/><Relationship Id="rId1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25395" y="1771015"/>
            <a:ext cx="5426075" cy="20745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zh-CN" altLang="zh-CN" sz="5500">
                <a:sym typeface="+mn-ea"/>
              </a:rPr>
              <a:t>齿轮的传动</a:t>
            </a:r>
            <a:r>
              <a:rPr lang="zh-CN" altLang="zh-CN" sz="5500">
                <a:sym typeface="+mn-ea"/>
              </a:rPr>
              <a:t>形式</a:t>
            </a:r>
            <a:endParaRPr lang="zh-CN" altLang="zh-CN" sz="5500"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33" y="1476761"/>
            <a:ext cx="4446745" cy="4446745"/>
          </a:xfrm>
          <a:prstGeom prst="rect">
            <a:avLst/>
          </a:prstGeom>
        </p:spPr>
      </p:pic>
      <p:pic>
        <p:nvPicPr>
          <p:cNvPr id="33" name="图片 32" descr="C:\Users\HH\Desktop\logo-常用1.pnglogo-常用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34695" y="2114550"/>
            <a:ext cx="1881505" cy="207137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595630" y="4185920"/>
            <a:ext cx="214503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6750" y="4017645"/>
            <a:ext cx="406400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0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ransmission form of gears</a:t>
            </a:r>
            <a:endParaRPr lang="zh-CN" altLang="en-US" sz="20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191125" y="600710"/>
            <a:ext cx="498792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六、故障分析</a:t>
            </a:r>
            <a:endParaRPr lang="zh-CN" altLang="en-US" sz="24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  <p:pic>
        <p:nvPicPr>
          <p:cNvPr id="12" name="内容占位符 11" descr="u=1261512967,194564126&amp;fm=170&amp;s=681460944815EFC41E1CE9930300C0A8&amp;w=600&amp;h=400&amp;img"/>
          <p:cNvPicPr>
            <a:picLocks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26985" y="1883410"/>
            <a:ext cx="3425825" cy="29743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90675" y="1623695"/>
            <a:ext cx="4064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齿面脱落或是齿牙断裂引起的故障</a:t>
            </a:r>
            <a:r>
              <a:rPr lang="zh-CN" altLang="en-US" sz="1600">
                <a:sym typeface="+mn-ea"/>
              </a:rPr>
              <a:t>现象</a:t>
            </a:r>
            <a:endParaRPr lang="zh-CN" altLang="en-US" sz="16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90675" y="2461895"/>
            <a:ext cx="4064000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发动机怠速，变速箱内有规律性异响，加大油门，车速提高，响声更大，变速器产生振动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99" y="1597984"/>
            <a:ext cx="4325522" cy="4325522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759710" y="2615565"/>
            <a:ext cx="4975860" cy="937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en-US" sz="5500" b="1" dirty="0">
                <a:latin typeface="+mj-ea"/>
                <a:ea typeface="+mj-ea"/>
                <a:cs typeface="+mj-ea"/>
                <a:sym typeface="Arial" panose="020B0604020202020204" pitchFamily="34" charset="0"/>
              </a:rPr>
              <a:t>谢谢观看！</a:t>
            </a:r>
            <a:endParaRPr lang="en-US" altLang="zh-CN" sz="5500" b="1" dirty="0">
              <a:latin typeface="+mj-ea"/>
              <a:ea typeface="+mj-ea"/>
              <a:cs typeface="+mj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799715" y="3552825"/>
            <a:ext cx="4294505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Thank you for watching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7" name="图片 6" descr="C:\Users\HH\Desktop\logo-常用1.pnglogo-常用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734695" y="2114550"/>
            <a:ext cx="1881505" cy="207137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595630" y="4185920"/>
            <a:ext cx="214503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21150" y="575102"/>
            <a:ext cx="3949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目录</a:t>
            </a:r>
            <a:endParaRPr lang="zh-CN" altLang="en-US" sz="4800" b="1" dirty="0"/>
          </a:p>
        </p:txBody>
      </p:sp>
      <p:sp>
        <p:nvSpPr>
          <p:cNvPr id="8" name="文本框 7"/>
          <p:cNvSpPr txBox="1"/>
          <p:nvPr/>
        </p:nvSpPr>
        <p:spPr>
          <a:xfrm flipH="1">
            <a:off x="4978400" y="1228011"/>
            <a:ext cx="22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altLang="zh-CN" sz="3200" b="1" i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t="28124" r="4242" b="26705"/>
          <a:stretch>
            <a:fillRect/>
          </a:stretch>
        </p:blipFill>
        <p:spPr>
          <a:xfrm>
            <a:off x="4361180" y="1673860"/>
            <a:ext cx="3804285" cy="20923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33880" y="3813810"/>
            <a:ext cx="3272155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en-US" sz="1600" b="1" dirty="0">
                <a:sym typeface="+mn-ea"/>
              </a:rPr>
              <a:t>一、大小轮之间的传动关系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33245" y="4819650"/>
            <a:ext cx="3071495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en-US" sz="1600" b="1" dirty="0">
                <a:sym typeface="+mn-ea"/>
              </a:rPr>
              <a:t>二、齿轮传动形式分类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33245" y="5500370"/>
            <a:ext cx="3071495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en-US" sz="1600" b="1" dirty="0">
                <a:sym typeface="+mn-ea"/>
              </a:rPr>
              <a:t>三、齿轮传动中的术语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63080" y="3846195"/>
            <a:ext cx="3256280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en-US" sz="1600" b="1" dirty="0">
                <a:sym typeface="+mn-ea"/>
              </a:rPr>
              <a:t>四、齿轮传动与转动方向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63080" y="4791710"/>
            <a:ext cx="3256280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en-US" sz="1600" b="1" dirty="0">
                <a:sym typeface="+mn-ea"/>
              </a:rPr>
              <a:t>五、一级传动和二级传动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69430" y="5487035"/>
            <a:ext cx="2100580" cy="3860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+mn-ea"/>
              </a:rPr>
              <a:t>六、故障</a:t>
            </a:r>
            <a:r>
              <a:rPr lang="zh-CN" altLang="en-US" sz="16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+mn-ea"/>
              </a:rPr>
              <a:t>分析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00555" y="4198620"/>
            <a:ext cx="4263390" cy="6388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 The transmission relationship between 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  <a:p>
            <a:pPr marL="0" indent="0" algn="l" defTabSz="91440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the large and small wheels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0555" y="5163185"/>
            <a:ext cx="4263390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Classification of gear transmission forms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00555" y="5887085"/>
            <a:ext cx="4064000" cy="3124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Terminology in gear transmission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62445" y="4183380"/>
            <a:ext cx="4848225" cy="3124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Gear transmission and direction of rotation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62445" y="5189855"/>
            <a:ext cx="4373245" cy="3124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 Primary and secondary transmission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62445" y="5837555"/>
            <a:ext cx="2100580" cy="3619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 Fault analysis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35450" y="585470"/>
            <a:ext cx="3446145" cy="5454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000" b="1" dirty="0"/>
              <a:t>一、大小轮之间的</a:t>
            </a:r>
            <a:r>
              <a:rPr lang="zh-CN" altLang="en-US" sz="2000" b="1" dirty="0"/>
              <a:t>传动关系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439670" y="4771390"/>
            <a:ext cx="2822575" cy="5353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36130" y="4104005"/>
            <a:ext cx="4064000" cy="8947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0920" y="1914525"/>
            <a:ext cx="3304540" cy="2390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77075" y="1518920"/>
            <a:ext cx="4064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sz="16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、小轮带大轮，减速增扭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6130" y="3195320"/>
            <a:ext cx="417258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sz="16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、大轮带小轮，增速减扭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44715" y="2152015"/>
            <a:ext cx="406400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大轮带动小轮转动，小轮转速会增加，但是传递的扭矩会减小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44715" y="4044950"/>
            <a:ext cx="4130040" cy="734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小轮带动大轮转动，大轮转速会减小，但是传递的扭矩会增大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35450" y="585470"/>
            <a:ext cx="3446145" cy="5454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000" b="1" dirty="0"/>
              <a:t>二、齿轮传动形式</a:t>
            </a:r>
            <a:r>
              <a:rPr lang="zh-CN" altLang="en-US" sz="2000" b="1" dirty="0"/>
              <a:t>分类</a:t>
            </a:r>
            <a:endParaRPr lang="zh-CN" altLang="en-US" sz="2000" b="1" dirty="0"/>
          </a:p>
        </p:txBody>
      </p:sp>
      <p:pic>
        <p:nvPicPr>
          <p:cNvPr id="8" name="内容占位符 7" descr="0LJpJRY1sO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0625" y="2202180"/>
            <a:ext cx="2828925" cy="2019935"/>
          </a:xfrm>
          <a:prstGeom prst="rect">
            <a:avLst/>
          </a:prstGeom>
        </p:spPr>
      </p:pic>
      <p:pic>
        <p:nvPicPr>
          <p:cNvPr id="7" name="内容占位符 6" descr="t0162d0c88b0dcaf6f0"/>
          <p:cNvPicPr>
            <a:picLocks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25950" y="2202180"/>
            <a:ext cx="3340100" cy="24549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61770" y="4771390"/>
            <a:ext cx="2651125" cy="5353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外啮合齿轮</a:t>
            </a:r>
            <a:r>
              <a:rPr lang="zh-CN" altLang="en-US" sz="16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传动</a:t>
            </a: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15915" y="4772025"/>
            <a:ext cx="6957060" cy="8947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内啮合齿轮</a:t>
            </a:r>
            <a:r>
              <a:rPr lang="zh-CN" altLang="en-US" sz="16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传动</a:t>
            </a: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9922720e0cf3d7ca548e9cd144a4780d6a63a9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275" y="2125980"/>
            <a:ext cx="2610485" cy="2237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34475" y="4771390"/>
            <a:ext cx="212217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组合传动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35450" y="585470"/>
            <a:ext cx="3446145" cy="5454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000" b="1" dirty="0"/>
              <a:t>三、齿轮</a:t>
            </a:r>
            <a:r>
              <a:rPr lang="zh-CN" altLang="en-US" sz="2000" b="1" dirty="0"/>
              <a:t>传动中的</a:t>
            </a:r>
            <a:r>
              <a:rPr lang="zh-CN" altLang="en-US" sz="2000" b="1" dirty="0"/>
              <a:t>术语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439670" y="4771390"/>
            <a:ext cx="2822575" cy="5353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08975" y="4772025"/>
            <a:ext cx="4064000" cy="8947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4925" y="1499870"/>
            <a:ext cx="4064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齿轮：把齿开在轮子外侧，习惯叫做齿轮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1890" y="2329180"/>
            <a:ext cx="45974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（内）齿圈：把齿开在</a:t>
            </a:r>
            <a:r>
              <a:rPr lang="zh-CN" altLang="en-US" sz="1600">
                <a:sym typeface="+mn-ea"/>
              </a:rPr>
              <a:t>铁环内侧，习惯叫做齿圈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04925" y="3271520"/>
            <a:ext cx="4434840" cy="8191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斜齿轮：齿是斜的，接触面大，传递扭矩</a:t>
            </a:r>
            <a:r>
              <a:rPr lang="zh-CN" altLang="en-US" sz="1600">
                <a:solidFill>
                  <a:schemeClr val="tx2"/>
                </a:solidFill>
                <a:sym typeface="+mn-ea"/>
              </a:rPr>
              <a:t>大，噪音小，变速器内绝大部分</a:t>
            </a:r>
            <a:r>
              <a:rPr lang="zh-CN" altLang="en-US" sz="1600">
                <a:solidFill>
                  <a:schemeClr val="tx2"/>
                </a:solidFill>
                <a:sym typeface="+mn-ea"/>
              </a:rPr>
              <a:t>使用</a:t>
            </a:r>
            <a:endParaRPr lang="zh-CN" altLang="en-US" sz="1600">
              <a:solidFill>
                <a:schemeClr val="tx2"/>
              </a:solidFill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9825" y="1818640"/>
            <a:ext cx="2651125" cy="28390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39765" y="1818640"/>
            <a:ext cx="2766695" cy="2658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35450" y="585470"/>
            <a:ext cx="3446145" cy="5454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000" b="1" dirty="0">
                <a:sym typeface="+mn-ea"/>
              </a:rPr>
              <a:t>齿轮传动中的术语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439670" y="4771390"/>
            <a:ext cx="2822575" cy="5353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08975" y="4772025"/>
            <a:ext cx="4064000" cy="8947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8275" y="1918970"/>
            <a:ext cx="4064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直齿轮：齿是直的，倒挡使用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2245" y="1918970"/>
            <a:ext cx="2877185" cy="25342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35450" y="585470"/>
            <a:ext cx="3446145" cy="5454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000" b="1" dirty="0">
                <a:sym typeface="+mn-ea"/>
              </a:rPr>
              <a:t>齿轮传动中的术语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439670" y="4771390"/>
            <a:ext cx="2822575" cy="5353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08975" y="4772025"/>
            <a:ext cx="4064000" cy="8947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9225" y="1747520"/>
            <a:ext cx="406400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啮合：齿轮与齿轮直接相连并且齿与齿咬合来传递动力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9225" y="2897505"/>
            <a:ext cx="406400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主动轮：齿轮与齿轮动力传动中，动力输入的轮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9225" y="4305300"/>
            <a:ext cx="406400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从动轮：齿轮与齿轮动力传动中，动力输出的轮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内容占位符 7" descr="0LJpJRY1sO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69125" y="2111375"/>
            <a:ext cx="3448050" cy="25990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35450" y="585470"/>
            <a:ext cx="3446145" cy="5454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000" b="1" dirty="0"/>
              <a:t>四、齿轮传动与转动</a:t>
            </a:r>
            <a:r>
              <a:rPr lang="zh-CN" altLang="en-US" sz="2000" b="1" dirty="0"/>
              <a:t>方向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439670" y="4771390"/>
            <a:ext cx="2822575" cy="5353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08975" y="4772025"/>
            <a:ext cx="4064000" cy="8947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内容占位符 7" descr="0LJpJRY1sO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82535" y="1130935"/>
            <a:ext cx="2828925" cy="1885950"/>
          </a:xfrm>
          <a:prstGeom prst="rect">
            <a:avLst/>
          </a:prstGeom>
        </p:spPr>
      </p:pic>
      <p:pic>
        <p:nvPicPr>
          <p:cNvPr id="7" name="内容占位符 6" descr="t0162d0c88b0dcaf6f0"/>
          <p:cNvPicPr>
            <a:picLocks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82535" y="3792855"/>
            <a:ext cx="2828290" cy="1981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19225" y="1766570"/>
            <a:ext cx="406400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2000" b="1" kern="1200" baseline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外啮合两个齿轮转动方向相反</a:t>
            </a:r>
            <a:endParaRPr lang="zh-CN" altLang="en-US" sz="2000" b="1" kern="1200" baseline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9225" y="4458335"/>
            <a:ext cx="4064000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b="1" kern="1200" baseline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内啮合两个齿轮转动方向相同</a:t>
            </a:r>
            <a:endParaRPr lang="zh-CN" altLang="en-US" b="1" kern="1200" baseline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35450" y="585470"/>
            <a:ext cx="3446145" cy="5454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000" b="1" dirty="0"/>
              <a:t>五、一级传动和二级</a:t>
            </a:r>
            <a:r>
              <a:rPr lang="zh-CN" altLang="en-US" sz="2000" b="1" dirty="0"/>
              <a:t>传动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439670" y="4561840"/>
            <a:ext cx="2822575" cy="5353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71005" y="3876675"/>
            <a:ext cx="4064000" cy="8947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zh-CN" altLang="en-US" sz="1600" b="1" kern="1200" baseline="0" dirty="0">
              <a:solidFill>
                <a:schemeClr val="tx1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7350" y="3989705"/>
            <a:ext cx="406400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两个齿轮之间进行动力传递，</a:t>
            </a:r>
            <a:r>
              <a:rPr lang="zh-CN" altLang="en-US" sz="1600">
                <a:solidFill>
                  <a:schemeClr val="tx2"/>
                </a:solidFill>
                <a:sym typeface="+mn-ea"/>
              </a:rPr>
              <a:t>仅有一次动力传递过程，称为一级传动。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5650" y="3620770"/>
            <a:ext cx="4064000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在两个动力</a:t>
            </a:r>
            <a:r>
              <a:rPr lang="zh-CN" altLang="en-US" sz="1600">
                <a:solidFill>
                  <a:schemeClr val="tx2"/>
                </a:solidFill>
                <a:sym typeface="+mn-ea"/>
              </a:rPr>
              <a:t>传递的齿轮</a:t>
            </a:r>
            <a:r>
              <a:rPr lang="zh-CN" altLang="en-US" sz="1600">
                <a:solidFill>
                  <a:schemeClr val="tx2"/>
                </a:solidFill>
                <a:sym typeface="+mn-ea"/>
              </a:rPr>
              <a:t>中间增加一个齿轮，这时就会进行两次动力传递，就称为二级传动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05650" y="4771390"/>
            <a:ext cx="4064000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中间增加的那个齿轮仅仅起到改变动力输出轮的旋转方向，被称为方向轮或中间论、惰轮等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 descr="f30fede72db94fd28a8d166cbea04d6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865" y="1422400"/>
            <a:ext cx="3530600" cy="2007235"/>
          </a:xfrm>
          <a:prstGeom prst="rect">
            <a:avLst/>
          </a:prstGeom>
        </p:spPr>
      </p:pic>
      <p:pic>
        <p:nvPicPr>
          <p:cNvPr id="12" name="图片 11" descr="8fe938f64416472cb8dc618d24cce7b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05" y="1422400"/>
            <a:ext cx="4311015" cy="17297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UNIT_PLACING_PICTURE_USER_VIEWPORT" val="{&quot;height&quot;:7002.748031496063,&quot;width&quot;:7002.748031496063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PLACING_PICTURE_USER_VIEWPORT" val="{&quot;height&quot;:6097.467716535433,&quot;width&quot;:745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UNIT_PLACING_PICTURE_USER_VIEWPORT" val="{&quot;height&quot;:4186,&quot;width&quot;:4357}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ISLIDE.GUIDESSETTING" val="{&quot;Id&quot;:&quot;6e77fac1-0d97-48f1-ae2a-a334f7a9aaf9&quot;,&quot;Name&quot;:&quot;自定义&quot;,&quot;Kind&quot;:&quot;Custom&quot;,&quot;OldGuidesSetting&quot;:{&quot;HeaderHeight&quot;:0.0,&quot;FooterHeight&quot;:0.0,&quot;SideMargin&quot;:2.0,&quot;TopMargin&quot;:2.0,&quot;BottomMargin&quot;:2.0,&quot;IntervalMargin&quot;:0.0}}"/>
  <p:tag name="KSO_WPP_MARK_KEY" val="4c214418-b741-42a6-aa6f-aac6c6bd0e6c"/>
  <p:tag name="COMMONDATA" val="eyJoZGlkIjoiNTc3ZGEzNzI1MjBjMzJkNzg5NzMzMGI1NmQ2NDIwNjkifQ=="/>
  <p:tag name="commondata" val="eyJoZGlkIjoiNjQ2NjFmN2ZlMGFkMGFhZmI1ZTg2MzY4ZjJjY2JlZGY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marL="0" indent="0" algn="l" defTabSz="914400">
          <a:lnSpc>
            <a:spcPct val="150000"/>
          </a:lnSpc>
          <a:spcBef>
            <a:spcPts val="600"/>
          </a:spcBef>
          <a:spcAft>
            <a:spcPts val="600"/>
          </a:spcAft>
          <a:buClrTx/>
          <a:buSzTx/>
          <a:buNone/>
          <a:defRPr sz="1600" b="1" kern="1200" baseline="0" dirty="0">
            <a:solidFill>
              <a:schemeClr val="accent2"/>
            </a:solidFill>
            <a:latin typeface="Arial" panose="020B0604020202020204" pitchFamily="34" charset="0"/>
            <a:ea typeface="思源黑体" panose="020B0500000000000000" pitchFamily="34" charset="-122"/>
            <a:sym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WPS 演示</Application>
  <PresentationFormat>宽屏</PresentationFormat>
  <Paragraphs>99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思源黑体</vt:lpstr>
      <vt:lpstr>黑体</vt:lpstr>
      <vt:lpstr>Bahnschrift Condensed</vt:lpstr>
      <vt:lpstr>微软雅黑</vt:lpstr>
      <vt:lpstr>Roboto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汽车发动机构造与工作原理</dc:title>
  <dc:creator>凌晨五点被饿醒</dc:creator>
  <cp:lastModifiedBy>喜洋洋</cp:lastModifiedBy>
  <cp:revision>141</cp:revision>
  <dcterms:created xsi:type="dcterms:W3CDTF">2021-07-13T06:49:00Z</dcterms:created>
  <dcterms:modified xsi:type="dcterms:W3CDTF">2023-11-09T12:32:49Z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CB20524D17524524BC2A2E8C165EFBE7_13</vt:lpwstr>
  </property>
</Properties>
</file>