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1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3"/>
    <p:sldId id="264" r:id="rId4"/>
    <p:sldId id="275" r:id="rId5"/>
    <p:sldId id="266" r:id="rId6"/>
    <p:sldId id="276" r:id="rId7"/>
    <p:sldId id="280" r:id="rId8"/>
    <p:sldId id="281" r:id="rId9"/>
    <p:sldId id="282" r:id="rId10"/>
    <p:sldId id="298" r:id="rId11"/>
    <p:sldId id="288" r:id="rId12"/>
    <p:sldId id="289" r:id="rId13"/>
    <p:sldId id="287" r:id="rId14"/>
    <p:sldId id="279" r:id="rId15"/>
    <p:sldId id="277" r:id="rId16"/>
    <p:sldId id="278" r:id="rId17"/>
    <p:sldId id="283" r:id="rId18"/>
    <p:sldId id="284" r:id="rId19"/>
    <p:sldId id="285" r:id="rId20"/>
    <p:sldId id="258" r:id="rId21"/>
  </p:sldIdLst>
  <p:sldSz cx="12192000" cy="6858000"/>
  <p:notesSz cx="6858000" cy="9144000"/>
  <p:embeddedFontLst>
    <p:embeddedFont>
      <p:font typeface="OPPOSans H" panose="02010600030101010101" pitchFamily="18" charset="-122"/>
      <p:regular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660CC"/>
    <a:srgbClr val="3484E4"/>
    <a:srgbClr val="112759"/>
    <a:srgbClr val="489CF5"/>
    <a:srgbClr val="9AD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552"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16.xml"/><Relationship Id="rId27" Type="http://schemas.openxmlformats.org/officeDocument/2006/relationships/font" Target="fonts/font1.fntdata"/><Relationship Id="rId26" Type="http://schemas.openxmlformats.org/officeDocument/2006/relationships/customXml" Target="../customXml/item1.xml"/><Relationship Id="rId25" Type="http://schemas.openxmlformats.org/officeDocument/2006/relationships/customXmlProps" Target="../customXml/itemProps115.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63" b="28963"/>
          <a:stretch>
            <a:fillRect/>
          </a:stretch>
        </p:blipFill>
        <p:spPr>
          <a:xfrm rot="5400000">
            <a:off x="2667000" y="-2667000"/>
            <a:ext cx="6858000" cy="12192000"/>
          </a:xfrm>
          <a:prstGeom prst="rect">
            <a:avLst/>
          </a:prstGeom>
        </p:spPr>
      </p:pic>
      <p:sp>
        <p:nvSpPr>
          <p:cNvPr id="8" name="矩形 7"/>
          <p:cNvSpPr/>
          <p:nvPr userDrawn="1"/>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BA64-6C4C-4178-88A8-BDC819C7B9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325D-8900-4C96-8F7D-C49DC9A9A8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4" Type="http://schemas.openxmlformats.org/officeDocument/2006/relationships/slideLayout" Target="../slideLayouts/slideLayout1.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image" Target="../media/image2.png"/><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2.png"/><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2.png"/><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2.png"/><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2.png"/><Relationship Id="rId1" Type="http://schemas.openxmlformats.org/officeDocument/2006/relationships/tags" Target="../tags/tag55.xml"/></Relationships>
</file>

<file path=ppt/slides/_rels/slide15.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1" Type="http://schemas.openxmlformats.org/officeDocument/2006/relationships/slideLayout" Target="../slideLayouts/slideLayout1.xml"/><Relationship Id="rId50" Type="http://schemas.openxmlformats.org/officeDocument/2006/relationships/tags" Target="../tags/tag106.xml"/><Relationship Id="rId5" Type="http://schemas.openxmlformats.org/officeDocument/2006/relationships/tags" Target="../tags/tag61.xml"/><Relationship Id="rId49" Type="http://schemas.openxmlformats.org/officeDocument/2006/relationships/tags" Target="../tags/tag105.xml"/><Relationship Id="rId48" Type="http://schemas.openxmlformats.org/officeDocument/2006/relationships/tags" Target="../tags/tag104.xml"/><Relationship Id="rId47" Type="http://schemas.openxmlformats.org/officeDocument/2006/relationships/tags" Target="../tags/tag103.xml"/><Relationship Id="rId46" Type="http://schemas.openxmlformats.org/officeDocument/2006/relationships/tags" Target="../tags/tag102.xml"/><Relationship Id="rId45" Type="http://schemas.openxmlformats.org/officeDocument/2006/relationships/tags" Target="../tags/tag101.xml"/><Relationship Id="rId44" Type="http://schemas.openxmlformats.org/officeDocument/2006/relationships/tags" Target="../tags/tag100.xml"/><Relationship Id="rId43" Type="http://schemas.openxmlformats.org/officeDocument/2006/relationships/tags" Target="../tags/tag99.xml"/><Relationship Id="rId42" Type="http://schemas.openxmlformats.org/officeDocument/2006/relationships/tags" Target="../tags/tag98.xml"/><Relationship Id="rId41" Type="http://schemas.openxmlformats.org/officeDocument/2006/relationships/tags" Target="../tags/tag97.xml"/><Relationship Id="rId40" Type="http://schemas.openxmlformats.org/officeDocument/2006/relationships/tags" Target="../tags/tag96.xml"/><Relationship Id="rId4" Type="http://schemas.openxmlformats.org/officeDocument/2006/relationships/tags" Target="../tags/tag60.xml"/><Relationship Id="rId39" Type="http://schemas.openxmlformats.org/officeDocument/2006/relationships/tags" Target="../tags/tag95.xml"/><Relationship Id="rId38" Type="http://schemas.openxmlformats.org/officeDocument/2006/relationships/tags" Target="../tags/tag94.xml"/><Relationship Id="rId37" Type="http://schemas.openxmlformats.org/officeDocument/2006/relationships/tags" Target="../tags/tag93.xml"/><Relationship Id="rId36" Type="http://schemas.openxmlformats.org/officeDocument/2006/relationships/tags" Target="../tags/tag92.xml"/><Relationship Id="rId35" Type="http://schemas.openxmlformats.org/officeDocument/2006/relationships/tags" Target="../tags/tag91.xml"/><Relationship Id="rId34" Type="http://schemas.openxmlformats.org/officeDocument/2006/relationships/tags" Target="../tags/tag90.xml"/><Relationship Id="rId33" Type="http://schemas.openxmlformats.org/officeDocument/2006/relationships/tags" Target="../tags/tag89.xml"/><Relationship Id="rId32" Type="http://schemas.openxmlformats.org/officeDocument/2006/relationships/tags" Target="../tags/tag88.xml"/><Relationship Id="rId31" Type="http://schemas.openxmlformats.org/officeDocument/2006/relationships/tags" Target="../tags/tag87.xml"/><Relationship Id="rId30" Type="http://schemas.openxmlformats.org/officeDocument/2006/relationships/tags" Target="../tags/tag86.xml"/><Relationship Id="rId3" Type="http://schemas.openxmlformats.org/officeDocument/2006/relationships/tags" Target="../tags/tag59.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image" Target="../media/image2.png"/><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tags" Target="../tags/tag108.xml"/><Relationship Id="rId2" Type="http://schemas.openxmlformats.org/officeDocument/2006/relationships/image" Target="../media/image2.png"/><Relationship Id="rId1" Type="http://schemas.openxmlformats.org/officeDocument/2006/relationships/tags" Target="../tags/tag10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110.xml"/><Relationship Id="rId2" Type="http://schemas.openxmlformats.org/officeDocument/2006/relationships/image" Target="../media/image2.png"/><Relationship Id="rId1" Type="http://schemas.openxmlformats.org/officeDocument/2006/relationships/tags" Target="../tags/tag109.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2.png"/><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1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2.png"/><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2.png"/><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tags" Target="../tags/tag14.xml"/><Relationship Id="rId2" Type="http://schemas.openxmlformats.org/officeDocument/2006/relationships/image" Target="../media/image2.png"/><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8.xml"/><Relationship Id="rId5" Type="http://schemas.openxmlformats.org/officeDocument/2006/relationships/image" Target="../media/image7.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2.png"/><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tags" Target="../tags/tag23.xml"/><Relationship Id="rId2" Type="http://schemas.openxmlformats.org/officeDocument/2006/relationships/image" Target="../media/image2.png"/><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8" name="圆角矩形 7"/>
          <p:cNvSpPr/>
          <p:nvPr/>
        </p:nvSpPr>
        <p:spPr>
          <a:xfrm>
            <a:off x="7486015" y="5351780"/>
            <a:ext cx="1679575" cy="427355"/>
          </a:xfrm>
          <a:prstGeom prst="roundRect">
            <a:avLst>
              <a:gd name="adj" fmla="val 50000"/>
            </a:avLst>
          </a:prstGeom>
          <a:gradFill>
            <a:gsLst>
              <a:gs pos="0">
                <a:srgbClr val="217EEB"/>
              </a:gs>
              <a:gs pos="100000">
                <a:srgbClr val="0866D1"/>
              </a:gs>
            </a:gsLst>
            <a:lin ang="5400000" scaled="1"/>
          </a:gradFill>
          <a:ln w="76200" cap="flat" cmpd="sng" algn="ctr">
            <a:noFill/>
            <a:prstDash val="solid"/>
            <a:miter lim="800000"/>
          </a:ln>
          <a:effectLst>
            <a:outerShdw blurRad="381000" dist="190500" dir="3000000" sx="85000" sy="85000" algn="tl" rotWithShape="0">
              <a:srgbClr val="0866D1">
                <a:alpha val="30000"/>
              </a:srgbClr>
            </a:outerShdw>
          </a:effectLst>
        </p:spPr>
        <p:txBody>
          <a:bodyPr wrap="square" rtlCol="0" anchor="ctr">
            <a:noAutofit/>
          </a:bodyPr>
          <a:lstStyle/>
          <a:p>
            <a:pPr algn="ctr">
              <a:defRPr/>
            </a:pPr>
            <a:r>
              <a:rPr lang="zh-CN" altLang="en-US"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授课人：孙立伟</a:t>
            </a:r>
            <a:endParaRPr lang="en-US" altLang="zh-CN"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文本框 9"/>
          <p:cNvSpPr txBox="1"/>
          <p:nvPr/>
        </p:nvSpPr>
        <p:spPr>
          <a:xfrm>
            <a:off x="1104265" y="2272665"/>
            <a:ext cx="10137775" cy="922020"/>
          </a:xfrm>
          <a:prstGeom prst="rect">
            <a:avLst/>
          </a:prstGeom>
          <a:noFill/>
        </p:spPr>
        <p:txBody>
          <a:bodyPr wrap="square" rtlCol="0">
            <a:spAutoFit/>
          </a:bodyPr>
          <a:lstStyle/>
          <a:p>
            <a:pPr algn="ctr"/>
            <a:r>
              <a:rPr lang="zh-CN" sz="5400" b="1">
                <a:sym typeface="+mn-ea"/>
              </a:rPr>
              <a:t>比亚迪秦pro驱动电机系统</a:t>
            </a:r>
            <a:endParaRPr lang="zh-CN" sz="5400" b="1">
              <a:sym typeface="+mn-ea"/>
            </a:endParaRPr>
          </a:p>
        </p:txBody>
      </p:sp>
      <p:sp>
        <p:nvSpPr>
          <p:cNvPr id="11" name="文本框 10"/>
          <p:cNvSpPr txBox="1"/>
          <p:nvPr/>
        </p:nvSpPr>
        <p:spPr>
          <a:xfrm>
            <a:off x="0" y="6080125"/>
            <a:ext cx="4852035" cy="478155"/>
          </a:xfrm>
          <a:prstGeom prst="rect">
            <a:avLst/>
          </a:prstGeom>
          <a:noFill/>
        </p:spPr>
        <p:txBody>
          <a:bodyPr wrap="square" rtlCol="0">
            <a:spAutoFit/>
          </a:bodyPr>
          <a:lstStyle/>
          <a:p>
            <a:pPr algn="ctr">
              <a:lnSpc>
                <a:spcPct val="140000"/>
              </a:lnSpc>
            </a:pPr>
            <a:r>
              <a:rPr 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中职北方智扬（北京）教育科技有限公司</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15" name="文本框 14"/>
          <p:cNvSpPr txBox="1"/>
          <p:nvPr/>
        </p:nvSpPr>
        <p:spPr>
          <a:xfrm>
            <a:off x="3950681" y="3602997"/>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6" name="组合 25"/>
          <p:cNvGrpSpPr/>
          <p:nvPr/>
        </p:nvGrpSpPr>
        <p:grpSpPr>
          <a:xfrm>
            <a:off x="2170430" y="1186815"/>
            <a:ext cx="8445500" cy="5239385"/>
            <a:chOff x="5348" y="1479"/>
            <a:chExt cx="7403" cy="8251"/>
          </a:xfrm>
        </p:grpSpPr>
        <p:cxnSp>
          <p:nvCxnSpPr>
            <p:cNvPr id="29" name="直接连接符 28"/>
            <p:cNvCxnSpPr/>
            <p:nvPr>
              <p:custDataLst>
                <p:tags r:id="rId4"/>
              </p:custDataLst>
            </p:nvPr>
          </p:nvCxnSpPr>
          <p:spPr>
            <a:xfrm flipH="1">
              <a:off x="7447" y="4401"/>
              <a:ext cx="2932"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5"/>
              </p:custDataLst>
            </p:nvPr>
          </p:nvCxnSpPr>
          <p:spPr>
            <a:xfrm flipH="1">
              <a:off x="7469" y="6782"/>
              <a:ext cx="2932"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custDataLst>
                <p:tags r:id="rId6"/>
              </p:custDataLst>
            </p:nvPr>
          </p:nvSpPr>
          <p:spPr>
            <a:xfrm>
              <a:off x="5348" y="7946"/>
              <a:ext cx="7403" cy="1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电机</a:t>
              </a:r>
              <a:r>
                <a:rPr lang="zh-CN" altLang="en-US"/>
                <a:t>控制器</a:t>
              </a:r>
              <a:endParaRPr lang="zh-CN" altLang="en-US"/>
            </a:p>
          </p:txBody>
        </p:sp>
        <p:cxnSp>
          <p:nvCxnSpPr>
            <p:cNvPr id="33" name="直接连接符 32"/>
            <p:cNvCxnSpPr/>
            <p:nvPr>
              <p:custDataLst>
                <p:tags r:id="rId7"/>
              </p:custDataLst>
            </p:nvPr>
          </p:nvCxnSpPr>
          <p:spPr>
            <a:xfrm>
              <a:off x="7469" y="3679"/>
              <a:ext cx="0" cy="3835"/>
            </a:xfrm>
            <a:prstGeom prst="line">
              <a:avLst/>
            </a:prstGeom>
            <a:ln w="28575">
              <a:gradFill>
                <a:gsLst>
                  <a:gs pos="0">
                    <a:srgbClr val="7B32B2"/>
                  </a:gs>
                  <a:gs pos="100000">
                    <a:srgbClr val="401A5D"/>
                  </a:gs>
                </a:gsLst>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8"/>
              </p:custDataLst>
            </p:nvPr>
          </p:nvCxnSpPr>
          <p:spPr>
            <a:xfrm>
              <a:off x="8048" y="3679"/>
              <a:ext cx="0" cy="38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9"/>
              </p:custDataLst>
            </p:nvPr>
          </p:nvCxnSpPr>
          <p:spPr>
            <a:xfrm>
              <a:off x="8628" y="3679"/>
              <a:ext cx="0" cy="38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0"/>
              </p:custDataLst>
            </p:nvPr>
          </p:nvCxnSpPr>
          <p:spPr>
            <a:xfrm>
              <a:off x="9208" y="3679"/>
              <a:ext cx="0" cy="3835"/>
            </a:xfrm>
            <a:prstGeom prst="line">
              <a:avLst/>
            </a:prstGeom>
            <a:ln w="28575">
              <a:solidFill>
                <a:srgbClr val="1D41D5"/>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11"/>
              </p:custDataLst>
            </p:nvPr>
          </p:nvCxnSpPr>
          <p:spPr>
            <a:xfrm>
              <a:off x="9787" y="3679"/>
              <a:ext cx="0" cy="383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12"/>
              </p:custDataLst>
            </p:nvPr>
          </p:nvCxnSpPr>
          <p:spPr>
            <a:xfrm>
              <a:off x="10367" y="3679"/>
              <a:ext cx="0" cy="3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3"/>
              </p:custDataLst>
            </p:nvPr>
          </p:nvCxnSpPr>
          <p:spPr>
            <a:xfrm>
              <a:off x="6889" y="3679"/>
              <a:ext cx="0" cy="383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4"/>
              </p:custDataLst>
            </p:nvPr>
          </p:nvCxnSpPr>
          <p:spPr>
            <a:xfrm>
              <a:off x="6309" y="3679"/>
              <a:ext cx="0" cy="3835"/>
            </a:xfrm>
            <a:prstGeom prst="line">
              <a:avLst/>
            </a:prstGeom>
            <a:ln w="28575">
              <a:solidFill>
                <a:srgbClr val="1D41D5"/>
              </a:solidFill>
            </a:ln>
          </p:spPr>
          <p:style>
            <a:lnRef idx="1">
              <a:schemeClr val="accent1"/>
            </a:lnRef>
            <a:fillRef idx="0">
              <a:schemeClr val="accent1"/>
            </a:fillRef>
            <a:effectRef idx="0">
              <a:schemeClr val="accent1"/>
            </a:effectRef>
            <a:fontRef idx="minor">
              <a:schemeClr val="tx1"/>
            </a:fontRef>
          </p:style>
        </p:cxnSp>
        <p:sp>
          <p:nvSpPr>
            <p:cNvPr id="41" name="圆角矩形 40"/>
            <p:cNvSpPr/>
            <p:nvPr>
              <p:custDataLst>
                <p:tags r:id="rId15"/>
              </p:custDataLst>
            </p:nvPr>
          </p:nvSpPr>
          <p:spPr>
            <a:xfrm>
              <a:off x="5961" y="3263"/>
              <a:ext cx="5300" cy="41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solidFill>
                  <a:schemeClr val="tx1"/>
                </a:solidFill>
              </a:endParaRPr>
            </a:p>
          </p:txBody>
        </p:sp>
        <p:sp>
          <p:nvSpPr>
            <p:cNvPr id="42" name="圆角矩形 41"/>
            <p:cNvSpPr/>
            <p:nvPr>
              <p:custDataLst>
                <p:tags r:id="rId16"/>
              </p:custDataLst>
            </p:nvPr>
          </p:nvSpPr>
          <p:spPr>
            <a:xfrm>
              <a:off x="5349" y="1479"/>
              <a:ext cx="6514" cy="1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温度及旋变</a:t>
              </a:r>
              <a:r>
                <a:rPr lang="zh-CN" altLang="en-US"/>
                <a:t>传感器</a:t>
              </a:r>
              <a:endParaRPr lang="zh-CN" altLang="en-US"/>
            </a:p>
          </p:txBody>
        </p:sp>
        <p:sp>
          <p:nvSpPr>
            <p:cNvPr id="43" name="圆角矩形 42"/>
            <p:cNvSpPr/>
            <p:nvPr>
              <p:custDataLst>
                <p:tags r:id="rId17"/>
              </p:custDataLst>
            </p:nvPr>
          </p:nvSpPr>
          <p:spPr>
            <a:xfrm>
              <a:off x="5961" y="7523"/>
              <a:ext cx="6168" cy="426"/>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80000"/>
                </a:lnSpc>
              </a:pPr>
              <a:r>
                <a:rPr lang="en-US" altLang="zh-CN"/>
                <a:t>                                                    </a:t>
              </a:r>
              <a:endParaRPr lang="en-US" altLang="zh-CN"/>
            </a:p>
          </p:txBody>
        </p:sp>
        <p:cxnSp>
          <p:nvCxnSpPr>
            <p:cNvPr id="44" name="直接连接符 43"/>
            <p:cNvCxnSpPr/>
            <p:nvPr>
              <p:custDataLst>
                <p:tags r:id="rId18"/>
              </p:custDataLst>
            </p:nvPr>
          </p:nvCxnSpPr>
          <p:spPr>
            <a:xfrm flipH="1">
              <a:off x="6349" y="4401"/>
              <a:ext cx="500"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19"/>
              </p:custDataLst>
            </p:nvPr>
          </p:nvCxnSpPr>
          <p:spPr>
            <a:xfrm flipH="1">
              <a:off x="6349" y="6782"/>
              <a:ext cx="500"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custDataLst>
                <p:tags r:id="rId20"/>
              </p:custDataLst>
            </p:nvPr>
          </p:nvCxnSpPr>
          <p:spPr>
            <a:xfrm rot="16200000">
              <a:off x="10341" y="3720"/>
              <a:ext cx="719" cy="602"/>
            </a:xfrm>
            <a:prstGeom prst="bentConnector3">
              <a:avLst>
                <a:gd name="adj1" fmla="val -4375"/>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custDataLst>
                <p:tags r:id="rId21"/>
              </p:custDataLst>
            </p:nvPr>
          </p:nvCxnSpPr>
          <p:spPr>
            <a:xfrm rot="5400000" flipV="1">
              <a:off x="10384" y="6849"/>
              <a:ext cx="668" cy="623"/>
            </a:xfrm>
            <a:prstGeom prst="bentConnector3">
              <a:avLst>
                <a:gd name="adj1" fmla="val -5192"/>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8" name="文本框 47"/>
            <p:cNvSpPr txBox="1"/>
            <p:nvPr>
              <p:custDataLst>
                <p:tags r:id="rId22"/>
              </p:custDataLst>
            </p:nvPr>
          </p:nvSpPr>
          <p:spPr>
            <a:xfrm>
              <a:off x="6057" y="3227"/>
              <a:ext cx="5205" cy="822"/>
            </a:xfrm>
            <a:prstGeom prst="rect">
              <a:avLst/>
            </a:prstGeom>
            <a:noFill/>
          </p:spPr>
          <p:txBody>
            <a:bodyPr wrap="square" rtlCol="0" anchor="t">
              <a:spAutoFit/>
            </a:bodyPr>
            <a:p>
              <a:pPr algn="ctr"/>
              <a:r>
                <a:rPr lang="en-US" altLang="zh-CN" sz="1400">
                  <a:sym typeface="+mn-ea"/>
                </a:rPr>
                <a:t>1       2       5      11      4       3      10      9       6</a:t>
              </a:r>
              <a:endParaRPr lang="en-US" altLang="zh-CN" sz="1400">
                <a:sym typeface="+mn-ea"/>
              </a:endParaRPr>
            </a:p>
          </p:txBody>
        </p:sp>
        <p:sp>
          <p:nvSpPr>
            <p:cNvPr id="49" name="文本框 48"/>
            <p:cNvSpPr txBox="1"/>
            <p:nvPr>
              <p:custDataLst>
                <p:tags r:id="rId23"/>
              </p:custDataLst>
            </p:nvPr>
          </p:nvSpPr>
          <p:spPr>
            <a:xfrm>
              <a:off x="5524" y="7486"/>
              <a:ext cx="6404" cy="483"/>
            </a:xfrm>
            <a:prstGeom prst="rect">
              <a:avLst/>
            </a:prstGeom>
            <a:noFill/>
          </p:spPr>
          <p:txBody>
            <a:bodyPr wrap="square" rtlCol="0" anchor="t">
              <a:spAutoFit/>
            </a:bodyPr>
            <a:p>
              <a:pPr algn="ctr"/>
              <a:r>
                <a:rPr lang="en-US" altLang="zh-CN" sz="1400">
                  <a:sym typeface="+mn-ea"/>
                </a:rPr>
                <a:t>59     58     67     74     75     68     76     69      62    </a:t>
              </a:r>
              <a:r>
                <a:rPr lang="en-US" altLang="zh-CN" sz="1200">
                  <a:sym typeface="+mn-ea"/>
                </a:rPr>
                <a:t>    </a:t>
              </a:r>
              <a:endParaRPr lang="en-US" altLang="zh-CN" sz="120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2" name="图片 51" descr="2"/>
          <p:cNvPicPr>
            <a:picLocks noChangeAspect="1"/>
          </p:cNvPicPr>
          <p:nvPr>
            <p:custDataLst>
              <p:tags r:id="rId4"/>
            </p:custDataLst>
          </p:nvPr>
        </p:nvPicPr>
        <p:blipFill>
          <a:blip r:embed="rId5"/>
          <a:stretch>
            <a:fillRect/>
          </a:stretch>
        </p:blipFill>
        <p:spPr>
          <a:xfrm>
            <a:off x="2255520" y="2530475"/>
            <a:ext cx="8343900" cy="1562100"/>
          </a:xfrm>
          <a:prstGeom prst="rect">
            <a:avLst/>
          </a:prstGeom>
        </p:spPr>
      </p:pic>
      <p:sp>
        <p:nvSpPr>
          <p:cNvPr id="5" name="文本框 4"/>
          <p:cNvSpPr txBox="1"/>
          <p:nvPr/>
        </p:nvSpPr>
        <p:spPr>
          <a:xfrm>
            <a:off x="803275" y="1434465"/>
            <a:ext cx="4064000" cy="368300"/>
          </a:xfrm>
          <a:prstGeom prst="rect">
            <a:avLst/>
          </a:prstGeom>
          <a:noFill/>
        </p:spPr>
        <p:txBody>
          <a:bodyPr wrap="square" rtlCol="0">
            <a:spAutoFit/>
          </a:bodyPr>
          <a:p>
            <a:r>
              <a:rPr lang="zh-CN" altLang="en-US"/>
              <a:t>旋变故障检测</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45465" y="1826895"/>
            <a:ext cx="2664460" cy="1753235"/>
          </a:xfrm>
          <a:prstGeom prst="rect">
            <a:avLst/>
          </a:prstGeom>
          <a:noFill/>
        </p:spPr>
        <p:txBody>
          <a:bodyPr wrap="square" rtlCol="0">
            <a:spAutoFit/>
          </a:bodyPr>
          <a:p>
            <a:r>
              <a:rPr lang="zh-CN" altLang="en-US"/>
              <a:t>电机温度传感器</a:t>
            </a:r>
            <a:endParaRPr lang="zh-CN" altLang="en-US"/>
          </a:p>
          <a:p>
            <a:endParaRPr lang="zh-CN" altLang="en-US"/>
          </a:p>
          <a:p>
            <a:r>
              <a:rPr lang="zh-CN" altLang="en-US"/>
              <a:t>用于检测电机定子线圈</a:t>
            </a:r>
            <a:endParaRPr lang="zh-CN" altLang="en-US"/>
          </a:p>
          <a:p>
            <a:r>
              <a:rPr lang="zh-CN" altLang="en-US"/>
              <a:t>温度的高低，并将信号</a:t>
            </a:r>
            <a:endParaRPr lang="zh-CN" altLang="en-US"/>
          </a:p>
          <a:p>
            <a:r>
              <a:rPr lang="zh-CN" altLang="en-US"/>
              <a:t>传输给电机控制器，用于控制冷却系统的工作。</a:t>
            </a:r>
            <a:endParaRPr lang="zh-CN" altLang="en-US"/>
          </a:p>
        </p:txBody>
      </p:sp>
      <p:pic>
        <p:nvPicPr>
          <p:cNvPr id="5" name="图片 4"/>
          <p:cNvPicPr>
            <a:picLocks noChangeAspect="1"/>
          </p:cNvPicPr>
          <p:nvPr>
            <p:custDataLst>
              <p:tags r:id="rId4"/>
            </p:custDataLst>
          </p:nvPr>
        </p:nvPicPr>
        <p:blipFill>
          <a:blip r:embed="rId5"/>
          <a:srcRect t="16960"/>
          <a:stretch>
            <a:fillRect/>
          </a:stretch>
        </p:blipFill>
        <p:spPr>
          <a:xfrm>
            <a:off x="3347720" y="2029460"/>
            <a:ext cx="5762625" cy="4041775"/>
          </a:xfrm>
          <a:prstGeom prst="rect">
            <a:avLst/>
          </a:prstGeom>
        </p:spPr>
      </p:pic>
      <p:cxnSp>
        <p:nvCxnSpPr>
          <p:cNvPr id="6" name="直接箭头连接符 5"/>
          <p:cNvCxnSpPr/>
          <p:nvPr/>
        </p:nvCxnSpPr>
        <p:spPr>
          <a:xfrm flipV="1">
            <a:off x="8053705" y="3161665"/>
            <a:ext cx="1926590" cy="766445"/>
          </a:xfrm>
          <a:prstGeom prst="straightConnector1">
            <a:avLst/>
          </a:prstGeom>
          <a:ln w="3492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980295" y="3027045"/>
            <a:ext cx="1811655" cy="368300"/>
          </a:xfrm>
          <a:prstGeom prst="rect">
            <a:avLst/>
          </a:prstGeom>
          <a:noFill/>
        </p:spPr>
        <p:txBody>
          <a:bodyPr wrap="square" rtlCol="0">
            <a:spAutoFit/>
          </a:bodyPr>
          <a:p>
            <a:r>
              <a:rPr lang="zh-CN" altLang="en-US"/>
              <a:t>温度传感器线束</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556000" cy="430530"/>
          </a:xfrm>
          <a:prstGeom prst="rect">
            <a:avLst/>
          </a:prstGeom>
          <a:noFill/>
        </p:spPr>
        <p:txBody>
          <a:bodyPr wrap="none" lIns="0" tIns="0" rIns="0" bIns="0" rtlCol="0">
            <a:spAutoFit/>
          </a:bodyPr>
          <a:lstStyle/>
          <a:p>
            <a:pPr algn="l">
              <a:defRPr/>
            </a:pPr>
            <a:r>
              <a:rPr lang="zh-CN" altLang="en-US" sz="2800">
                <a:sym typeface="+mn-ea"/>
              </a:rPr>
              <a:t>驱动电机系统工作原理</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F35B0BEE-F18A-47BB-8FCB-E00DA2F2635D-3" descr="C:/Users/岳群/AppData/Local/Temp/wpp.WkLeRgwpp"/>
          <p:cNvPicPr>
            <a:picLocks noChangeAspect="1"/>
          </p:cNvPicPr>
          <p:nvPr>
            <p:custDataLst>
              <p:tags r:id="rId4"/>
            </p:custDataLst>
          </p:nvPr>
        </p:nvPicPr>
        <p:blipFill>
          <a:blip r:embed="rId5"/>
          <a:srcRect l="20043" r="-1985" b="-519"/>
          <a:stretch>
            <a:fillRect/>
          </a:stretch>
        </p:blipFill>
        <p:spPr>
          <a:xfrm>
            <a:off x="6944360" y="1308100"/>
            <a:ext cx="4820920" cy="5179695"/>
          </a:xfrm>
          <a:prstGeom prst="rect">
            <a:avLst/>
          </a:prstGeom>
        </p:spPr>
      </p:pic>
      <p:cxnSp>
        <p:nvCxnSpPr>
          <p:cNvPr id="5" name="直接箭头连接符 4"/>
          <p:cNvCxnSpPr/>
          <p:nvPr/>
        </p:nvCxnSpPr>
        <p:spPr>
          <a:xfrm flipH="1">
            <a:off x="6043295" y="2929890"/>
            <a:ext cx="2223770" cy="32575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63440" y="3040380"/>
            <a:ext cx="1764030" cy="368300"/>
          </a:xfrm>
          <a:prstGeom prst="rect">
            <a:avLst/>
          </a:prstGeom>
          <a:noFill/>
        </p:spPr>
        <p:txBody>
          <a:bodyPr wrap="square" rtlCol="0">
            <a:spAutoFit/>
          </a:bodyPr>
          <a:p>
            <a:r>
              <a:rPr lang="zh-CN" altLang="en-US"/>
              <a:t>电机控制器</a:t>
            </a:r>
            <a:endParaRPr lang="zh-CN" altLang="en-US"/>
          </a:p>
        </p:txBody>
      </p:sp>
      <p:sp>
        <p:nvSpPr>
          <p:cNvPr id="7" name="文本框 6"/>
          <p:cNvSpPr txBox="1"/>
          <p:nvPr/>
        </p:nvSpPr>
        <p:spPr>
          <a:xfrm>
            <a:off x="468630" y="2268220"/>
            <a:ext cx="4064000" cy="2030095"/>
          </a:xfrm>
          <a:prstGeom prst="rect">
            <a:avLst/>
          </a:prstGeom>
          <a:noFill/>
        </p:spPr>
        <p:txBody>
          <a:bodyPr wrap="square" rtlCol="0">
            <a:spAutoFit/>
          </a:bodyPr>
          <a:p>
            <a:r>
              <a:rPr lang="zh-CN" altLang="en-US"/>
              <a:t>电机控制器主要讲高压直流电逆变为三相交流电，提供给驱动电机。并接收电机旋变传感器以及温度传感器的信息。</a:t>
            </a:r>
            <a:endParaRPr lang="zh-CN" altLang="en-US"/>
          </a:p>
          <a:p>
            <a:r>
              <a:rPr lang="zh-CN" altLang="en-US"/>
              <a:t>在进行能量回收时，电机控制器还可以将驱动电机发的三相交流电进行整流给高压电池进行充电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4386" name="F35B0BEE-F18A-47BB-8FCB-E00DA2F2635D-2" descr="C:/Users/岳群/AppData/Local/Temp/wpp.JWHavdwpp"/>
          <p:cNvPicPr>
            <a:picLocks noGrp="1" noChangeAspect="1"/>
          </p:cNvPicPr>
          <p:nvPr>
            <p:custDataLst>
              <p:tags r:id="rId4"/>
            </p:custDataLst>
          </p:nvPr>
        </p:nvPicPr>
        <p:blipFill>
          <a:blip r:embed="rId5"/>
          <a:stretch>
            <a:fillRect/>
          </a:stretch>
        </p:blipFill>
        <p:spPr>
          <a:xfrm>
            <a:off x="959485" y="1802765"/>
            <a:ext cx="10417810" cy="3705225"/>
          </a:xfrm>
          <a:prstGeom prst="rect">
            <a:avLst/>
          </a:prstGeom>
          <a:noFill/>
          <a:ln w="9525">
            <a:noFill/>
          </a:ln>
        </p:spPr>
      </p:pic>
      <p:sp>
        <p:nvSpPr>
          <p:cNvPr id="5" name="文本框 4"/>
          <p:cNvSpPr txBox="1"/>
          <p:nvPr/>
        </p:nvSpPr>
        <p:spPr>
          <a:xfrm>
            <a:off x="2701925" y="5507990"/>
            <a:ext cx="1534160" cy="368300"/>
          </a:xfrm>
          <a:prstGeom prst="rect">
            <a:avLst/>
          </a:prstGeom>
          <a:noFill/>
        </p:spPr>
        <p:txBody>
          <a:bodyPr wrap="square" rtlCol="0">
            <a:spAutoFit/>
          </a:bodyPr>
          <a:p>
            <a:r>
              <a:rPr lang="zh-CN" altLang="en-US"/>
              <a:t>减速器</a:t>
            </a:r>
            <a:endParaRPr lang="zh-CN" altLang="en-US"/>
          </a:p>
        </p:txBody>
      </p:sp>
      <p:sp>
        <p:nvSpPr>
          <p:cNvPr id="6" name="文本框 5"/>
          <p:cNvSpPr txBox="1"/>
          <p:nvPr/>
        </p:nvSpPr>
        <p:spPr>
          <a:xfrm>
            <a:off x="8376920" y="5507990"/>
            <a:ext cx="1755140" cy="368300"/>
          </a:xfrm>
          <a:prstGeom prst="rect">
            <a:avLst/>
          </a:prstGeom>
          <a:noFill/>
        </p:spPr>
        <p:txBody>
          <a:bodyPr wrap="square" rtlCol="0">
            <a:spAutoFit/>
          </a:bodyPr>
          <a:p>
            <a:r>
              <a:rPr lang="zh-CN" altLang="en-US"/>
              <a:t>二级减速机构</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500" fill="hold"/>
                                        <p:tgtEl>
                                          <p:spTgt spid="144386"/>
                                        </p:tgtEl>
                                        <p:attrNameLst>
                                          <p:attrName>ppt_w</p:attrName>
                                        </p:attrNameLst>
                                      </p:cBhvr>
                                      <p:tavLst>
                                        <p:tav tm="0">
                                          <p:val>
                                            <p:fltVal val="0"/>
                                          </p:val>
                                        </p:tav>
                                        <p:tav tm="100000">
                                          <p:val>
                                            <p:strVal val="#ppt_w"/>
                                          </p:val>
                                        </p:tav>
                                      </p:tavLst>
                                    </p:anim>
                                    <p:anim calcmode="lin" valueType="num">
                                      <p:cBhvr>
                                        <p:cTn id="8" dur="500" fill="hold"/>
                                        <p:tgtEl>
                                          <p:spTgt spid="144386"/>
                                        </p:tgtEl>
                                        <p:attrNameLst>
                                          <p:attrName>ppt_h</p:attrName>
                                        </p:attrNameLst>
                                      </p:cBhvr>
                                      <p:tavLst>
                                        <p:tav tm="0">
                                          <p:val>
                                            <p:fltVal val="0"/>
                                          </p:val>
                                        </p:tav>
                                        <p:tav tm="100000">
                                          <p:val>
                                            <p:strVal val="#ppt_h"/>
                                          </p:val>
                                        </p:tav>
                                      </p:tavLst>
                                    </p:anim>
                                    <p:animEffect transition="in" filter="fade">
                                      <p:cBhvr>
                                        <p:cTn id="9" dur="500"/>
                                        <p:tgtEl>
                                          <p:spTgt spid="144386"/>
                                        </p:tgtEl>
                                      </p:cBhvr>
                                    </p:animEffec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144386"/>
                                        </p:tgtEl>
                                      </p:cBhvr>
                                    </p:animEffect>
                                    <p:set>
                                      <p:cBhvr>
                                        <p:cTn id="13" dur="1" fill="hold">
                                          <p:stCondLst>
                                            <p:cond delay="499"/>
                                          </p:stCondLst>
                                        </p:cTn>
                                        <p:tgtEl>
                                          <p:spTgt spid="144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556000" cy="430530"/>
          </a:xfrm>
          <a:prstGeom prst="rect">
            <a:avLst/>
          </a:prstGeom>
          <a:noFill/>
        </p:spPr>
        <p:txBody>
          <a:bodyPr wrap="none" lIns="0" tIns="0" rIns="0" bIns="0" rtlCol="0">
            <a:spAutoFit/>
          </a:bodyPr>
          <a:lstStyle/>
          <a:p>
            <a:pPr algn="l">
              <a:defRPr/>
            </a:pPr>
            <a:r>
              <a:rPr lang="zh-CN" altLang="en-US" sz="2800">
                <a:sym typeface="+mn-ea"/>
              </a:rPr>
              <a:t>驱动</a:t>
            </a:r>
            <a:r>
              <a:rPr lang="zh-CN" altLang="en-US" sz="2800">
                <a:sym typeface="+mn-ea"/>
              </a:rPr>
              <a:t>电机系统</a:t>
            </a:r>
            <a:r>
              <a:rPr lang="zh-CN" altLang="en-US" sz="2800">
                <a:sym typeface="+mn-ea"/>
              </a:rPr>
              <a:t>工作原理</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rot="5400000">
            <a:off x="5859145" y="3251200"/>
            <a:ext cx="157480" cy="1271270"/>
            <a:chOff x="4530" y="5451"/>
            <a:chExt cx="248" cy="2002"/>
          </a:xfrm>
        </p:grpSpPr>
        <p:grpSp>
          <p:nvGrpSpPr>
            <p:cNvPr id="58" name="组合 57"/>
            <p:cNvGrpSpPr/>
            <p:nvPr/>
          </p:nvGrpSpPr>
          <p:grpSpPr>
            <a:xfrm rot="5580000">
              <a:off x="3654" y="6327"/>
              <a:ext cx="2001" cy="248"/>
              <a:chOff x="7567" y="5392"/>
              <a:chExt cx="2924" cy="232"/>
            </a:xfrm>
          </p:grpSpPr>
          <p:sp>
            <p:nvSpPr>
              <p:cNvPr id="59" name="任意多边形 58"/>
              <p:cNvSpPr/>
              <p:nvPr>
                <p:custDataLst>
                  <p:tags r:id="rId4"/>
                </p:custDataLst>
              </p:nvPr>
            </p:nvSpPr>
            <p:spPr>
              <a:xfrm>
                <a:off x="7567" y="5504"/>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任意多边形 59"/>
              <p:cNvSpPr/>
              <p:nvPr>
                <p:custDataLst>
                  <p:tags r:id="rId5"/>
                </p:custDataLst>
              </p:nvPr>
            </p:nvSpPr>
            <p:spPr>
              <a:xfrm>
                <a:off x="8152" y="5476"/>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任意多边形 60"/>
              <p:cNvSpPr/>
              <p:nvPr>
                <p:custDataLst>
                  <p:tags r:id="rId6"/>
                </p:custDataLst>
              </p:nvPr>
            </p:nvSpPr>
            <p:spPr>
              <a:xfrm>
                <a:off x="8737" y="5448"/>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任意多边形 61"/>
              <p:cNvSpPr/>
              <p:nvPr>
                <p:custDataLst>
                  <p:tags r:id="rId7"/>
                </p:custDataLst>
              </p:nvPr>
            </p:nvSpPr>
            <p:spPr>
              <a:xfrm>
                <a:off x="9322" y="5420"/>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任意多边形 62"/>
              <p:cNvSpPr/>
              <p:nvPr>
                <p:custDataLst>
                  <p:tags r:id="rId8"/>
                </p:custDataLst>
              </p:nvPr>
            </p:nvSpPr>
            <p:spPr>
              <a:xfrm>
                <a:off x="9907" y="5392"/>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4" name="组合 63"/>
            <p:cNvGrpSpPr/>
            <p:nvPr/>
          </p:nvGrpSpPr>
          <p:grpSpPr>
            <a:xfrm rot="5400000" flipV="1">
              <a:off x="3663" y="6356"/>
              <a:ext cx="2001" cy="194"/>
              <a:chOff x="7567" y="5392"/>
              <a:chExt cx="2924" cy="232"/>
            </a:xfrm>
          </p:grpSpPr>
          <p:sp>
            <p:nvSpPr>
              <p:cNvPr id="65" name="任意多边形 64"/>
              <p:cNvSpPr/>
              <p:nvPr>
                <p:custDataLst>
                  <p:tags r:id="rId9"/>
                </p:custDataLst>
              </p:nvPr>
            </p:nvSpPr>
            <p:spPr>
              <a:xfrm>
                <a:off x="7567" y="5504"/>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任意多边形 65"/>
              <p:cNvSpPr/>
              <p:nvPr>
                <p:custDataLst>
                  <p:tags r:id="rId10"/>
                </p:custDataLst>
              </p:nvPr>
            </p:nvSpPr>
            <p:spPr>
              <a:xfrm>
                <a:off x="8152" y="5476"/>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任意多边形 66"/>
              <p:cNvSpPr/>
              <p:nvPr>
                <p:custDataLst>
                  <p:tags r:id="rId11"/>
                </p:custDataLst>
              </p:nvPr>
            </p:nvSpPr>
            <p:spPr>
              <a:xfrm>
                <a:off x="8737" y="5448"/>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任意多边形 67"/>
              <p:cNvSpPr/>
              <p:nvPr>
                <p:custDataLst>
                  <p:tags r:id="rId12"/>
                </p:custDataLst>
              </p:nvPr>
            </p:nvSpPr>
            <p:spPr>
              <a:xfrm>
                <a:off x="9322" y="5420"/>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任意多边形 68"/>
              <p:cNvSpPr/>
              <p:nvPr>
                <p:custDataLst>
                  <p:tags r:id="rId13"/>
                </p:custDataLst>
              </p:nvPr>
            </p:nvSpPr>
            <p:spPr>
              <a:xfrm>
                <a:off x="9907" y="5392"/>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5" name="圆角矩形 4"/>
          <p:cNvSpPr/>
          <p:nvPr>
            <p:custDataLst>
              <p:tags r:id="rId14"/>
            </p:custDataLst>
          </p:nvPr>
        </p:nvSpPr>
        <p:spPr>
          <a:xfrm>
            <a:off x="6556375" y="2085340"/>
            <a:ext cx="1160145" cy="35083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t>电</a:t>
            </a:r>
            <a:endParaRPr lang="zh-CN" altLang="en-US" sz="2000"/>
          </a:p>
          <a:p>
            <a:pPr algn="ctr"/>
            <a:r>
              <a:rPr lang="zh-CN" altLang="en-US" sz="2000"/>
              <a:t>机</a:t>
            </a:r>
            <a:endParaRPr lang="zh-CN" altLang="en-US" sz="2000"/>
          </a:p>
          <a:p>
            <a:pPr algn="ctr"/>
            <a:r>
              <a:rPr lang="zh-CN" altLang="en-US" sz="2000"/>
              <a:t>控</a:t>
            </a:r>
            <a:endParaRPr lang="zh-CN" altLang="en-US" sz="2000"/>
          </a:p>
          <a:p>
            <a:pPr algn="ctr"/>
            <a:r>
              <a:rPr lang="zh-CN" altLang="en-US" sz="2000"/>
              <a:t>制</a:t>
            </a:r>
            <a:endParaRPr lang="zh-CN" altLang="en-US" sz="2000"/>
          </a:p>
          <a:p>
            <a:pPr algn="ctr"/>
            <a:r>
              <a:rPr lang="zh-CN" altLang="en-US" sz="2000"/>
              <a:t>器</a:t>
            </a:r>
            <a:endParaRPr lang="zh-CN" altLang="en-US" sz="2000"/>
          </a:p>
        </p:txBody>
      </p:sp>
      <p:grpSp>
        <p:nvGrpSpPr>
          <p:cNvPr id="42" name="组合 41"/>
          <p:cNvGrpSpPr/>
          <p:nvPr/>
        </p:nvGrpSpPr>
        <p:grpSpPr>
          <a:xfrm>
            <a:off x="7711440" y="3904615"/>
            <a:ext cx="3231515" cy="913765"/>
            <a:chOff x="12144" y="5504"/>
            <a:chExt cx="5089" cy="1439"/>
          </a:xfrm>
        </p:grpSpPr>
        <p:cxnSp>
          <p:nvCxnSpPr>
            <p:cNvPr id="39" name="直接连接符 38"/>
            <p:cNvCxnSpPr>
              <a:stCxn id="7" idx="4"/>
              <a:endCxn id="38" idx="0"/>
            </p:cNvCxnSpPr>
            <p:nvPr>
              <p:custDataLst>
                <p:tags r:id="rId15"/>
              </p:custDataLst>
            </p:nvPr>
          </p:nvCxnSpPr>
          <p:spPr>
            <a:xfrm>
              <a:off x="16228" y="5504"/>
              <a:ext cx="0" cy="327"/>
            </a:xfrm>
            <a:prstGeom prst="line">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cxnSp>
        <p:grpSp>
          <p:nvGrpSpPr>
            <p:cNvPr id="35" name="组合 34"/>
            <p:cNvGrpSpPr/>
            <p:nvPr/>
          </p:nvGrpSpPr>
          <p:grpSpPr>
            <a:xfrm>
              <a:off x="12144" y="5761"/>
              <a:ext cx="5089" cy="1182"/>
              <a:chOff x="12144" y="5761"/>
              <a:chExt cx="5089" cy="1182"/>
            </a:xfrm>
          </p:grpSpPr>
          <p:sp>
            <p:nvSpPr>
              <p:cNvPr id="37" name="圆角矩形 36"/>
              <p:cNvSpPr/>
              <p:nvPr>
                <p:custDataLst>
                  <p:tags r:id="rId16"/>
                </p:custDataLst>
              </p:nvPr>
            </p:nvSpPr>
            <p:spPr>
              <a:xfrm>
                <a:off x="15504" y="5761"/>
                <a:ext cx="286" cy="4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8" name="椭圆 37"/>
              <p:cNvSpPr/>
              <p:nvPr>
                <p:custDataLst>
                  <p:tags r:id="rId17"/>
                </p:custDataLst>
              </p:nvPr>
            </p:nvSpPr>
            <p:spPr>
              <a:xfrm>
                <a:off x="15958" y="5831"/>
                <a:ext cx="539" cy="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40" name="直接箭头连接符 39"/>
              <p:cNvCxnSpPr/>
              <p:nvPr>
                <p:custDataLst>
                  <p:tags r:id="rId18"/>
                </p:custDataLst>
              </p:nvPr>
            </p:nvCxnSpPr>
            <p:spPr>
              <a:xfrm flipH="1" flipV="1">
                <a:off x="12144" y="5967"/>
                <a:ext cx="3360" cy="4"/>
              </a:xfrm>
              <a:prstGeom prst="straightConnector1">
                <a:avLst/>
              </a:prstGeom>
              <a:ln w="28575">
                <a:solidFill>
                  <a:schemeClr val="tx1"/>
                </a:solidFill>
                <a:tailEnd type="arrow" w="med" len="med"/>
              </a:ln>
            </p:spPr>
            <p:style>
              <a:lnRef idx="2">
                <a:schemeClr val="accent4">
                  <a:shade val="50000"/>
                </a:schemeClr>
              </a:lnRef>
              <a:fillRef idx="1">
                <a:schemeClr val="accent4"/>
              </a:fillRef>
              <a:effectRef idx="0">
                <a:schemeClr val="accent4"/>
              </a:effectRef>
              <a:fontRef idx="minor">
                <a:schemeClr val="lt1"/>
              </a:fontRef>
            </p:style>
          </p:cxnSp>
          <p:sp>
            <p:nvSpPr>
              <p:cNvPr id="41" name="文本框 40"/>
              <p:cNvSpPr txBox="1"/>
              <p:nvPr>
                <p:custDataLst>
                  <p:tags r:id="rId19"/>
                </p:custDataLst>
              </p:nvPr>
            </p:nvSpPr>
            <p:spPr>
              <a:xfrm>
                <a:off x="15145" y="6363"/>
                <a:ext cx="2088" cy="580"/>
              </a:xfrm>
              <a:prstGeom prst="rect">
                <a:avLst/>
              </a:prstGeom>
              <a:noFill/>
              <a:ln>
                <a:noFill/>
              </a:ln>
              <a:extLst>
                <a:ext uri="{909E8E84-426E-40DD-AFC4-6F175D3DCCD1}">
                  <a14:hiddenFill xmlns:a14="http://schemas.microsoft.com/office/drawing/2010/main">
                    <a:solidFill>
                      <a:schemeClr val="accent4"/>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wrap="none" rtlCol="0" anchor="t">
                <a:spAutoFit/>
              </a:bodyPr>
              <a:p>
                <a:r>
                  <a:rPr lang="zh-CN" altLang="en-US">
                    <a:sym typeface="+mn-ea"/>
                  </a:rPr>
                  <a:t>旋变</a:t>
                </a:r>
                <a:r>
                  <a:rPr lang="zh-CN" altLang="en-US">
                    <a:sym typeface="+mn-ea"/>
                  </a:rPr>
                  <a:t>传感器</a:t>
                </a:r>
                <a:endParaRPr lang="zh-CN" altLang="en-US">
                  <a:sym typeface="+mn-ea"/>
                </a:endParaRPr>
              </a:p>
            </p:txBody>
          </p:sp>
        </p:grpSp>
      </p:grpSp>
      <p:sp>
        <p:nvSpPr>
          <p:cNvPr id="3" name="圆角矩形 2"/>
          <p:cNvSpPr/>
          <p:nvPr>
            <p:custDataLst>
              <p:tags r:id="rId20"/>
            </p:custDataLst>
          </p:nvPr>
        </p:nvSpPr>
        <p:spPr>
          <a:xfrm>
            <a:off x="4403090" y="1426845"/>
            <a:ext cx="897890" cy="49498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整</a:t>
            </a:r>
            <a:endParaRPr lang="zh-CN" altLang="en-US"/>
          </a:p>
          <a:p>
            <a:pPr algn="ctr"/>
            <a:r>
              <a:rPr lang="zh-CN" altLang="en-US"/>
              <a:t>车</a:t>
            </a:r>
            <a:endParaRPr lang="zh-CN" altLang="en-US"/>
          </a:p>
          <a:p>
            <a:pPr algn="ctr"/>
            <a:r>
              <a:rPr lang="zh-CN" altLang="en-US"/>
              <a:t>控</a:t>
            </a:r>
            <a:endParaRPr lang="zh-CN" altLang="en-US"/>
          </a:p>
          <a:p>
            <a:pPr algn="ctr"/>
            <a:r>
              <a:rPr lang="zh-CN" altLang="en-US"/>
              <a:t>制</a:t>
            </a:r>
            <a:endParaRPr lang="zh-CN" altLang="en-US"/>
          </a:p>
          <a:p>
            <a:pPr algn="ctr"/>
            <a:r>
              <a:rPr lang="zh-CN" altLang="en-US"/>
              <a:t>器</a:t>
            </a:r>
            <a:endParaRPr lang="zh-CN" altLang="en-US"/>
          </a:p>
        </p:txBody>
      </p:sp>
      <p:grpSp>
        <p:nvGrpSpPr>
          <p:cNvPr id="53" name="组合 52"/>
          <p:cNvGrpSpPr/>
          <p:nvPr/>
        </p:nvGrpSpPr>
        <p:grpSpPr>
          <a:xfrm>
            <a:off x="7716520" y="2379345"/>
            <a:ext cx="2397760" cy="1288415"/>
            <a:chOff x="12152" y="3102"/>
            <a:chExt cx="3776" cy="2029"/>
          </a:xfrm>
        </p:grpSpPr>
        <p:cxnSp>
          <p:nvCxnSpPr>
            <p:cNvPr id="47" name="直接连接符 46"/>
            <p:cNvCxnSpPr/>
            <p:nvPr>
              <p:custDataLst>
                <p:tags r:id="rId21"/>
              </p:custDataLst>
            </p:nvPr>
          </p:nvCxnSpPr>
          <p:spPr>
            <a:xfrm>
              <a:off x="12170" y="4604"/>
              <a:ext cx="593" cy="7"/>
            </a:xfrm>
            <a:prstGeom prst="line">
              <a:avLst/>
            </a:prstGeom>
            <a:ln w="38100" cmpd="sng">
              <a:solidFill>
                <a:srgbClr val="FFC000"/>
              </a:solidFill>
              <a:prstDash val="solid"/>
            </a:ln>
          </p:spPr>
          <p:style>
            <a:lnRef idx="1">
              <a:schemeClr val="accent2"/>
            </a:lnRef>
            <a:fillRef idx="0">
              <a:schemeClr val="accent2"/>
            </a:fillRef>
            <a:effectRef idx="0">
              <a:schemeClr val="accent2"/>
            </a:effectRef>
            <a:fontRef idx="minor">
              <a:schemeClr val="tx1"/>
            </a:fontRef>
          </p:style>
        </p:cxnSp>
        <p:cxnSp>
          <p:nvCxnSpPr>
            <p:cNvPr id="30" name="直接连接符 29"/>
            <p:cNvCxnSpPr/>
            <p:nvPr>
              <p:custDataLst>
                <p:tags r:id="rId22"/>
              </p:custDataLst>
            </p:nvPr>
          </p:nvCxnSpPr>
          <p:spPr>
            <a:xfrm>
              <a:off x="12166" y="3998"/>
              <a:ext cx="593" cy="7"/>
            </a:xfrm>
            <a:prstGeom prst="line">
              <a:avLst/>
            </a:prstGeom>
            <a:ln w="38100" cmpd="sng">
              <a:solidFill>
                <a:srgbClr val="FFC000"/>
              </a:solidFill>
              <a:prstDash val="solid"/>
            </a:ln>
          </p:spPr>
          <p:style>
            <a:lnRef idx="1">
              <a:schemeClr val="accent2"/>
            </a:lnRef>
            <a:fillRef idx="0">
              <a:schemeClr val="accent2"/>
            </a:fillRef>
            <a:effectRef idx="0">
              <a:schemeClr val="accent2"/>
            </a:effectRef>
            <a:fontRef idx="minor">
              <a:schemeClr val="tx1"/>
            </a:fontRef>
          </p:style>
        </p:cxnSp>
        <p:cxnSp>
          <p:nvCxnSpPr>
            <p:cNvPr id="10" name="直接连接符 9"/>
            <p:cNvCxnSpPr/>
            <p:nvPr>
              <p:custDataLst>
                <p:tags r:id="rId23"/>
              </p:custDataLst>
            </p:nvPr>
          </p:nvCxnSpPr>
          <p:spPr>
            <a:xfrm>
              <a:off x="12166" y="5131"/>
              <a:ext cx="3295" cy="0"/>
            </a:xfrm>
            <a:prstGeom prst="line">
              <a:avLst/>
            </a:prstGeom>
            <a:ln w="38100" cmpd="sng">
              <a:solidFill>
                <a:srgbClr val="FFC000"/>
              </a:solidFill>
              <a:prstDash val="solid"/>
            </a:ln>
          </p:spPr>
          <p:style>
            <a:lnRef idx="1">
              <a:schemeClr val="accent2"/>
            </a:lnRef>
            <a:fillRef idx="0">
              <a:schemeClr val="accent2"/>
            </a:fillRef>
            <a:effectRef idx="0">
              <a:schemeClr val="accent2"/>
            </a:effectRef>
            <a:fontRef idx="minor">
              <a:schemeClr val="tx1"/>
            </a:fontRef>
          </p:style>
        </p:cxnSp>
        <p:grpSp>
          <p:nvGrpSpPr>
            <p:cNvPr id="14" name="组合 13"/>
            <p:cNvGrpSpPr/>
            <p:nvPr/>
          </p:nvGrpSpPr>
          <p:grpSpPr>
            <a:xfrm rot="0">
              <a:off x="12152" y="3102"/>
              <a:ext cx="2323" cy="1694"/>
              <a:chOff x="12152" y="3102"/>
              <a:chExt cx="2323" cy="1694"/>
            </a:xfrm>
          </p:grpSpPr>
          <p:sp>
            <p:nvSpPr>
              <p:cNvPr id="45" name="椭圆 44"/>
              <p:cNvSpPr/>
              <p:nvPr>
                <p:custDataLst>
                  <p:tags r:id="rId24"/>
                </p:custDataLst>
              </p:nvPr>
            </p:nvSpPr>
            <p:spPr>
              <a:xfrm>
                <a:off x="12820" y="4374"/>
                <a:ext cx="362" cy="42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custDataLst>
                  <p:tags r:id="rId25"/>
                </p:custDataLst>
              </p:nvPr>
            </p:nvSpPr>
            <p:spPr>
              <a:xfrm>
                <a:off x="12816" y="3768"/>
                <a:ext cx="362" cy="42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0" name="直接箭头连接符 49"/>
              <p:cNvCxnSpPr/>
              <p:nvPr>
                <p:custDataLst>
                  <p:tags r:id="rId26"/>
                </p:custDataLst>
              </p:nvPr>
            </p:nvCxnSpPr>
            <p:spPr>
              <a:xfrm flipH="1" flipV="1">
                <a:off x="12156" y="4342"/>
                <a:ext cx="817"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custDataLst>
                  <p:tags r:id="rId27"/>
                </p:custDataLst>
              </p:nvPr>
            </p:nvCxnSpPr>
            <p:spPr>
              <a:xfrm flipH="1" flipV="1">
                <a:off x="12152" y="3736"/>
                <a:ext cx="817"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文本框 50"/>
              <p:cNvSpPr txBox="1"/>
              <p:nvPr>
                <p:custDataLst>
                  <p:tags r:id="rId28"/>
                </p:custDataLst>
              </p:nvPr>
            </p:nvSpPr>
            <p:spPr>
              <a:xfrm>
                <a:off x="12387" y="3102"/>
                <a:ext cx="2088" cy="580"/>
              </a:xfrm>
              <a:prstGeom prst="rect">
                <a:avLst/>
              </a:prstGeom>
              <a:noFill/>
            </p:spPr>
            <p:txBody>
              <a:bodyPr wrap="none" rtlCol="0" anchor="t">
                <a:spAutoFit/>
              </a:bodyPr>
              <a:p>
                <a:r>
                  <a:rPr lang="zh-CN" altLang="en-US">
                    <a:sym typeface="+mn-ea"/>
                  </a:rPr>
                  <a:t>电流</a:t>
                </a:r>
                <a:r>
                  <a:rPr lang="zh-CN" altLang="en-US">
                    <a:sym typeface="+mn-ea"/>
                  </a:rPr>
                  <a:t>传感器</a:t>
                </a:r>
                <a:endParaRPr lang="zh-CN" altLang="en-US">
                  <a:sym typeface="+mn-ea"/>
                </a:endParaRPr>
              </a:p>
            </p:txBody>
          </p:sp>
        </p:grpSp>
        <p:cxnSp>
          <p:nvCxnSpPr>
            <p:cNvPr id="8" name="直接连接符 7"/>
            <p:cNvCxnSpPr/>
            <p:nvPr>
              <p:custDataLst>
                <p:tags r:id="rId29"/>
              </p:custDataLst>
            </p:nvPr>
          </p:nvCxnSpPr>
          <p:spPr>
            <a:xfrm>
              <a:off x="12878" y="3993"/>
              <a:ext cx="3047" cy="0"/>
            </a:xfrm>
            <a:prstGeom prst="line">
              <a:avLst/>
            </a:prstGeom>
            <a:ln w="38100" cmpd="sng">
              <a:solidFill>
                <a:srgbClr val="FFC000"/>
              </a:solidFill>
              <a:prstDash val="solid"/>
            </a:ln>
          </p:spPr>
          <p:style>
            <a:lnRef idx="1">
              <a:schemeClr val="accent2"/>
            </a:lnRef>
            <a:fillRef idx="0">
              <a:schemeClr val="accent2"/>
            </a:fillRef>
            <a:effectRef idx="0">
              <a:schemeClr val="accent2"/>
            </a:effectRef>
            <a:fontRef idx="minor">
              <a:schemeClr val="tx1"/>
            </a:fontRef>
          </p:style>
        </p:cxnSp>
        <p:cxnSp>
          <p:nvCxnSpPr>
            <p:cNvPr id="46" name="直接连接符 45"/>
            <p:cNvCxnSpPr/>
            <p:nvPr>
              <p:custDataLst>
                <p:tags r:id="rId30"/>
              </p:custDataLst>
            </p:nvPr>
          </p:nvCxnSpPr>
          <p:spPr>
            <a:xfrm>
              <a:off x="12882" y="4599"/>
              <a:ext cx="3047" cy="0"/>
            </a:xfrm>
            <a:prstGeom prst="line">
              <a:avLst/>
            </a:prstGeom>
            <a:ln w="38100" cmpd="sng">
              <a:solidFill>
                <a:srgbClr val="FFC000"/>
              </a:solidFill>
              <a:prstDash val="solid"/>
            </a:ln>
          </p:spPr>
          <p:style>
            <a:lnRef idx="1">
              <a:schemeClr val="accent2"/>
            </a:lnRef>
            <a:fillRef idx="0">
              <a:schemeClr val="accent2"/>
            </a:fillRef>
            <a:effectRef idx="0">
              <a:schemeClr val="accent2"/>
            </a:effectRef>
            <a:fontRef idx="minor">
              <a:schemeClr val="tx1"/>
            </a:fontRef>
          </p:style>
        </p:cxnSp>
      </p:grpSp>
      <p:grpSp>
        <p:nvGrpSpPr>
          <p:cNvPr id="36" name="组合 35"/>
          <p:cNvGrpSpPr/>
          <p:nvPr/>
        </p:nvGrpSpPr>
        <p:grpSpPr>
          <a:xfrm>
            <a:off x="9638030" y="2667000"/>
            <a:ext cx="1332865" cy="1237615"/>
            <a:chOff x="15178" y="3949"/>
            <a:chExt cx="2099" cy="1949"/>
          </a:xfrm>
        </p:grpSpPr>
        <p:sp>
          <p:nvSpPr>
            <p:cNvPr id="7" name="椭圆 6"/>
            <p:cNvSpPr/>
            <p:nvPr>
              <p:custDataLst>
                <p:tags r:id="rId31"/>
              </p:custDataLst>
            </p:nvPr>
          </p:nvSpPr>
          <p:spPr>
            <a:xfrm>
              <a:off x="15178" y="3949"/>
              <a:ext cx="2099" cy="194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sz="4000"/>
                <a:t>M</a:t>
              </a:r>
              <a:endParaRPr lang="en-US" altLang="zh-CN" sz="4000"/>
            </a:p>
          </p:txBody>
        </p:sp>
        <p:sp>
          <p:nvSpPr>
            <p:cNvPr id="17" name="任意多边形 16"/>
            <p:cNvSpPr/>
            <p:nvPr>
              <p:custDataLst>
                <p:tags r:id="rId32"/>
              </p:custDataLst>
            </p:nvPr>
          </p:nvSpPr>
          <p:spPr>
            <a:xfrm>
              <a:off x="15935" y="5246"/>
              <a:ext cx="585" cy="120"/>
            </a:xfrm>
            <a:custGeom>
              <a:avLst/>
              <a:gdLst>
                <a:gd name="connisteX0" fmla="*/ 0 w 760730"/>
                <a:gd name="connsiteY0" fmla="*/ 201429 h 317768"/>
                <a:gd name="connisteX1" fmla="*/ 256540 w 760730"/>
                <a:gd name="connsiteY1" fmla="*/ 2039 h 317768"/>
                <a:gd name="connisteX2" fmla="*/ 541655 w 760730"/>
                <a:gd name="connsiteY2" fmla="*/ 315729 h 317768"/>
                <a:gd name="connisteX3" fmla="*/ 760730 w 760730"/>
                <a:gd name="connsiteY3" fmla="*/ 116339 h 317768"/>
              </a:gdLst>
              <a:ahLst/>
              <a:cxnLst>
                <a:cxn ang="0">
                  <a:pos x="connisteX0" y="connsiteY0"/>
                </a:cxn>
                <a:cxn ang="0">
                  <a:pos x="connisteX1" y="connsiteY1"/>
                </a:cxn>
                <a:cxn ang="0">
                  <a:pos x="connisteX2" y="connsiteY2"/>
                </a:cxn>
                <a:cxn ang="0">
                  <a:pos x="connisteX3" y="connsiteY3"/>
                </a:cxn>
              </a:cxnLst>
              <a:rect l="l" t="t" r="r" b="b"/>
              <a:pathLst>
                <a:path w="760730" h="317769">
                  <a:moveTo>
                    <a:pt x="0" y="201429"/>
                  </a:moveTo>
                  <a:cubicBezTo>
                    <a:pt x="45720" y="155074"/>
                    <a:pt x="147955" y="-20821"/>
                    <a:pt x="256540" y="2039"/>
                  </a:cubicBezTo>
                  <a:cubicBezTo>
                    <a:pt x="365125" y="24899"/>
                    <a:pt x="440690" y="292869"/>
                    <a:pt x="541655" y="315729"/>
                  </a:cubicBezTo>
                  <a:cubicBezTo>
                    <a:pt x="642620" y="338589"/>
                    <a:pt x="722630" y="162694"/>
                    <a:pt x="760730" y="116339"/>
                  </a:cubicBezTo>
                </a:path>
              </a:pathLst>
            </a:custGeom>
            <a:ln w="19050">
              <a:solidFill>
                <a:schemeClr val="bg1"/>
              </a:solidFill>
            </a:ln>
          </p:spPr>
          <p:style>
            <a:lnRef idx="2">
              <a:schemeClr val="dk1"/>
            </a:lnRef>
            <a:fillRef idx="0">
              <a:schemeClr val="dk1"/>
            </a:fillRef>
            <a:effectRef idx="1">
              <a:schemeClr val="dk1"/>
            </a:effectRef>
            <a:fontRef idx="minor">
              <a:schemeClr val="tx1"/>
            </a:fontRef>
          </p:style>
          <p:txBody>
            <a:bodyPr rtlCol="0" anchor="ctr"/>
            <a:p>
              <a:pPr algn="ctr"/>
              <a:endParaRPr lang="zh-CN" altLang="en-US"/>
            </a:p>
          </p:txBody>
        </p:sp>
      </p:grpSp>
      <p:sp>
        <p:nvSpPr>
          <p:cNvPr id="6" name="文本框 5"/>
          <p:cNvSpPr txBox="1"/>
          <p:nvPr>
            <p:custDataLst>
              <p:tags r:id="rId33"/>
            </p:custDataLst>
          </p:nvPr>
        </p:nvSpPr>
        <p:spPr>
          <a:xfrm>
            <a:off x="5557520" y="3429635"/>
            <a:ext cx="628650" cy="398780"/>
          </a:xfrm>
          <a:prstGeom prst="rect">
            <a:avLst/>
          </a:prstGeom>
          <a:noFill/>
        </p:spPr>
        <p:txBody>
          <a:bodyPr wrap="none" rtlCol="0" anchor="t">
            <a:spAutoFit/>
          </a:bodyPr>
          <a:p>
            <a:r>
              <a:rPr lang="en-US" altLang="zh-CN" sz="2000">
                <a:sym typeface="+mn-ea"/>
              </a:rPr>
              <a:t>CAN</a:t>
            </a:r>
            <a:endParaRPr lang="en-US" altLang="zh-CN" sz="2000">
              <a:sym typeface="+mn-ea"/>
            </a:endParaRPr>
          </a:p>
        </p:txBody>
      </p:sp>
      <p:cxnSp>
        <p:nvCxnSpPr>
          <p:cNvPr id="9" name="直接箭头连接符 8"/>
          <p:cNvCxnSpPr/>
          <p:nvPr>
            <p:custDataLst>
              <p:tags r:id="rId34"/>
            </p:custDataLst>
          </p:nvPr>
        </p:nvCxnSpPr>
        <p:spPr>
          <a:xfrm>
            <a:off x="2862580" y="5142865"/>
            <a:ext cx="1539875" cy="635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rot="5400000">
            <a:off x="3282950" y="1773555"/>
            <a:ext cx="728345" cy="1511300"/>
            <a:chOff x="3235" y="1819"/>
            <a:chExt cx="2898" cy="3834"/>
          </a:xfrm>
        </p:grpSpPr>
        <p:cxnSp>
          <p:nvCxnSpPr>
            <p:cNvPr id="11" name="直接连接符 10"/>
            <p:cNvCxnSpPr/>
            <p:nvPr>
              <p:custDataLst>
                <p:tags r:id="rId35"/>
              </p:custDataLst>
            </p:nvPr>
          </p:nvCxnSpPr>
          <p:spPr>
            <a:xfrm>
              <a:off x="3235" y="1819"/>
              <a:ext cx="0" cy="3835"/>
            </a:xfrm>
            <a:prstGeom prst="line">
              <a:avLst/>
            </a:prstGeom>
            <a:ln w="28575">
              <a:gradFill>
                <a:gsLst>
                  <a:gs pos="0">
                    <a:srgbClr val="7B32B2"/>
                  </a:gs>
                  <a:gs pos="100000">
                    <a:srgbClr val="401A5D"/>
                  </a:gs>
                </a:gsLst>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36"/>
              </p:custDataLst>
            </p:nvPr>
          </p:nvCxnSpPr>
          <p:spPr>
            <a:xfrm>
              <a:off x="3814" y="1819"/>
              <a:ext cx="0" cy="38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37"/>
              </p:custDataLst>
            </p:nvPr>
          </p:nvCxnSpPr>
          <p:spPr>
            <a:xfrm>
              <a:off x="4394" y="1819"/>
              <a:ext cx="0" cy="38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38"/>
              </p:custDataLst>
            </p:nvPr>
          </p:nvCxnSpPr>
          <p:spPr>
            <a:xfrm>
              <a:off x="4974" y="1819"/>
              <a:ext cx="0" cy="3835"/>
            </a:xfrm>
            <a:prstGeom prst="line">
              <a:avLst/>
            </a:prstGeom>
            <a:ln w="28575">
              <a:solidFill>
                <a:srgbClr val="1D41D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9"/>
              </p:custDataLst>
            </p:nvPr>
          </p:nvCxnSpPr>
          <p:spPr>
            <a:xfrm>
              <a:off x="5553" y="1819"/>
              <a:ext cx="0" cy="383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40"/>
              </p:custDataLst>
            </p:nvPr>
          </p:nvCxnSpPr>
          <p:spPr>
            <a:xfrm>
              <a:off x="6133" y="1819"/>
              <a:ext cx="0" cy="3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5400000">
            <a:off x="3282315" y="3032125"/>
            <a:ext cx="728345" cy="1511300"/>
            <a:chOff x="3235" y="1819"/>
            <a:chExt cx="2898" cy="3834"/>
          </a:xfrm>
        </p:grpSpPr>
        <p:cxnSp>
          <p:nvCxnSpPr>
            <p:cNvPr id="27" name="直接连接符 26"/>
            <p:cNvCxnSpPr/>
            <p:nvPr>
              <p:custDataLst>
                <p:tags r:id="rId41"/>
              </p:custDataLst>
            </p:nvPr>
          </p:nvCxnSpPr>
          <p:spPr>
            <a:xfrm>
              <a:off x="3235" y="1819"/>
              <a:ext cx="0" cy="3835"/>
            </a:xfrm>
            <a:prstGeom prst="line">
              <a:avLst/>
            </a:prstGeom>
            <a:ln w="28575">
              <a:gradFill>
                <a:gsLst>
                  <a:gs pos="0">
                    <a:srgbClr val="7B32B2"/>
                  </a:gs>
                  <a:gs pos="100000">
                    <a:srgbClr val="401A5D"/>
                  </a:gs>
                </a:gsLst>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42"/>
              </p:custDataLst>
            </p:nvPr>
          </p:nvCxnSpPr>
          <p:spPr>
            <a:xfrm>
              <a:off x="3814" y="1819"/>
              <a:ext cx="0" cy="38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43"/>
              </p:custDataLst>
            </p:nvPr>
          </p:nvCxnSpPr>
          <p:spPr>
            <a:xfrm>
              <a:off x="4394" y="1819"/>
              <a:ext cx="0" cy="38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44"/>
              </p:custDataLst>
            </p:nvPr>
          </p:nvCxnSpPr>
          <p:spPr>
            <a:xfrm>
              <a:off x="4974" y="1819"/>
              <a:ext cx="0" cy="3835"/>
            </a:xfrm>
            <a:prstGeom prst="line">
              <a:avLst/>
            </a:prstGeom>
            <a:ln w="28575">
              <a:solidFill>
                <a:srgbClr val="1D41D5"/>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45"/>
              </p:custDataLst>
            </p:nvPr>
          </p:nvCxnSpPr>
          <p:spPr>
            <a:xfrm>
              <a:off x="5553" y="1819"/>
              <a:ext cx="0" cy="383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46"/>
              </p:custDataLst>
            </p:nvPr>
          </p:nvCxnSpPr>
          <p:spPr>
            <a:xfrm>
              <a:off x="6133" y="1819"/>
              <a:ext cx="0" cy="3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圆角矩形 72"/>
          <p:cNvSpPr/>
          <p:nvPr>
            <p:custDataLst>
              <p:tags r:id="rId47"/>
            </p:custDataLst>
          </p:nvPr>
        </p:nvSpPr>
        <p:spPr>
          <a:xfrm>
            <a:off x="1387475" y="1976120"/>
            <a:ext cx="1503045" cy="1089025"/>
          </a:xfrm>
          <a:prstGeom prst="roundRect">
            <a:avLst/>
          </a:prstGeom>
          <a:solidFill>
            <a:srgbClr val="00B0F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油门</a:t>
            </a:r>
            <a:r>
              <a:rPr lang="zh-CN" altLang="en-US"/>
              <a:t>踏板</a:t>
            </a:r>
            <a:endParaRPr lang="zh-CN" altLang="en-US"/>
          </a:p>
        </p:txBody>
      </p:sp>
      <p:sp>
        <p:nvSpPr>
          <p:cNvPr id="76" name="圆角矩形 75"/>
          <p:cNvSpPr/>
          <p:nvPr>
            <p:custDataLst>
              <p:tags r:id="rId48"/>
            </p:custDataLst>
          </p:nvPr>
        </p:nvSpPr>
        <p:spPr>
          <a:xfrm>
            <a:off x="1387475" y="3253740"/>
            <a:ext cx="1503045" cy="1089025"/>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制度</a:t>
            </a:r>
            <a:r>
              <a:rPr lang="zh-CN" altLang="en-US"/>
              <a:t>踏板</a:t>
            </a:r>
            <a:endParaRPr lang="zh-CN" altLang="en-US"/>
          </a:p>
        </p:txBody>
      </p:sp>
      <p:cxnSp>
        <p:nvCxnSpPr>
          <p:cNvPr id="77" name="直接箭头连接符 76"/>
          <p:cNvCxnSpPr/>
          <p:nvPr>
            <p:custDataLst>
              <p:tags r:id="rId49"/>
            </p:custDataLst>
          </p:nvPr>
        </p:nvCxnSpPr>
        <p:spPr>
          <a:xfrm>
            <a:off x="2868295" y="5332730"/>
            <a:ext cx="1539875" cy="635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 name="圆角矩形 18"/>
          <p:cNvSpPr/>
          <p:nvPr>
            <p:custDataLst>
              <p:tags r:id="rId50"/>
            </p:custDataLst>
          </p:nvPr>
        </p:nvSpPr>
        <p:spPr>
          <a:xfrm>
            <a:off x="1388110" y="4964430"/>
            <a:ext cx="1503045" cy="53848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档位控制器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par>
                                <p:cTn id="36" presetID="22" presetClass="entr" presetSubtype="8"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left)">
                                      <p:cBhvr>
                                        <p:cTn id="41" dur="500"/>
                                        <p:tgtEl>
                                          <p:spTgt spid="7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22" presetClass="entr" presetSubtype="8"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bldLvl="0" animBg="1"/>
      <p:bldP spid="3" grpId="0" bldLvl="0" animBg="1"/>
      <p:bldP spid="6" grpId="0"/>
      <p:bldP spid="73" grpId="0" bldLvl="0" animBg="1"/>
      <p:bldP spid="7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4267200" cy="430530"/>
          </a:xfrm>
          <a:prstGeom prst="rect">
            <a:avLst/>
          </a:prstGeom>
          <a:noFill/>
        </p:spPr>
        <p:txBody>
          <a:bodyPr wrap="none" lIns="0" tIns="0" rIns="0" bIns="0" rtlCol="0">
            <a:spAutoFit/>
          </a:bodyPr>
          <a:lstStyle/>
          <a:p>
            <a:pPr algn="l">
              <a:defRPr/>
            </a:pPr>
            <a:r>
              <a:rPr lang="zh-CN" altLang="en-US" sz="2800">
                <a:sym typeface="+mn-ea"/>
              </a:rPr>
              <a:t>驱动</a:t>
            </a:r>
            <a:r>
              <a:rPr lang="zh-CN" altLang="en-US" sz="2800">
                <a:sym typeface="+mn-ea"/>
              </a:rPr>
              <a:t>电机</a:t>
            </a:r>
            <a:r>
              <a:rPr lang="zh-CN" altLang="en-US" sz="2800">
                <a:sym typeface="+mn-ea"/>
              </a:rPr>
              <a:t>总成的拆卸与维修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97840" y="1443990"/>
            <a:ext cx="11242675" cy="2306955"/>
          </a:xfrm>
          <a:prstGeom prst="rect">
            <a:avLst/>
          </a:prstGeom>
          <a:noFill/>
        </p:spPr>
        <p:txBody>
          <a:bodyPr wrap="square" rtlCol="0" anchor="t">
            <a:spAutoFit/>
          </a:bodyPr>
          <a:p>
            <a:r>
              <a:rPr lang="zh-CN" altLang="en-US"/>
              <a:t>维修预说明</a:t>
            </a:r>
            <a:endParaRPr lang="zh-CN" altLang="en-US"/>
          </a:p>
          <a:p>
            <a:r>
              <a:rPr lang="zh-CN" altLang="en-US"/>
              <a:t>1 、驱动电机动总成</a:t>
            </a:r>
            <a:endParaRPr lang="zh-CN" altLang="en-US"/>
          </a:p>
          <a:p>
            <a:r>
              <a:rPr lang="zh-CN" altLang="en-US"/>
              <a:t>1）变速箱采用浸油润滑方式，推荐使用品牌：道达尔 API GL-4 75W-90。</a:t>
            </a:r>
            <a:endParaRPr lang="zh-CN" altLang="en-US"/>
          </a:p>
          <a:p>
            <a:r>
              <a:rPr lang="zh-CN" altLang="en-US"/>
              <a:t>2）前驱电动总成在分解修理后，再重新装到车上，驱动电机和前箱体是一体的，待驱动电机传动轴</a:t>
            </a:r>
            <a:endParaRPr lang="zh-CN" altLang="en-US"/>
          </a:p>
          <a:p>
            <a:r>
              <a:rPr lang="zh-CN" altLang="en-US"/>
              <a:t>插入变速箱差速器端口前，使用差速器油封保护套 ，然后将传动轴插入到差速器端口花键卡圈</a:t>
            </a:r>
            <a:endParaRPr lang="zh-CN" altLang="en-US"/>
          </a:p>
          <a:p>
            <a:r>
              <a:rPr lang="zh-CN" altLang="en-US"/>
              <a:t>锁住，确保差速器油封无异常，防止刮伤油封。加入 0.8L 润滑油。确认注油螺塞和放油螺塞螺纹无异常，</a:t>
            </a:r>
            <a:endParaRPr lang="zh-CN" altLang="en-US"/>
          </a:p>
          <a:p>
            <a:r>
              <a:rPr lang="zh-CN" altLang="en-US"/>
              <a:t>注油螺塞打紧力矩 35-39N.m，放油螺塞打紧力矩 47-53N.m，凃漆标。安装驱动电机控制器时，注意四个</a:t>
            </a:r>
            <a:endParaRPr lang="zh-CN" altLang="en-US"/>
          </a:p>
          <a:p>
            <a:r>
              <a:rPr lang="zh-CN" altLang="en-US"/>
              <a:t>驱动电机控制器的螺栓孔位置，三相线与驱动电机相连接时，注意不要刮伤驱动电机和驱动电机控制器。</a:t>
            </a:r>
            <a:endParaRPr lang="zh-CN" altLang="en-US"/>
          </a:p>
        </p:txBody>
      </p:sp>
      <p:pic>
        <p:nvPicPr>
          <p:cNvPr id="5" name="图片 4"/>
          <p:cNvPicPr>
            <a:picLocks noChangeAspect="1"/>
          </p:cNvPicPr>
          <p:nvPr/>
        </p:nvPicPr>
        <p:blipFill>
          <a:blip r:embed="rId4"/>
          <a:stretch>
            <a:fillRect/>
          </a:stretch>
        </p:blipFill>
        <p:spPr>
          <a:xfrm>
            <a:off x="1979930" y="3818255"/>
            <a:ext cx="7924800" cy="2517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4267200" cy="430530"/>
          </a:xfrm>
          <a:prstGeom prst="rect">
            <a:avLst/>
          </a:prstGeom>
          <a:noFill/>
        </p:spPr>
        <p:txBody>
          <a:bodyPr wrap="none" lIns="0" tIns="0" rIns="0" bIns="0" rtlCol="0">
            <a:spAutoFit/>
          </a:bodyPr>
          <a:lstStyle/>
          <a:p>
            <a:pPr algn="l">
              <a:defRPr/>
            </a:pPr>
            <a:r>
              <a:rPr lang="zh-CN" altLang="en-US" sz="2800">
                <a:sym typeface="+mn-ea"/>
              </a:rPr>
              <a:t>驱动</a:t>
            </a:r>
            <a:r>
              <a:rPr lang="zh-CN" altLang="en-US" sz="2800">
                <a:sym typeface="+mn-ea"/>
              </a:rPr>
              <a:t>电机</a:t>
            </a:r>
            <a:r>
              <a:rPr lang="zh-CN" altLang="en-US" sz="2800">
                <a:sym typeface="+mn-ea"/>
              </a:rPr>
              <a:t>总成的拆卸与维修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50875" y="1511300"/>
            <a:ext cx="10821035" cy="2030095"/>
          </a:xfrm>
          <a:prstGeom prst="rect">
            <a:avLst/>
          </a:prstGeom>
          <a:noFill/>
        </p:spPr>
        <p:txBody>
          <a:bodyPr wrap="square" rtlCol="0">
            <a:spAutoFit/>
          </a:bodyPr>
          <a:p>
            <a:r>
              <a:rPr lang="zh-CN" altLang="en-US"/>
              <a:t>驱动电机总成的拆卸与维修</a:t>
            </a:r>
            <a:endParaRPr lang="zh-CN" altLang="en-US"/>
          </a:p>
          <a:p>
            <a:endParaRPr lang="zh-CN" altLang="en-US"/>
          </a:p>
          <a:p>
            <a:r>
              <a:rPr lang="zh-CN" altLang="en-US"/>
              <a:t>在拆分过程中，请注意保护好所有零部件，做好收纳工作，防止零部件被意外损坏。</a:t>
            </a:r>
            <a:endParaRPr lang="zh-CN" altLang="en-US"/>
          </a:p>
          <a:p>
            <a:endParaRPr lang="zh-CN" altLang="en-US"/>
          </a:p>
          <a:p>
            <a:r>
              <a:rPr lang="zh-CN" altLang="en-US"/>
              <a:t>拆卸前：</a:t>
            </a:r>
            <a:endParaRPr lang="zh-CN" altLang="en-US"/>
          </a:p>
          <a:p>
            <a:r>
              <a:rPr lang="zh-CN" altLang="en-US"/>
              <a:t>1 排出齿轮油</a:t>
            </a:r>
            <a:endParaRPr lang="zh-CN" altLang="en-US"/>
          </a:p>
          <a:p>
            <a:r>
              <a:rPr lang="zh-CN" altLang="en-US"/>
              <a:t>2 排出水道残留冷却液</a:t>
            </a:r>
            <a:endParaRPr lang="zh-CN" altLang="en-US"/>
          </a:p>
        </p:txBody>
      </p:sp>
      <p:pic>
        <p:nvPicPr>
          <p:cNvPr id="5" name="图片 4"/>
          <p:cNvPicPr>
            <a:picLocks noChangeAspect="1"/>
          </p:cNvPicPr>
          <p:nvPr/>
        </p:nvPicPr>
        <p:blipFill>
          <a:blip r:embed="rId4"/>
          <a:stretch>
            <a:fillRect/>
          </a:stretch>
        </p:blipFill>
        <p:spPr>
          <a:xfrm>
            <a:off x="584200" y="3714115"/>
            <a:ext cx="4331335" cy="2244090"/>
          </a:xfrm>
          <a:prstGeom prst="rect">
            <a:avLst/>
          </a:prstGeom>
        </p:spPr>
      </p:pic>
      <p:pic>
        <p:nvPicPr>
          <p:cNvPr id="6" name="图片 5"/>
          <p:cNvPicPr>
            <a:picLocks noChangeAspect="1"/>
          </p:cNvPicPr>
          <p:nvPr/>
        </p:nvPicPr>
        <p:blipFill>
          <a:blip r:embed="rId5"/>
          <a:stretch>
            <a:fillRect/>
          </a:stretch>
        </p:blipFill>
        <p:spPr>
          <a:xfrm>
            <a:off x="5563870" y="3022600"/>
            <a:ext cx="6009005" cy="2935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4267200" cy="430530"/>
          </a:xfrm>
          <a:prstGeom prst="rect">
            <a:avLst/>
          </a:prstGeom>
          <a:noFill/>
        </p:spPr>
        <p:txBody>
          <a:bodyPr wrap="none" lIns="0" tIns="0" rIns="0" bIns="0" rtlCol="0">
            <a:spAutoFit/>
          </a:bodyPr>
          <a:lstStyle/>
          <a:p>
            <a:pPr algn="l">
              <a:defRPr/>
            </a:pPr>
            <a:r>
              <a:rPr lang="zh-CN" altLang="en-US" sz="2800">
                <a:sym typeface="+mn-ea"/>
              </a:rPr>
              <a:t>驱动</a:t>
            </a:r>
            <a:r>
              <a:rPr lang="zh-CN" altLang="en-US" sz="2800">
                <a:sym typeface="+mn-ea"/>
              </a:rPr>
              <a:t>电机</a:t>
            </a:r>
            <a:r>
              <a:rPr lang="zh-CN" altLang="en-US" sz="2800">
                <a:sym typeface="+mn-ea"/>
              </a:rPr>
              <a:t>总成的拆卸与维修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61010" y="1382395"/>
            <a:ext cx="11523980" cy="1198880"/>
          </a:xfrm>
          <a:prstGeom prst="rect">
            <a:avLst/>
          </a:prstGeom>
          <a:noFill/>
        </p:spPr>
        <p:txBody>
          <a:bodyPr wrap="square" rtlCol="0" anchor="t">
            <a:spAutoFit/>
          </a:bodyPr>
          <a:p>
            <a:r>
              <a:rPr lang="zh-CN" altLang="en-US"/>
              <a:t>拆卸：</a:t>
            </a:r>
            <a:endParaRPr lang="zh-CN" altLang="en-US"/>
          </a:p>
          <a:p>
            <a:r>
              <a:rPr lang="zh-CN" altLang="en-US"/>
              <a:t>1.拆卸驱动电机控制器：交错拧开用于固定驱动电机盖的11个M5螺栓，2个双头螺栓，将驱动电机端盖从总成上拆开，拆掉驱动电机控制器与驱动电机相连的三相线，按下卡扣将下图所示旋变及温度传感器接插件拔出，拆开用于固定驱动电机控制器箱体与驱动电机和变速器前箱体的4个螺栓，将控制器与电机和变速箱分离。</a:t>
            </a:r>
            <a:endParaRPr lang="zh-CN" altLang="en-US"/>
          </a:p>
        </p:txBody>
      </p:sp>
      <p:pic>
        <p:nvPicPr>
          <p:cNvPr id="6" name="图片 5"/>
          <p:cNvPicPr>
            <a:picLocks noChangeAspect="1"/>
          </p:cNvPicPr>
          <p:nvPr>
            <p:custDataLst>
              <p:tags r:id="rId4"/>
            </p:custDataLst>
          </p:nvPr>
        </p:nvPicPr>
        <p:blipFill>
          <a:blip r:embed="rId5"/>
          <a:stretch>
            <a:fillRect/>
          </a:stretch>
        </p:blipFill>
        <p:spPr>
          <a:xfrm>
            <a:off x="1122045" y="2854325"/>
            <a:ext cx="10029825" cy="3514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5" name="文本框 14"/>
          <p:cNvSpPr txBox="1"/>
          <p:nvPr/>
        </p:nvSpPr>
        <p:spPr>
          <a:xfrm>
            <a:off x="3950681" y="3659362"/>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sp>
        <p:nvSpPr>
          <p:cNvPr id="119" name="文本框 118"/>
          <p:cNvSpPr txBox="1"/>
          <p:nvPr/>
        </p:nvSpPr>
        <p:spPr>
          <a:xfrm>
            <a:off x="3018235" y="1615958"/>
            <a:ext cx="6155531" cy="999766"/>
          </a:xfrm>
          <a:prstGeom prst="rect">
            <a:avLst/>
          </a:prstGeom>
          <a:noFill/>
        </p:spPr>
        <p:txBody>
          <a:bodyPr wrap="none" lIns="0" tIns="0" rIns="0" bIns="0" rtlCol="0">
            <a:noAutofit/>
          </a:bodyPr>
          <a:lstStyle/>
          <a:p>
            <a:pPr algn="ctr"/>
            <a:r>
              <a:rPr lang="en-US" altLang="zh-CN"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rPr>
              <a:t>THANKS</a:t>
            </a:r>
            <a:endParaRPr lang="zh-CN" altLang="en-US"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endParaRPr>
          </a:p>
        </p:txBody>
      </p:sp>
      <p:sp>
        <p:nvSpPr>
          <p:cNvPr id="120" name="矩形 119"/>
          <p:cNvSpPr/>
          <p:nvPr/>
        </p:nvSpPr>
        <p:spPr>
          <a:xfrm>
            <a:off x="2362939" y="2390419"/>
            <a:ext cx="7466122" cy="1323439"/>
          </a:xfrm>
          <a:prstGeom prst="rect">
            <a:avLst/>
          </a:prstGeom>
        </p:spPr>
        <p:txBody>
          <a:bodyPr wrap="square">
            <a:spAutoFit/>
          </a:bodyPr>
          <a:lstStyle/>
          <a:p>
            <a:pPr algn="dist"/>
            <a:r>
              <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rPr>
              <a:t>感谢各位的观看</a:t>
            </a:r>
            <a:endPar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endParaRPr>
          </a:p>
        </p:txBody>
      </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smtClean="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目录</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642110" y="2448560"/>
            <a:ext cx="4064000" cy="368300"/>
          </a:xfrm>
          <a:prstGeom prst="rect">
            <a:avLst/>
          </a:prstGeom>
          <a:noFill/>
        </p:spPr>
        <p:txBody>
          <a:bodyPr wrap="square" rtlCol="0">
            <a:spAutoFit/>
          </a:bodyPr>
          <a:p>
            <a:r>
              <a:rPr lang="zh-CN" altLang="en-US"/>
              <a:t>二、驱动电机总成系统简介</a:t>
            </a:r>
            <a:endParaRPr lang="zh-CN" altLang="en-US"/>
          </a:p>
        </p:txBody>
      </p:sp>
      <p:sp>
        <p:nvSpPr>
          <p:cNvPr id="5" name="文本框 4"/>
          <p:cNvSpPr txBox="1"/>
          <p:nvPr/>
        </p:nvSpPr>
        <p:spPr>
          <a:xfrm>
            <a:off x="1642110" y="3823970"/>
            <a:ext cx="4064000" cy="368300"/>
          </a:xfrm>
          <a:prstGeom prst="rect">
            <a:avLst/>
          </a:prstGeom>
          <a:noFill/>
        </p:spPr>
        <p:txBody>
          <a:bodyPr wrap="square" rtlCol="0">
            <a:spAutoFit/>
          </a:bodyPr>
          <a:p>
            <a:r>
              <a:rPr lang="zh-CN" altLang="en-US"/>
              <a:t>四、驱动</a:t>
            </a:r>
            <a:r>
              <a:rPr lang="zh-CN" altLang="en-US">
                <a:sym typeface="+mn-ea"/>
              </a:rPr>
              <a:t>电机系统</a:t>
            </a:r>
            <a:r>
              <a:rPr lang="zh-CN" altLang="en-US"/>
              <a:t>工作原理</a:t>
            </a:r>
            <a:endParaRPr lang="zh-CN" altLang="en-US"/>
          </a:p>
        </p:txBody>
      </p:sp>
      <p:sp>
        <p:nvSpPr>
          <p:cNvPr id="6" name="文本框 5"/>
          <p:cNvSpPr txBox="1"/>
          <p:nvPr/>
        </p:nvSpPr>
        <p:spPr>
          <a:xfrm>
            <a:off x="1642110" y="4511675"/>
            <a:ext cx="4064000" cy="368300"/>
          </a:xfrm>
          <a:prstGeom prst="rect">
            <a:avLst/>
          </a:prstGeom>
          <a:noFill/>
        </p:spPr>
        <p:txBody>
          <a:bodyPr wrap="square" rtlCol="0">
            <a:spAutoFit/>
          </a:bodyPr>
          <a:p>
            <a:r>
              <a:rPr lang="zh-CN" altLang="en-US"/>
              <a:t>五、驱动</a:t>
            </a:r>
            <a:r>
              <a:rPr lang="zh-CN" altLang="en-US">
                <a:sym typeface="+mn-ea"/>
              </a:rPr>
              <a:t>电机</a:t>
            </a:r>
            <a:r>
              <a:rPr lang="zh-CN" altLang="en-US"/>
              <a:t>总成的拆卸与维修</a:t>
            </a:r>
            <a:endParaRPr lang="zh-CN" altLang="en-US"/>
          </a:p>
        </p:txBody>
      </p:sp>
      <p:sp>
        <p:nvSpPr>
          <p:cNvPr id="7" name="文本框 6"/>
          <p:cNvSpPr txBox="1"/>
          <p:nvPr/>
        </p:nvSpPr>
        <p:spPr>
          <a:xfrm>
            <a:off x="1642110" y="1760855"/>
            <a:ext cx="4064000" cy="368300"/>
          </a:xfrm>
          <a:prstGeom prst="rect">
            <a:avLst/>
          </a:prstGeom>
          <a:noFill/>
        </p:spPr>
        <p:txBody>
          <a:bodyPr wrap="square" rtlCol="0">
            <a:spAutoFit/>
          </a:bodyPr>
          <a:p>
            <a:r>
              <a:rPr lang="zh-CN" altLang="en-US"/>
              <a:t>一、概述</a:t>
            </a:r>
            <a:endParaRPr lang="zh-CN" altLang="en-US"/>
          </a:p>
        </p:txBody>
      </p:sp>
      <p:sp>
        <p:nvSpPr>
          <p:cNvPr id="8" name="文本框 7"/>
          <p:cNvSpPr txBox="1"/>
          <p:nvPr/>
        </p:nvSpPr>
        <p:spPr>
          <a:xfrm>
            <a:off x="1642110" y="3136265"/>
            <a:ext cx="4064000" cy="368300"/>
          </a:xfrm>
          <a:prstGeom prst="rect">
            <a:avLst/>
          </a:prstGeom>
          <a:noFill/>
        </p:spPr>
        <p:txBody>
          <a:bodyPr wrap="square" rtlCol="0">
            <a:spAutoFit/>
          </a:bodyPr>
          <a:p>
            <a:r>
              <a:rPr lang="zh-CN" altLang="en-US"/>
              <a:t>三、驱动</a:t>
            </a:r>
            <a:r>
              <a:rPr lang="zh-CN" altLang="en-US">
                <a:sym typeface="+mn-ea"/>
              </a:rPr>
              <a:t>电机系统</a:t>
            </a:r>
            <a:r>
              <a:rPr lang="zh-CN" altLang="en-US"/>
              <a:t>结构</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概述</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88975" y="1558925"/>
            <a:ext cx="10208260" cy="645160"/>
          </a:xfrm>
          <a:prstGeom prst="rect">
            <a:avLst/>
          </a:prstGeom>
          <a:noFill/>
        </p:spPr>
        <p:txBody>
          <a:bodyPr wrap="square" rtlCol="0">
            <a:spAutoFit/>
          </a:bodyPr>
          <a:p>
            <a:r>
              <a:rPr lang="en-US" altLang="zh-CN"/>
              <a:t>    </a:t>
            </a:r>
            <a:r>
              <a:rPr lang="zh-CN" altLang="en-US"/>
              <a:t>驱动系统是电动汽车最核心的系统，其主要作用是产生动力并将动力传递到车轮，其主要由电机控制器、驱动电机、减速器、半轴、车轮等组成。</a:t>
            </a:r>
            <a:endParaRPr lang="zh-CN" altLang="en-US"/>
          </a:p>
        </p:txBody>
      </p:sp>
      <p:pic>
        <p:nvPicPr>
          <p:cNvPr id="113666" name="F35B0BEE-F18A-47BB-8FCB-E00DA2F2635D-1" descr="C:/Users/岳群/AppData/Local/Temp/wpp.WQHIyCwpp"/>
          <p:cNvPicPr>
            <a:picLocks noGrp="1" noChangeAspect="1"/>
          </p:cNvPicPr>
          <p:nvPr>
            <p:custDataLst>
              <p:tags r:id="rId4"/>
            </p:custDataLst>
          </p:nvPr>
        </p:nvPicPr>
        <p:blipFill>
          <a:blip r:embed="rId5"/>
          <a:srcRect b="9966"/>
          <a:stretch>
            <a:fillRect/>
          </a:stretch>
        </p:blipFill>
        <p:spPr>
          <a:xfrm>
            <a:off x="4442460" y="2653665"/>
            <a:ext cx="6132830" cy="34016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ppt_w</p:attrName>
                                        </p:attrNameLst>
                                      </p:cBhvr>
                                      <p:tavLst>
                                        <p:tav tm="0">
                                          <p:val>
                                            <p:fltVal val="0"/>
                                          </p:val>
                                        </p:tav>
                                        <p:tav tm="100000">
                                          <p:val>
                                            <p:strVal val="#ppt_w"/>
                                          </p:val>
                                        </p:tav>
                                      </p:tavLst>
                                    </p:anim>
                                    <p:anim calcmode="lin" valueType="num">
                                      <p:cBhvr>
                                        <p:cTn id="8" dur="500" fill="hold"/>
                                        <p:tgtEl>
                                          <p:spTgt spid="113666"/>
                                        </p:tgtEl>
                                        <p:attrNameLst>
                                          <p:attrName>ppt_h</p:attrName>
                                        </p:attrNameLst>
                                      </p:cBhvr>
                                      <p:tavLst>
                                        <p:tav tm="0">
                                          <p:val>
                                            <p:fltVal val="0"/>
                                          </p:val>
                                        </p:tav>
                                        <p:tav tm="100000">
                                          <p:val>
                                            <p:strVal val="#ppt_h"/>
                                          </p:val>
                                        </p:tav>
                                      </p:tavLst>
                                    </p:anim>
                                    <p:animEffect transition="in" filter="fade">
                                      <p:cBhvr>
                                        <p:cTn id="9" dur="5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556000" cy="430530"/>
          </a:xfrm>
          <a:prstGeom prst="rect">
            <a:avLst/>
          </a:prstGeom>
          <a:noFill/>
        </p:spPr>
        <p:txBody>
          <a:bodyPr wrap="none" lIns="0" tIns="0" rIns="0" bIns="0" rtlCol="0">
            <a:spAutoFit/>
          </a:bodyPr>
          <a:lstStyle/>
          <a:p>
            <a:pPr algn="l">
              <a:defRPr/>
            </a:pPr>
            <a:r>
              <a:rPr lang="zh-CN" altLang="en-US" sz="2800">
                <a:sym typeface="+mn-ea"/>
              </a:rPr>
              <a:t>驱动电机总成系统简介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custDataLst>
              <p:tags r:id="rId4"/>
            </p:custDataLst>
          </p:nvPr>
        </p:nvPicPr>
        <p:blipFill>
          <a:blip r:embed="rId5"/>
          <a:stretch>
            <a:fillRect/>
          </a:stretch>
        </p:blipFill>
        <p:spPr>
          <a:xfrm>
            <a:off x="4678045" y="1203325"/>
            <a:ext cx="6879590" cy="5252720"/>
          </a:xfrm>
          <a:prstGeom prst="rect">
            <a:avLst/>
          </a:prstGeom>
        </p:spPr>
      </p:pic>
      <p:sp>
        <p:nvSpPr>
          <p:cNvPr id="5" name="文本框 4"/>
          <p:cNvSpPr txBox="1"/>
          <p:nvPr/>
        </p:nvSpPr>
        <p:spPr>
          <a:xfrm>
            <a:off x="554990" y="1482090"/>
            <a:ext cx="2282190" cy="368300"/>
          </a:xfrm>
          <a:prstGeom prst="rect">
            <a:avLst/>
          </a:prstGeom>
          <a:noFill/>
        </p:spPr>
        <p:txBody>
          <a:bodyPr wrap="square" rtlCol="0">
            <a:spAutoFit/>
          </a:bodyPr>
          <a:p>
            <a:r>
              <a:rPr lang="zh-CN" altLang="en-US"/>
              <a:t>技术参数</a:t>
            </a:r>
            <a:endParaRPr lang="zh-CN" altLang="en-US"/>
          </a:p>
        </p:txBody>
      </p:sp>
      <p:sp>
        <p:nvSpPr>
          <p:cNvPr id="6" name="文本框 5"/>
          <p:cNvSpPr txBox="1"/>
          <p:nvPr/>
        </p:nvSpPr>
        <p:spPr>
          <a:xfrm>
            <a:off x="334645" y="2479040"/>
            <a:ext cx="4235450" cy="2030095"/>
          </a:xfrm>
          <a:prstGeom prst="rect">
            <a:avLst/>
          </a:prstGeom>
          <a:noFill/>
        </p:spPr>
        <p:txBody>
          <a:bodyPr wrap="square" rtlCol="0">
            <a:spAutoFit/>
          </a:bodyPr>
          <a:p>
            <a:r>
              <a:rPr lang="zh-CN" altLang="en-US"/>
              <a:t>前驱电动总成重量： 81.5kg</a:t>
            </a:r>
            <a:endParaRPr lang="zh-CN" altLang="en-US"/>
          </a:p>
          <a:p>
            <a:r>
              <a:rPr lang="zh-CN" altLang="en-US"/>
              <a:t>驱动电机重量： 47.5kg</a:t>
            </a:r>
            <a:endParaRPr lang="zh-CN" altLang="en-US"/>
          </a:p>
          <a:p>
            <a:r>
              <a:rPr lang="zh-CN" altLang="en-US"/>
              <a:t>变速器总成重量： 25 kg</a:t>
            </a:r>
            <a:endParaRPr lang="zh-CN" altLang="en-US"/>
          </a:p>
          <a:p>
            <a:r>
              <a:rPr lang="zh-CN" altLang="en-US"/>
              <a:t>驱动电机控制器重量： 9 kg</a:t>
            </a:r>
            <a:endParaRPr lang="zh-CN" altLang="en-US"/>
          </a:p>
          <a:p>
            <a:r>
              <a:rPr lang="zh-CN" altLang="en-US"/>
              <a:t>变速箱润滑油量： 0.75-0.85L</a:t>
            </a:r>
            <a:endParaRPr lang="zh-CN" altLang="en-US"/>
          </a:p>
          <a:p>
            <a:r>
              <a:rPr lang="zh-CN" altLang="en-US"/>
              <a:t>变速箱润滑油类型： 道达尔 API GL-4 75W-90</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a:t>
            </a:r>
            <a:r>
              <a:rPr lang="zh-CN" altLang="en-US" sz="2800">
                <a:sym typeface="+mn-ea"/>
              </a:rPr>
              <a:t>电机系统</a:t>
            </a:r>
            <a:r>
              <a:rPr lang="zh-CN" altLang="en-US" sz="2800">
                <a:sym typeface="+mn-ea"/>
              </a:rPr>
              <a:t>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65760" y="1540510"/>
            <a:ext cx="7332345" cy="368300"/>
          </a:xfrm>
          <a:prstGeom prst="rect">
            <a:avLst/>
          </a:prstGeom>
          <a:noFill/>
        </p:spPr>
        <p:txBody>
          <a:bodyPr wrap="square" rtlCol="0">
            <a:spAutoFit/>
          </a:bodyPr>
          <a:p>
            <a:r>
              <a:rPr lang="zh-CN" altLang="en-US"/>
              <a:t>比亚迪秦</a:t>
            </a:r>
            <a:r>
              <a:rPr lang="en-US" altLang="zh-CN"/>
              <a:t>PRO</a:t>
            </a:r>
            <a:r>
              <a:rPr lang="zh-CN" altLang="en-US"/>
              <a:t>驱动系统将驱动电机、电机控制器与减速器集成为一体</a:t>
            </a:r>
            <a:endParaRPr lang="zh-CN" altLang="en-US"/>
          </a:p>
        </p:txBody>
      </p:sp>
      <p:pic>
        <p:nvPicPr>
          <p:cNvPr id="6" name="图片 5"/>
          <p:cNvPicPr>
            <a:picLocks noChangeAspect="1"/>
          </p:cNvPicPr>
          <p:nvPr>
            <p:custDataLst>
              <p:tags r:id="rId4"/>
            </p:custDataLst>
          </p:nvPr>
        </p:nvPicPr>
        <p:blipFill>
          <a:blip r:embed="rId5"/>
          <a:stretch>
            <a:fillRect/>
          </a:stretch>
        </p:blipFill>
        <p:spPr>
          <a:xfrm>
            <a:off x="1122045" y="2470785"/>
            <a:ext cx="10029825" cy="3514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4"/>
          <a:stretch>
            <a:fillRect/>
          </a:stretch>
        </p:blipFill>
        <p:spPr>
          <a:xfrm>
            <a:off x="6678295" y="2353310"/>
            <a:ext cx="3829050" cy="2828925"/>
          </a:xfrm>
          <a:prstGeom prst="rect">
            <a:avLst/>
          </a:prstGeom>
        </p:spPr>
      </p:pic>
      <p:sp>
        <p:nvSpPr>
          <p:cNvPr id="6" name="文本框 5"/>
          <p:cNvSpPr txBox="1"/>
          <p:nvPr/>
        </p:nvSpPr>
        <p:spPr>
          <a:xfrm>
            <a:off x="421005" y="1319530"/>
            <a:ext cx="4064000" cy="368300"/>
          </a:xfrm>
          <a:prstGeom prst="rect">
            <a:avLst/>
          </a:prstGeom>
          <a:noFill/>
        </p:spPr>
        <p:txBody>
          <a:bodyPr wrap="square" rtlCol="0">
            <a:spAutoFit/>
          </a:bodyPr>
          <a:p>
            <a:r>
              <a:rPr lang="zh-CN" altLang="en-US"/>
              <a:t>驱动电机为三相交流永磁同步电动机</a:t>
            </a:r>
            <a:endParaRPr lang="zh-CN" altLang="en-US"/>
          </a:p>
        </p:txBody>
      </p:sp>
      <p:sp>
        <p:nvSpPr>
          <p:cNvPr id="7" name="文本框 6"/>
          <p:cNvSpPr txBox="1"/>
          <p:nvPr/>
        </p:nvSpPr>
        <p:spPr>
          <a:xfrm>
            <a:off x="7864475" y="5524500"/>
            <a:ext cx="1456690" cy="368300"/>
          </a:xfrm>
          <a:prstGeom prst="rect">
            <a:avLst/>
          </a:prstGeom>
          <a:noFill/>
        </p:spPr>
        <p:txBody>
          <a:bodyPr wrap="square" rtlCol="0">
            <a:spAutoFit/>
          </a:bodyPr>
          <a:p>
            <a:pPr algn="ctr"/>
            <a:r>
              <a:rPr lang="zh-CN" altLang="en-US"/>
              <a:t>永磁转子</a:t>
            </a:r>
            <a:endParaRPr lang="zh-CN" altLang="en-US"/>
          </a:p>
        </p:txBody>
      </p:sp>
      <p:sp>
        <p:nvSpPr>
          <p:cNvPr id="9" name="文本框 8"/>
          <p:cNvSpPr txBox="1"/>
          <p:nvPr/>
        </p:nvSpPr>
        <p:spPr>
          <a:xfrm>
            <a:off x="584200" y="2955290"/>
            <a:ext cx="4064000" cy="1476375"/>
          </a:xfrm>
          <a:prstGeom prst="rect">
            <a:avLst/>
          </a:prstGeom>
          <a:noFill/>
        </p:spPr>
        <p:txBody>
          <a:bodyPr wrap="square" rtlCol="0">
            <a:spAutoFit/>
          </a:bodyPr>
          <a:p>
            <a:r>
              <a:rPr lang="en-US" altLang="zh-CN"/>
              <a:t>    </a:t>
            </a:r>
            <a:r>
              <a:rPr lang="zh-CN" altLang="en-US"/>
              <a:t>转子使用硅钢片以及永久磁铁制造而成，工作时当定子产生的变化的磁场时，根据同性相斥、异性相吸的原理开始旋转。</a:t>
            </a:r>
            <a:endParaRPr lang="zh-CN" altLang="en-US"/>
          </a:p>
          <a:p>
            <a:r>
              <a:rPr lang="en-US" altLang="zh-CN"/>
              <a:t>   </a:t>
            </a:r>
            <a:r>
              <a:rPr lang="zh-CN" altLang="en-US"/>
              <a:t>在转子的一侧安装有旋变传感器。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custDataLst>
              <p:tags r:id="rId4"/>
            </p:custDataLst>
          </p:nvPr>
        </p:nvPicPr>
        <p:blipFill>
          <a:blip r:embed="rId5"/>
          <a:srcRect t="16960"/>
          <a:stretch>
            <a:fillRect/>
          </a:stretch>
        </p:blipFill>
        <p:spPr>
          <a:xfrm>
            <a:off x="5654040" y="1807210"/>
            <a:ext cx="5762625" cy="4041775"/>
          </a:xfrm>
          <a:prstGeom prst="rect">
            <a:avLst/>
          </a:prstGeom>
        </p:spPr>
      </p:pic>
      <p:sp>
        <p:nvSpPr>
          <p:cNvPr id="8" name="文本框 7"/>
          <p:cNvSpPr txBox="1"/>
          <p:nvPr>
            <p:custDataLst>
              <p:tags r:id="rId6"/>
            </p:custDataLst>
          </p:nvPr>
        </p:nvSpPr>
        <p:spPr>
          <a:xfrm>
            <a:off x="7691755" y="6014085"/>
            <a:ext cx="1687195" cy="368300"/>
          </a:xfrm>
          <a:prstGeom prst="rect">
            <a:avLst/>
          </a:prstGeom>
          <a:noFill/>
        </p:spPr>
        <p:txBody>
          <a:bodyPr wrap="square" rtlCol="0">
            <a:spAutoFit/>
          </a:bodyPr>
          <a:p>
            <a:r>
              <a:rPr lang="zh-CN" altLang="en-US"/>
              <a:t>三相定子</a:t>
            </a:r>
            <a:endParaRPr lang="zh-CN" altLang="en-US"/>
          </a:p>
        </p:txBody>
      </p:sp>
      <p:sp>
        <p:nvSpPr>
          <p:cNvPr id="5" name="文本框 4"/>
          <p:cNvSpPr txBox="1"/>
          <p:nvPr/>
        </p:nvSpPr>
        <p:spPr>
          <a:xfrm>
            <a:off x="622300" y="2479040"/>
            <a:ext cx="4064000" cy="1198880"/>
          </a:xfrm>
          <a:prstGeom prst="rect">
            <a:avLst/>
          </a:prstGeom>
          <a:noFill/>
        </p:spPr>
        <p:txBody>
          <a:bodyPr wrap="square" rtlCol="0">
            <a:spAutoFit/>
          </a:bodyPr>
          <a:p>
            <a:r>
              <a:rPr lang="zh-CN" altLang="en-US"/>
              <a:t>定子由三组同线圈绕制而成，当给定子提供三相交流电时，可以产生旋转的变化磁场。</a:t>
            </a:r>
            <a:endParaRPr lang="zh-CN" altLang="en-US"/>
          </a:p>
          <a:p>
            <a:r>
              <a:rPr lang="zh-CN" altLang="en-US"/>
              <a:t>在定子线圈内部安装有温度传感器。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82270" y="1751330"/>
            <a:ext cx="4064000" cy="645160"/>
          </a:xfrm>
          <a:prstGeom prst="rect">
            <a:avLst/>
          </a:prstGeom>
          <a:noFill/>
        </p:spPr>
        <p:txBody>
          <a:bodyPr wrap="square" rtlCol="0">
            <a:spAutoFit/>
          </a:bodyPr>
          <a:p>
            <a:r>
              <a:rPr lang="zh-CN" altLang="en-US"/>
              <a:t>旋变传感器又称旋转变压器或解析器</a:t>
            </a:r>
            <a:endParaRPr lang="zh-CN" altLang="en-US"/>
          </a:p>
          <a:p>
            <a:r>
              <a:rPr lang="zh-CN" altLang="en-US"/>
              <a:t>用于检测电机转子的位置和转速。</a:t>
            </a:r>
            <a:endParaRPr lang="zh-CN" altLang="en-US"/>
          </a:p>
        </p:txBody>
      </p:sp>
      <p:pic>
        <p:nvPicPr>
          <p:cNvPr id="6" name="图片 5"/>
          <p:cNvPicPr>
            <a:picLocks noChangeAspect="1"/>
          </p:cNvPicPr>
          <p:nvPr>
            <p:custDataLst>
              <p:tags r:id="rId4"/>
            </p:custDataLst>
          </p:nvPr>
        </p:nvPicPr>
        <p:blipFill>
          <a:blip r:embed="rId5"/>
          <a:stretch>
            <a:fillRect/>
          </a:stretch>
        </p:blipFill>
        <p:spPr>
          <a:xfrm>
            <a:off x="382270" y="3057525"/>
            <a:ext cx="3829050" cy="2828925"/>
          </a:xfrm>
          <a:prstGeom prst="rect">
            <a:avLst/>
          </a:prstGeom>
        </p:spPr>
      </p:pic>
      <p:pic>
        <p:nvPicPr>
          <p:cNvPr id="7" name="图片 6"/>
          <p:cNvPicPr>
            <a:picLocks noChangeAspect="1"/>
          </p:cNvPicPr>
          <p:nvPr/>
        </p:nvPicPr>
        <p:blipFill>
          <a:blip r:embed="rId6"/>
          <a:stretch>
            <a:fillRect/>
          </a:stretch>
        </p:blipFill>
        <p:spPr>
          <a:xfrm>
            <a:off x="6477000" y="2228850"/>
            <a:ext cx="4422775" cy="3258820"/>
          </a:xfrm>
          <a:prstGeom prst="rect">
            <a:avLst/>
          </a:prstGeom>
        </p:spPr>
      </p:pic>
      <p:cxnSp>
        <p:nvCxnSpPr>
          <p:cNvPr id="8" name="直接箭头连接符 7"/>
          <p:cNvCxnSpPr/>
          <p:nvPr/>
        </p:nvCxnSpPr>
        <p:spPr>
          <a:xfrm flipV="1">
            <a:off x="3717925" y="3782695"/>
            <a:ext cx="3000375" cy="7092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844800" cy="430530"/>
          </a:xfrm>
          <a:prstGeom prst="rect">
            <a:avLst/>
          </a:prstGeom>
          <a:noFill/>
        </p:spPr>
        <p:txBody>
          <a:bodyPr wrap="none" lIns="0" tIns="0" rIns="0" bIns="0" rtlCol="0">
            <a:spAutoFit/>
          </a:bodyPr>
          <a:lstStyle/>
          <a:p>
            <a:pPr algn="l">
              <a:defRPr/>
            </a:pPr>
            <a:r>
              <a:rPr lang="zh-CN" altLang="en-US" sz="2800">
                <a:sym typeface="+mn-ea"/>
              </a:rPr>
              <a:t>驱动电机系统结构</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a:srcRect l="1680" t="8069" r="1220" b="520"/>
          <a:stretch>
            <a:fillRect/>
          </a:stretch>
        </p:blipFill>
        <p:spPr>
          <a:xfrm>
            <a:off x="2383155" y="1308100"/>
            <a:ext cx="7186295" cy="4675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6.xml><?xml version="1.0" encoding="utf-8"?>
<p:tagLst xmlns:p="http://schemas.openxmlformats.org/presentationml/2006/main">
  <p:tag name="KSO_WPP_MARK_KEY" val="3cc73b9a-f896-4b00-becc-0e02a97a3d35"/>
  <p:tag name="COMMONDATA" val="eyJoZGlkIjoiM2IyNGM0ZjdjZTNmODI0YTQ1YjExN2U3OGQ1NDcwNzcifQ=="/>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9735,&quot;width&quot;:12750}"/>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思源黑体 CN Medium"/>
        <a:ea typeface="思源黑体 CN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jMzk5NWVlZS02MzUxLTQ5NGMtOGE2Zi04MmVmYzczYTRmYzciCn0K"/>
    </extobj>
    <extobj name="F35B0BEE-F18A-47BB-8FCB-E00DA2F2635D-2">
      <extobjdata type="F35B0BEE-F18A-47BB-8FCB-E00DA2F2635D" data="ewoJIkRlc2lnbklkIiA6ICIxY2YwMTllMC1mMzUxLTRkNjYtOWE3MC05ZWM1OGFlMTc3NTYiCn0K"/>
    </extobj>
    <extobj name="F35B0BEE-F18A-47BB-8FCB-E00DA2F2635D-3">
      <extobjdata type="F35B0BEE-F18A-47BB-8FCB-E00DA2F2635D" data="ewoJIkRlc2lnbklkIiA6ICJhNDZjZjI2ZS1kMTg0LTQxZjgtOTBlMC00YWQ2ODc3MzkxODIiCn0K"/>
    </extobj>
  </extobjs>
</s:customData>
</file>

<file path=customXml/itemProps115.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1598</Words>
  <Application>WPS 演示</Application>
  <PresentationFormat>宽屏</PresentationFormat>
  <Paragraphs>161</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思源黑体 CN Normal</vt:lpstr>
      <vt:lpstr>思源黑体 CN Medium</vt:lpstr>
      <vt:lpstr>黑体</vt:lpstr>
      <vt:lpstr>思源黑体 CN Bold</vt:lpstr>
      <vt:lpstr>OPPOSans H</vt:lpstr>
      <vt:lpstr>微软雅黑</vt:lpstr>
      <vt:lpstr>Arial Unicode MS</vt:lpstr>
      <vt:lpstr>Calibri</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北方职业教育 岳群</cp:lastModifiedBy>
  <cp:revision>32</cp:revision>
  <dcterms:created xsi:type="dcterms:W3CDTF">2023-09-15T06:27:00Z</dcterms:created>
  <dcterms:modified xsi:type="dcterms:W3CDTF">2023-10-14T08:46:55Z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35E73200262F4FD5948B574E95AD9A10_13</vt:lpwstr>
  </property>
  <property fmtid="{D5CDD505-2E9C-101B-9397-08002B2CF9AE}" pid="3" name="KSOProductBuildVer">
    <vt:lpwstr>2052-11.1.0.14309</vt:lpwstr>
  </property>
</Properties>
</file>