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Override PartName="/customXml/itemProps13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3"/>
    <p:sldId id="264" r:id="rId4"/>
    <p:sldId id="266" r:id="rId5"/>
    <p:sldId id="275" r:id="rId6"/>
    <p:sldId id="277" r:id="rId8"/>
    <p:sldId id="276" r:id="rId9"/>
    <p:sldId id="278" r:id="rId10"/>
    <p:sldId id="287" r:id="rId11"/>
    <p:sldId id="288" r:id="rId12"/>
    <p:sldId id="279" r:id="rId13"/>
    <p:sldId id="280" r:id="rId14"/>
    <p:sldId id="258" r:id="rId15"/>
  </p:sldIdLst>
  <p:sldSz cx="12192000" cy="6858000"/>
  <p:notesSz cx="6858000" cy="9144000"/>
  <p:embeddedFontLst>
    <p:embeddedFont>
      <p:font typeface="OPPOSans H" panose="02010600030101010101" pitchFamily="18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660CC"/>
    <a:srgbClr val="3484E4"/>
    <a:srgbClr val="112759"/>
    <a:srgbClr val="489CF5"/>
    <a:srgbClr val="9AD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5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34.xml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customXmlProps" Target="../customXml/itemProps13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3" b="2896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BA64-6C4C-4178-88A8-BDC819C7B9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325D-8900-4C96-8F7D-C49DC9A9A8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9.xml"/><Relationship Id="rId2" Type="http://schemas.openxmlformats.org/officeDocument/2006/relationships/image" Target="../media/image2.png"/><Relationship Id="rId1" Type="http://schemas.openxmlformats.org/officeDocument/2006/relationships/tags" Target="../tags/tag12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1.xml"/><Relationship Id="rId2" Type="http://schemas.openxmlformats.org/officeDocument/2006/relationships/image" Target="../media/image2.png"/><Relationship Id="rId1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107.xml"/><Relationship Id="rId98" Type="http://schemas.openxmlformats.org/officeDocument/2006/relationships/tags" Target="../tags/tag106.xml"/><Relationship Id="rId97" Type="http://schemas.openxmlformats.org/officeDocument/2006/relationships/tags" Target="../tags/tag105.xml"/><Relationship Id="rId96" Type="http://schemas.openxmlformats.org/officeDocument/2006/relationships/tags" Target="../tags/tag104.xml"/><Relationship Id="rId95" Type="http://schemas.openxmlformats.org/officeDocument/2006/relationships/tags" Target="../tags/tag103.xml"/><Relationship Id="rId94" Type="http://schemas.openxmlformats.org/officeDocument/2006/relationships/tags" Target="../tags/tag102.xml"/><Relationship Id="rId93" Type="http://schemas.openxmlformats.org/officeDocument/2006/relationships/tags" Target="../tags/tag101.xml"/><Relationship Id="rId92" Type="http://schemas.openxmlformats.org/officeDocument/2006/relationships/tags" Target="../tags/tag100.xml"/><Relationship Id="rId91" Type="http://schemas.openxmlformats.org/officeDocument/2006/relationships/tags" Target="../tags/tag99.xml"/><Relationship Id="rId90" Type="http://schemas.openxmlformats.org/officeDocument/2006/relationships/tags" Target="../tags/tag98.xml"/><Relationship Id="rId9" Type="http://schemas.openxmlformats.org/officeDocument/2006/relationships/tags" Target="../tags/tag17.xml"/><Relationship Id="rId89" Type="http://schemas.openxmlformats.org/officeDocument/2006/relationships/tags" Target="../tags/tag97.xml"/><Relationship Id="rId88" Type="http://schemas.openxmlformats.org/officeDocument/2006/relationships/tags" Target="../tags/tag96.xml"/><Relationship Id="rId87" Type="http://schemas.openxmlformats.org/officeDocument/2006/relationships/tags" Target="../tags/tag95.xml"/><Relationship Id="rId86" Type="http://schemas.openxmlformats.org/officeDocument/2006/relationships/tags" Target="../tags/tag94.xml"/><Relationship Id="rId85" Type="http://schemas.openxmlformats.org/officeDocument/2006/relationships/tags" Target="../tags/tag93.xml"/><Relationship Id="rId84" Type="http://schemas.openxmlformats.org/officeDocument/2006/relationships/tags" Target="../tags/tag92.xml"/><Relationship Id="rId83" Type="http://schemas.openxmlformats.org/officeDocument/2006/relationships/tags" Target="../tags/tag91.xml"/><Relationship Id="rId82" Type="http://schemas.openxmlformats.org/officeDocument/2006/relationships/tags" Target="../tags/tag90.xml"/><Relationship Id="rId81" Type="http://schemas.openxmlformats.org/officeDocument/2006/relationships/tags" Target="../tags/tag89.xml"/><Relationship Id="rId80" Type="http://schemas.openxmlformats.org/officeDocument/2006/relationships/tags" Target="../tags/tag88.xml"/><Relationship Id="rId8" Type="http://schemas.openxmlformats.org/officeDocument/2006/relationships/tags" Target="../tags/tag16.xml"/><Relationship Id="rId79" Type="http://schemas.openxmlformats.org/officeDocument/2006/relationships/tags" Target="../tags/tag87.xml"/><Relationship Id="rId78" Type="http://schemas.openxmlformats.org/officeDocument/2006/relationships/tags" Target="../tags/tag86.xml"/><Relationship Id="rId77" Type="http://schemas.openxmlformats.org/officeDocument/2006/relationships/tags" Target="../tags/tag85.xml"/><Relationship Id="rId76" Type="http://schemas.openxmlformats.org/officeDocument/2006/relationships/tags" Target="../tags/tag84.xml"/><Relationship Id="rId75" Type="http://schemas.openxmlformats.org/officeDocument/2006/relationships/tags" Target="../tags/tag83.xml"/><Relationship Id="rId74" Type="http://schemas.openxmlformats.org/officeDocument/2006/relationships/tags" Target="../tags/tag82.xml"/><Relationship Id="rId73" Type="http://schemas.openxmlformats.org/officeDocument/2006/relationships/tags" Target="../tags/tag81.xml"/><Relationship Id="rId72" Type="http://schemas.openxmlformats.org/officeDocument/2006/relationships/tags" Target="../tags/tag80.xml"/><Relationship Id="rId71" Type="http://schemas.openxmlformats.org/officeDocument/2006/relationships/tags" Target="../tags/tag79.xml"/><Relationship Id="rId70" Type="http://schemas.openxmlformats.org/officeDocument/2006/relationships/tags" Target="../tags/tag78.xml"/><Relationship Id="rId7" Type="http://schemas.openxmlformats.org/officeDocument/2006/relationships/tags" Target="../tags/tag15.xml"/><Relationship Id="rId69" Type="http://schemas.openxmlformats.org/officeDocument/2006/relationships/tags" Target="../tags/tag77.xml"/><Relationship Id="rId68" Type="http://schemas.openxmlformats.org/officeDocument/2006/relationships/tags" Target="../tags/tag76.xml"/><Relationship Id="rId67" Type="http://schemas.openxmlformats.org/officeDocument/2006/relationships/tags" Target="../tags/tag75.xml"/><Relationship Id="rId66" Type="http://schemas.openxmlformats.org/officeDocument/2006/relationships/tags" Target="../tags/tag74.xml"/><Relationship Id="rId65" Type="http://schemas.openxmlformats.org/officeDocument/2006/relationships/tags" Target="../tags/tag73.xml"/><Relationship Id="rId64" Type="http://schemas.openxmlformats.org/officeDocument/2006/relationships/tags" Target="../tags/tag72.xml"/><Relationship Id="rId63" Type="http://schemas.openxmlformats.org/officeDocument/2006/relationships/tags" Target="../tags/tag71.xml"/><Relationship Id="rId62" Type="http://schemas.openxmlformats.org/officeDocument/2006/relationships/tags" Target="../tags/tag70.xml"/><Relationship Id="rId61" Type="http://schemas.openxmlformats.org/officeDocument/2006/relationships/tags" Target="../tags/tag69.xml"/><Relationship Id="rId60" Type="http://schemas.openxmlformats.org/officeDocument/2006/relationships/tags" Target="../tags/tag68.xml"/><Relationship Id="rId6" Type="http://schemas.openxmlformats.org/officeDocument/2006/relationships/tags" Target="../tags/tag14.xml"/><Relationship Id="rId59" Type="http://schemas.openxmlformats.org/officeDocument/2006/relationships/tags" Target="../tags/tag67.xml"/><Relationship Id="rId58" Type="http://schemas.openxmlformats.org/officeDocument/2006/relationships/tags" Target="../tags/tag66.xml"/><Relationship Id="rId57" Type="http://schemas.openxmlformats.org/officeDocument/2006/relationships/tags" Target="../tags/tag65.xml"/><Relationship Id="rId56" Type="http://schemas.openxmlformats.org/officeDocument/2006/relationships/tags" Target="../tags/tag64.xml"/><Relationship Id="rId55" Type="http://schemas.openxmlformats.org/officeDocument/2006/relationships/tags" Target="../tags/tag63.xml"/><Relationship Id="rId54" Type="http://schemas.openxmlformats.org/officeDocument/2006/relationships/tags" Target="../tags/tag62.xml"/><Relationship Id="rId53" Type="http://schemas.openxmlformats.org/officeDocument/2006/relationships/tags" Target="../tags/tag61.xml"/><Relationship Id="rId52" Type="http://schemas.openxmlformats.org/officeDocument/2006/relationships/tags" Target="../tags/tag60.xml"/><Relationship Id="rId51" Type="http://schemas.openxmlformats.org/officeDocument/2006/relationships/tags" Target="../tags/tag59.xml"/><Relationship Id="rId50" Type="http://schemas.openxmlformats.org/officeDocument/2006/relationships/tags" Target="../tags/tag58.xml"/><Relationship Id="rId5" Type="http://schemas.openxmlformats.org/officeDocument/2006/relationships/tags" Target="../tags/tag13.xml"/><Relationship Id="rId49" Type="http://schemas.openxmlformats.org/officeDocument/2006/relationships/tags" Target="../tags/tag57.xml"/><Relationship Id="rId48" Type="http://schemas.openxmlformats.org/officeDocument/2006/relationships/tags" Target="../tags/tag56.xml"/><Relationship Id="rId47" Type="http://schemas.openxmlformats.org/officeDocument/2006/relationships/tags" Target="../tags/tag55.xml"/><Relationship Id="rId46" Type="http://schemas.openxmlformats.org/officeDocument/2006/relationships/tags" Target="../tags/tag54.xml"/><Relationship Id="rId45" Type="http://schemas.openxmlformats.org/officeDocument/2006/relationships/tags" Target="../tags/tag53.xml"/><Relationship Id="rId44" Type="http://schemas.openxmlformats.org/officeDocument/2006/relationships/tags" Target="../tags/tag52.xml"/><Relationship Id="rId43" Type="http://schemas.openxmlformats.org/officeDocument/2006/relationships/tags" Target="../tags/tag51.xml"/><Relationship Id="rId42" Type="http://schemas.openxmlformats.org/officeDocument/2006/relationships/tags" Target="../tags/tag50.xml"/><Relationship Id="rId41" Type="http://schemas.openxmlformats.org/officeDocument/2006/relationships/tags" Target="../tags/tag49.xml"/><Relationship Id="rId40" Type="http://schemas.openxmlformats.org/officeDocument/2006/relationships/tags" Target="../tags/tag48.xml"/><Relationship Id="rId4" Type="http://schemas.openxmlformats.org/officeDocument/2006/relationships/tags" Target="../tags/tag12.xml"/><Relationship Id="rId39" Type="http://schemas.openxmlformats.org/officeDocument/2006/relationships/tags" Target="../tags/tag47.xml"/><Relationship Id="rId38" Type="http://schemas.openxmlformats.org/officeDocument/2006/relationships/tags" Target="../tags/tag46.xml"/><Relationship Id="rId37" Type="http://schemas.openxmlformats.org/officeDocument/2006/relationships/tags" Target="../tags/tag45.xml"/><Relationship Id="rId36" Type="http://schemas.openxmlformats.org/officeDocument/2006/relationships/tags" Target="../tags/tag44.xml"/><Relationship Id="rId35" Type="http://schemas.openxmlformats.org/officeDocument/2006/relationships/tags" Target="../tags/tag43.xml"/><Relationship Id="rId34" Type="http://schemas.openxmlformats.org/officeDocument/2006/relationships/tags" Target="../tags/tag42.xml"/><Relationship Id="rId33" Type="http://schemas.openxmlformats.org/officeDocument/2006/relationships/tags" Target="../tags/tag41.xml"/><Relationship Id="rId32" Type="http://schemas.openxmlformats.org/officeDocument/2006/relationships/tags" Target="../tags/tag40.xml"/><Relationship Id="rId31" Type="http://schemas.openxmlformats.org/officeDocument/2006/relationships/tags" Target="../tags/tag39.xml"/><Relationship Id="rId30" Type="http://schemas.openxmlformats.org/officeDocument/2006/relationships/tags" Target="../tags/tag38.xml"/><Relationship Id="rId3" Type="http://schemas.openxmlformats.org/officeDocument/2006/relationships/tags" Target="../tags/tag11.xml"/><Relationship Id="rId29" Type="http://schemas.openxmlformats.org/officeDocument/2006/relationships/tags" Target="../tags/tag37.xml"/><Relationship Id="rId28" Type="http://schemas.openxmlformats.org/officeDocument/2006/relationships/tags" Target="../tags/tag36.xml"/><Relationship Id="rId27" Type="http://schemas.openxmlformats.org/officeDocument/2006/relationships/tags" Target="../tags/tag35.xml"/><Relationship Id="rId26" Type="http://schemas.openxmlformats.org/officeDocument/2006/relationships/tags" Target="../tags/tag34.xml"/><Relationship Id="rId25" Type="http://schemas.openxmlformats.org/officeDocument/2006/relationships/tags" Target="../tags/tag33.xml"/><Relationship Id="rId24" Type="http://schemas.openxmlformats.org/officeDocument/2006/relationships/tags" Target="../tags/tag32.xml"/><Relationship Id="rId23" Type="http://schemas.openxmlformats.org/officeDocument/2006/relationships/tags" Target="../tags/tag31.xml"/><Relationship Id="rId22" Type="http://schemas.openxmlformats.org/officeDocument/2006/relationships/tags" Target="../tags/tag30.xml"/><Relationship Id="rId21" Type="http://schemas.openxmlformats.org/officeDocument/2006/relationships/tags" Target="../tags/tag29.xml"/><Relationship Id="rId20" Type="http://schemas.openxmlformats.org/officeDocument/2006/relationships/tags" Target="../tags/tag28.xml"/><Relationship Id="rId2" Type="http://schemas.openxmlformats.org/officeDocument/2006/relationships/image" Target="../media/image2.png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8" Type="http://schemas.openxmlformats.org/officeDocument/2006/relationships/slideLayout" Target="../slideLayouts/slideLayout1.xml"/><Relationship Id="rId107" Type="http://schemas.openxmlformats.org/officeDocument/2006/relationships/tags" Target="../tags/tag115.xml"/><Relationship Id="rId106" Type="http://schemas.openxmlformats.org/officeDocument/2006/relationships/tags" Target="../tags/tag114.xml"/><Relationship Id="rId105" Type="http://schemas.openxmlformats.org/officeDocument/2006/relationships/tags" Target="../tags/tag113.xml"/><Relationship Id="rId104" Type="http://schemas.openxmlformats.org/officeDocument/2006/relationships/tags" Target="../tags/tag112.xml"/><Relationship Id="rId103" Type="http://schemas.openxmlformats.org/officeDocument/2006/relationships/tags" Target="../tags/tag111.xml"/><Relationship Id="rId102" Type="http://schemas.openxmlformats.org/officeDocument/2006/relationships/tags" Target="../tags/tag110.xml"/><Relationship Id="rId101" Type="http://schemas.openxmlformats.org/officeDocument/2006/relationships/tags" Target="../tags/tag109.xml"/><Relationship Id="rId100" Type="http://schemas.openxmlformats.org/officeDocument/2006/relationships/tags" Target="../tags/tag108.xml"/><Relationship Id="rId10" Type="http://schemas.openxmlformats.org/officeDocument/2006/relationships/tags" Target="../tags/tag18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7.xml"/><Relationship Id="rId2" Type="http://schemas.openxmlformats.org/officeDocument/2006/relationships/image" Target="../media/image2.png"/><Relationship Id="rId1" Type="http://schemas.openxmlformats.org/officeDocument/2006/relationships/tags" Target="../tags/tag11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119.xml"/><Relationship Id="rId2" Type="http://schemas.openxmlformats.org/officeDocument/2006/relationships/image" Target="../media/image2.png"/><Relationship Id="rId1" Type="http://schemas.openxmlformats.org/officeDocument/2006/relationships/tags" Target="../tags/tag11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2.png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27.xml"/><Relationship Id="rId7" Type="http://schemas.microsoft.com/office/2007/relationships/media" Target="../media/media1.mp4"/><Relationship Id="rId6" Type="http://schemas.openxmlformats.org/officeDocument/2006/relationships/video" Target="../media/media1.mp4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486015" y="5351780"/>
            <a:ext cx="1679575" cy="4273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7EEB"/>
              </a:gs>
              <a:gs pos="100000">
                <a:srgbClr val="0866D1"/>
              </a:gs>
            </a:gsLst>
            <a:lin ang="5400000" scaled="1"/>
          </a:gradFill>
          <a:ln w="76200" cap="flat" cmpd="sng" algn="ctr">
            <a:noFill/>
            <a:prstDash val="solid"/>
            <a:miter lim="800000"/>
          </a:ln>
          <a:effectLst>
            <a:outerShdw blurRad="381000" dist="190500" dir="3000000" sx="85000" sy="85000" algn="tl" rotWithShape="0">
              <a:srgbClr val="0866D1">
                <a:alpha val="3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授课人：孙立伟</a:t>
            </a:r>
            <a:endParaRPr lang="en-US" altLang="zh-CN" sz="1400" kern="0" dirty="0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265" y="2272665"/>
            <a:ext cx="101377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5400" b="1">
                <a:sym typeface="+mn-ea"/>
              </a:rPr>
              <a:t>比亚迪秦pro空调制冷系统</a:t>
            </a:r>
            <a:endParaRPr lang="zh-CN" sz="54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0" y="6080125"/>
            <a:ext cx="485203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中职北方智扬（北京）教育科技有限公司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02997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4267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维修空调系统时的注意事项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2745" y="1721485"/>
            <a:ext cx="112522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保养空调系统必须由专业技术人员进行。</a:t>
            </a:r>
            <a:endParaRPr lang="zh-CN" altLang="en-US"/>
          </a:p>
          <a:p>
            <a:r>
              <a:rPr lang="zh-CN" altLang="en-US"/>
              <a:t>维修前应使工作区通风，请勿在封闭的空间或接近明火的地方操作制冷剂。维修前应戴好眼罩，保持至维修完</a:t>
            </a:r>
            <a:endParaRPr lang="zh-CN" altLang="en-US"/>
          </a:p>
          <a:p>
            <a:r>
              <a:rPr lang="zh-CN" altLang="en-US"/>
              <a:t>毕。</a:t>
            </a:r>
            <a:endParaRPr lang="zh-CN" altLang="en-US"/>
          </a:p>
          <a:p>
            <a:r>
              <a:rPr lang="zh-CN" altLang="en-US"/>
              <a:t>避免液体制冷剂接触眼睛和皮肤。若液体制冷剂接触眼睛和皮肤，应用冷水冲洗，并注意：不要揉眼睛或擦皮</a:t>
            </a:r>
            <a:endParaRPr lang="zh-CN" altLang="en-US"/>
          </a:p>
          <a:p>
            <a:r>
              <a:rPr lang="zh-CN" altLang="en-US"/>
              <a:t>肤。在皮肤上涂凡士林软膏。严重的要立刻找医生或医院寻求专业治疗。</a:t>
            </a:r>
            <a:endParaRPr lang="zh-CN" altLang="en-US"/>
          </a:p>
          <a:p>
            <a:r>
              <a:rPr lang="zh-CN" altLang="en-US"/>
              <a:t>制冷系统中如果没有足够的制冷剂，请勿运转压缩机；避免由于系统中无充足的制冷剂并且油润滑不足造成的</a:t>
            </a:r>
            <a:endParaRPr lang="zh-CN" altLang="en-US"/>
          </a:p>
          <a:p>
            <a:r>
              <a:rPr lang="zh-CN" altLang="en-US"/>
              <a:t>压缩机可能烧坏的情况。</a:t>
            </a:r>
            <a:endParaRPr lang="zh-CN" altLang="en-US"/>
          </a:p>
          <a:p>
            <a:r>
              <a:rPr lang="zh-CN" altLang="en-US"/>
              <a:t>压缩机运转时不要打开压力表高压阀，只能打开和关闭低压阀。</a:t>
            </a:r>
            <a:endParaRPr lang="zh-CN" altLang="en-US"/>
          </a:p>
          <a:p>
            <a:r>
              <a:rPr lang="zh-CN" altLang="en-US"/>
              <a:t>冷冻油必须使用专用冷冻油。不可乱用其它品牌的润滑油代替，更不能混用（不同牌号）。</a:t>
            </a:r>
            <a:endParaRPr lang="zh-CN" altLang="en-US"/>
          </a:p>
          <a:p>
            <a:r>
              <a:rPr lang="zh-CN" altLang="en-US"/>
              <a:t>空调系统冷媒加注量为 550g，冷冻油总量为 160ml，当系统因渗漏导致冷冻油总量低于 120ml 时，就有可能造成压缩机的过度磨损，因此维修站应视情况补加冷冻油。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4267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维修空调系统时的注意事项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2775" y="1654810"/>
            <a:ext cx="110407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空调压力保护方式是通过压力传感器，空调 ECU 检测到压力过高或过低时会保护空调系统。温度保护方式分为蒸发器温度保护（低温保护 0--2℃）；压缩机温度过高保护（高温保护 100±5℃）。</a:t>
            </a:r>
            <a:endParaRPr lang="zh-CN" altLang="en-US"/>
          </a:p>
          <a:p>
            <a:r>
              <a:rPr lang="zh-CN" altLang="en-US">
                <a:sym typeface="+mn-ea"/>
              </a:rPr>
              <a:t>维修时应注意，打开管路的“O”型圈必须更换，并在装配前在密封圈上涂冷冻油后按要求力矩连接。</a:t>
            </a:r>
            <a:endParaRPr lang="zh-CN" altLang="en-US"/>
          </a:p>
          <a:p>
            <a:r>
              <a:rPr lang="zh-CN" altLang="en-US">
                <a:sym typeface="+mn-ea"/>
              </a:rPr>
              <a:t>维修中严格按技术要求操作（充注量、冷冻油型号、力矩要求等），按照要求检修空调，保证空调系统的正常工作和使用寿命。</a:t>
            </a:r>
            <a:endParaRPr lang="zh-CN" altLang="en-US"/>
          </a:p>
          <a:p>
            <a:r>
              <a:rPr lang="zh-CN" altLang="en-US">
                <a:sym typeface="+mn-ea"/>
              </a:rPr>
              <a:t>因冷冻油具有较强的吸水性，在拆下管路时要立即用堵塞或口盖堵住管口，不要使湿气或灰尘进入制冷系统。</a:t>
            </a:r>
            <a:endParaRPr lang="zh-CN" altLang="en-US"/>
          </a:p>
          <a:p>
            <a:r>
              <a:rPr lang="zh-CN" altLang="en-US">
                <a:sym typeface="+mn-ea"/>
              </a:rPr>
              <a:t>在排放系统中过多的制冷剂时，不要排放过快，以免将系统中的压缩机油也抽出来。</a:t>
            </a:r>
            <a:endParaRPr lang="zh-CN" altLang="en-US"/>
          </a:p>
          <a:p>
            <a:r>
              <a:rPr lang="zh-CN" altLang="en-US">
                <a:sym typeface="+mn-ea"/>
              </a:rPr>
              <a:t>定期清洁空气过滤网，保持良好的空气调节质量。</a:t>
            </a:r>
            <a:endParaRPr lang="zh-CN" altLang="en-US"/>
          </a:p>
          <a:p>
            <a:r>
              <a:rPr lang="zh-CN" altLang="en-US">
                <a:sym typeface="+mn-ea"/>
              </a:rPr>
              <a:t>检查冷凝器散热片表面是否有脏污，不要用蒸汽或高压水枪冲洗，以免损坏冷凝器散热片，应用软毛刷刷洗。</a:t>
            </a:r>
            <a:endParaRPr lang="zh-CN" altLang="en-US"/>
          </a:p>
          <a:p>
            <a:r>
              <a:rPr lang="zh-CN" altLang="en-US">
                <a:sym typeface="+mn-ea"/>
              </a:rPr>
              <a:t>避免制冷剂过量。若制冷剂过量，会导致制冷不良。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3219617" flipH="1" flipV="1">
            <a:off x="8960812" y="4818207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3219617">
            <a:off x="702834" y="-1796909"/>
            <a:ext cx="2521669" cy="3835203"/>
          </a:xfrm>
          <a:custGeom>
            <a:avLst/>
            <a:gdLst>
              <a:gd name="connsiteX0" fmla="*/ 0 w 2521669"/>
              <a:gd name="connsiteY0" fmla="*/ 3427853 h 3835203"/>
              <a:gd name="connsiteX1" fmla="*/ 2521669 w 2521669"/>
              <a:gd name="connsiteY1" fmla="*/ 0 h 3835203"/>
              <a:gd name="connsiteX2" fmla="*/ 2521669 w 2521669"/>
              <a:gd name="connsiteY2" fmla="*/ 3202311 h 3835203"/>
              <a:gd name="connsiteX3" fmla="*/ 1888777 w 2521669"/>
              <a:gd name="connsiteY3" fmla="*/ 3835203 h 3835203"/>
              <a:gd name="connsiteX4" fmla="*/ 553735 w 2521669"/>
              <a:gd name="connsiteY4" fmla="*/ 3835203 h 38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669" h="3835203">
                <a:moveTo>
                  <a:pt x="0" y="3427853"/>
                </a:moveTo>
                <a:lnTo>
                  <a:pt x="2521669" y="0"/>
                </a:lnTo>
                <a:lnTo>
                  <a:pt x="2521669" y="3202311"/>
                </a:lnTo>
                <a:cubicBezTo>
                  <a:pt x="2521669" y="3551848"/>
                  <a:pt x="2238314" y="3835203"/>
                  <a:pt x="1888777" y="3835203"/>
                </a:cubicBezTo>
                <a:lnTo>
                  <a:pt x="553735" y="3835203"/>
                </a:lnTo>
                <a:close/>
              </a:path>
            </a:pathLst>
          </a:custGeom>
          <a:solidFill>
            <a:srgbClr val="112759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直角三角形 3"/>
          <p:cNvSpPr/>
          <p:nvPr/>
        </p:nvSpPr>
        <p:spPr>
          <a:xfrm rot="5400000">
            <a:off x="456658" y="-456657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直角三角形 4"/>
          <p:cNvSpPr/>
          <p:nvPr/>
        </p:nvSpPr>
        <p:spPr>
          <a:xfrm rot="5400000" flipH="1" flipV="1">
            <a:off x="9303639" y="3969639"/>
            <a:ext cx="2431702" cy="3345019"/>
          </a:xfrm>
          <a:prstGeom prst="rtTriangle">
            <a:avLst/>
          </a:pr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0681" y="3659362"/>
            <a:ext cx="42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诚信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共赢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</a:t>
            </a:r>
            <a:r>
              <a:rPr lang="en-US" altLang="zh-CN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  </a:t>
            </a:r>
            <a:r>
              <a:rPr lang="zh-CN" altLang="en-US" sz="2000" dirty="0">
                <a:solidFill>
                  <a:srgbClr val="166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创新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|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rPr>
              <a:t>开放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3371" y="1400537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165552" y="5119651"/>
            <a:ext cx="1135532" cy="335974"/>
            <a:chOff x="2604927" y="5908818"/>
            <a:chExt cx="2841965" cy="840864"/>
          </a:xfrm>
          <a:gradFill flip="none" rotWithShape="1">
            <a:gsLst>
              <a:gs pos="48000">
                <a:srgbClr val="217EEB"/>
              </a:gs>
              <a:gs pos="12000">
                <a:srgbClr val="217EEB">
                  <a:alpha val="0"/>
                </a:srgbClr>
              </a:gs>
              <a:gs pos="84000">
                <a:srgbClr val="217EEB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2850399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3102426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335445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3606478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385850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4110531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436255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4614585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4866610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5118637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5370663" y="591737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850399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3102426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35445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606478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85850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110531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36255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4614585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4866610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5118637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5370663" y="6169399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2850399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3102426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335445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3606478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385850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4110531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436255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4614585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7" name="椭圆 96"/>
            <p:cNvSpPr>
              <a:spLocks noChangeAspect="1"/>
            </p:cNvSpPr>
            <p:nvPr/>
          </p:nvSpPr>
          <p:spPr>
            <a:xfrm>
              <a:off x="4866610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椭圆 97"/>
            <p:cNvSpPr>
              <a:spLocks noChangeAspect="1"/>
            </p:cNvSpPr>
            <p:nvPr/>
          </p:nvSpPr>
          <p:spPr>
            <a:xfrm>
              <a:off x="5118637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5370663" y="6421427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0" name="椭圆 99"/>
            <p:cNvSpPr>
              <a:spLocks noChangeAspect="1"/>
            </p:cNvSpPr>
            <p:nvPr/>
          </p:nvSpPr>
          <p:spPr>
            <a:xfrm>
              <a:off x="2850399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1" name="椭圆 100"/>
            <p:cNvSpPr>
              <a:spLocks noChangeAspect="1"/>
            </p:cNvSpPr>
            <p:nvPr/>
          </p:nvSpPr>
          <p:spPr>
            <a:xfrm>
              <a:off x="3102426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335445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椭圆 102"/>
            <p:cNvSpPr>
              <a:spLocks noChangeAspect="1"/>
            </p:cNvSpPr>
            <p:nvPr/>
          </p:nvSpPr>
          <p:spPr>
            <a:xfrm>
              <a:off x="3606478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4" name="椭圆 103"/>
            <p:cNvSpPr>
              <a:spLocks noChangeAspect="1"/>
            </p:cNvSpPr>
            <p:nvPr/>
          </p:nvSpPr>
          <p:spPr>
            <a:xfrm>
              <a:off x="385850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4110531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436255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4614585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4866610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9" name="椭圆 108"/>
            <p:cNvSpPr>
              <a:spLocks noChangeAspect="1"/>
            </p:cNvSpPr>
            <p:nvPr/>
          </p:nvSpPr>
          <p:spPr>
            <a:xfrm>
              <a:off x="5118637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0" name="椭圆 109"/>
            <p:cNvSpPr>
              <a:spLocks noChangeAspect="1"/>
            </p:cNvSpPr>
            <p:nvPr/>
          </p:nvSpPr>
          <p:spPr>
            <a:xfrm>
              <a:off x="5370663" y="6673453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1" name="椭圆 110"/>
            <p:cNvSpPr>
              <a:spLocks noChangeAspect="1"/>
            </p:cNvSpPr>
            <p:nvPr/>
          </p:nvSpPr>
          <p:spPr>
            <a:xfrm>
              <a:off x="2604927" y="590881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2" name="椭圆 111"/>
            <p:cNvSpPr>
              <a:spLocks noChangeAspect="1"/>
            </p:cNvSpPr>
            <p:nvPr/>
          </p:nvSpPr>
          <p:spPr>
            <a:xfrm>
              <a:off x="2604927" y="6160844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2604927" y="6412872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4" name="椭圆 113"/>
            <p:cNvSpPr>
              <a:spLocks noChangeAspect="1"/>
            </p:cNvSpPr>
            <p:nvPr/>
          </p:nvSpPr>
          <p:spPr>
            <a:xfrm>
              <a:off x="2604927" y="6664898"/>
              <a:ext cx="76229" cy="7622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3018235" y="1615958"/>
            <a:ext cx="6155531" cy="9997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rgbClr val="217EEB"/>
                    </a:gs>
                    <a:gs pos="100000">
                      <a:srgbClr val="0866D1"/>
                    </a:gs>
                  </a:gsLst>
                  <a:lin ang="5400000" scaled="1"/>
                </a:gradFill>
                <a:effectLst>
                  <a:outerShdw blurRad="190500" dist="76200" dir="5400000" algn="t" rotWithShape="0">
                    <a:srgbClr val="0866D1">
                      <a:alpha val="25000"/>
                    </a:srgbClr>
                  </a:outerShdw>
                </a:effectLst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THANKS</a:t>
            </a:r>
            <a:endParaRPr lang="zh-CN" altLang="en-US" sz="6000" dirty="0">
              <a:gradFill>
                <a:gsLst>
                  <a:gs pos="0">
                    <a:srgbClr val="217EEB"/>
                  </a:gs>
                  <a:gs pos="100000">
                    <a:srgbClr val="0866D1"/>
                  </a:gs>
                </a:gsLst>
                <a:lin ang="5400000" scaled="1"/>
              </a:gradFill>
              <a:effectLst>
                <a:outerShdw blurRad="190500" dist="76200" dir="5400000" algn="t" rotWithShape="0">
                  <a:srgbClr val="0866D1">
                    <a:alpha val="25000"/>
                  </a:srgbClr>
                </a:outerShdw>
              </a:effectLst>
              <a:latin typeface="思源黑体 CN Normal" panose="020B0400000000000000" pitchFamily="34" charset="-122"/>
              <a:ea typeface="思源黑体 CN Normal" panose="020B04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362939" y="2390419"/>
            <a:ext cx="7466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POSans H" panose="02010600030101010101" pitchFamily="18" charset="-122"/>
                <a:sym typeface="思源黑体 CN Normal" panose="020B0400000000000000" pitchFamily="34" charset="-122"/>
              </a:rPr>
              <a:t>感谢各位的观看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OPPOSans H" panose="02010600030101010101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3" name="图片 2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目录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42110" y="1847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一、概述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2110" y="2586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二、部件安装位置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42110" y="3326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三、制冷原理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42110" y="4065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四、涡旋式压缩机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42110" y="48044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五、维修空调系统时的注意事项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7112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Normal" panose="020B0400000000000000" pitchFamily="34" charset="-122"/>
              </a:rPr>
              <a:t>概述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2300" y="1520825"/>
            <a:ext cx="111994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本车空调系统为单蒸单压缩机自动调节空调，应用于 S6DM 混合动力型轿车。系统主要由电动压缩机、冷凝</a:t>
            </a:r>
            <a:endParaRPr lang="zh-CN" altLang="en-US"/>
          </a:p>
          <a:p>
            <a:r>
              <a:rPr lang="zh-CN" altLang="en-US"/>
              <a:t>器、HVAC 总成、制冷管路、PTC，暖风水管、风道、空调控制器等零部件组成，具有制冷、采暖、除霜除雾、</a:t>
            </a:r>
            <a:endParaRPr lang="zh-CN" altLang="en-US"/>
          </a:p>
          <a:p>
            <a:r>
              <a:rPr lang="zh-CN" altLang="en-US"/>
              <a:t>通风换气等四种功能。该系统利用 PTC 水暖采暖，利用蒸汽压缩式制冷循环制冷，制冷剂为 R134a，冷冻油型号为 POE。控制方式为按键操纵式。自动空调箱体的模式风门、冷暖混合风门和内外循环风门都是电机控制。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部件安装位置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9265" y="1797685"/>
            <a:ext cx="5011420" cy="4429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025" y="1941195"/>
            <a:ext cx="4794250" cy="4176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制冷原理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>
            <p:custDataLst>
              <p:tags r:id="rId4"/>
            </p:custDataLst>
          </p:nvPr>
        </p:nvSpPr>
        <p:spPr>
          <a:xfrm>
            <a:off x="2767330" y="1796415"/>
            <a:ext cx="83185" cy="41262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>
            <p:custDataLst>
              <p:tags r:id="rId5"/>
            </p:custDataLst>
          </p:nvPr>
        </p:nvSpPr>
        <p:spPr>
          <a:xfrm rot="5400000">
            <a:off x="4660695" y="911655"/>
            <a:ext cx="1800000" cy="1800000"/>
          </a:xfrm>
          <a:prstGeom prst="ellipse">
            <a:avLst/>
          </a:prstGeom>
          <a:gradFill>
            <a:gsLst>
              <a:gs pos="38000">
                <a:srgbClr val="FF0000"/>
              </a:gs>
              <a:gs pos="59000">
                <a:schemeClr val="accent2">
                  <a:lumMod val="20000"/>
                  <a:lumOff val="80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>
            <p:custDataLst>
              <p:tags r:id="rId6"/>
            </p:custDataLst>
          </p:nvPr>
        </p:nvSpPr>
        <p:spPr>
          <a:xfrm flipH="1">
            <a:off x="10215245" y="1777365"/>
            <a:ext cx="76200" cy="11614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7"/>
            </p:custDataLst>
          </p:nvPr>
        </p:nvSpPr>
        <p:spPr>
          <a:xfrm rot="10800000">
            <a:off x="10217150" y="5079365"/>
            <a:ext cx="76200" cy="763905"/>
          </a:xfrm>
          <a:prstGeom prst="rect">
            <a:avLst/>
          </a:prstGeom>
          <a:solidFill>
            <a:srgbClr val="EE7BF0"/>
          </a:solidFill>
          <a:ln w="12700">
            <a:solidFill>
              <a:srgbClr val="EE7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8"/>
            </p:custDataLst>
          </p:nvPr>
        </p:nvSpPr>
        <p:spPr>
          <a:xfrm>
            <a:off x="2272030" y="3020695"/>
            <a:ext cx="1102995" cy="2479040"/>
          </a:xfrm>
          <a:prstGeom prst="roundRect">
            <a:avLst/>
          </a:prstGeom>
          <a:gradFill>
            <a:gsLst>
              <a:gs pos="24000">
                <a:schemeClr val="accent1">
                  <a:lumMod val="75000"/>
                </a:schemeClr>
              </a:gs>
              <a:gs pos="79000">
                <a:schemeClr val="accent1">
                  <a:lumMod val="20000"/>
                  <a:lumOff val="8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000"/>
          </a:p>
        </p:txBody>
      </p:sp>
      <p:sp>
        <p:nvSpPr>
          <p:cNvPr id="53" name="矩形 52"/>
          <p:cNvSpPr/>
          <p:nvPr>
            <p:custDataLst>
              <p:tags r:id="rId9"/>
            </p:custDataLst>
          </p:nvPr>
        </p:nvSpPr>
        <p:spPr>
          <a:xfrm rot="16200000">
            <a:off x="7460615" y="3058160"/>
            <a:ext cx="76200" cy="5600700"/>
          </a:xfrm>
          <a:prstGeom prst="rect">
            <a:avLst/>
          </a:prstGeom>
          <a:solidFill>
            <a:srgbClr val="EE7B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>
            <p:custDataLst>
              <p:tags r:id="rId10"/>
            </p:custDataLst>
          </p:nvPr>
        </p:nvSpPr>
        <p:spPr>
          <a:xfrm rot="16200000">
            <a:off x="8338820" y="-114300"/>
            <a:ext cx="76200" cy="38334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58" name="矩形 57"/>
          <p:cNvSpPr/>
          <p:nvPr>
            <p:custDataLst>
              <p:tags r:id="rId11"/>
            </p:custDataLst>
          </p:nvPr>
        </p:nvSpPr>
        <p:spPr>
          <a:xfrm rot="16200000">
            <a:off x="3676015" y="858520"/>
            <a:ext cx="76200" cy="1892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12"/>
            </p:custDataLst>
          </p:nvPr>
        </p:nvSpPr>
        <p:spPr>
          <a:xfrm rot="5400000">
            <a:off x="8356600" y="3177540"/>
            <a:ext cx="2505075" cy="1562100"/>
          </a:xfrm>
          <a:prstGeom prst="roundRect">
            <a:avLst>
              <a:gd name="adj" fmla="val 7398"/>
            </a:avLst>
          </a:prstGeom>
          <a:gradFill>
            <a:gsLst>
              <a:gs pos="42000">
                <a:srgbClr val="EE7BF0"/>
              </a:gs>
              <a:gs pos="59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000"/>
          </a:p>
        </p:txBody>
      </p:sp>
      <p:grpSp>
        <p:nvGrpSpPr>
          <p:cNvPr id="237" name="组合 236"/>
          <p:cNvGrpSpPr/>
          <p:nvPr/>
        </p:nvGrpSpPr>
        <p:grpSpPr>
          <a:xfrm rot="5400000">
            <a:off x="8381365" y="3233420"/>
            <a:ext cx="2482850" cy="1421130"/>
            <a:chOff x="2756" y="513"/>
            <a:chExt cx="3910" cy="2238"/>
          </a:xfrm>
        </p:grpSpPr>
        <p:cxnSp>
          <p:nvCxnSpPr>
            <p:cNvPr id="74" name="直接连接符 73"/>
            <p:cNvCxnSpPr/>
            <p:nvPr>
              <p:custDataLst>
                <p:tags r:id="rId13"/>
              </p:custDataLst>
            </p:nvPr>
          </p:nvCxnSpPr>
          <p:spPr>
            <a:xfrm flipH="1">
              <a:off x="3133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>
              <p:custDataLst>
                <p:tags r:id="rId14"/>
              </p:custDataLst>
            </p:nvPr>
          </p:nvCxnSpPr>
          <p:spPr>
            <a:xfrm flipH="1">
              <a:off x="3439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>
              <p:custDataLst>
                <p:tags r:id="rId15"/>
              </p:custDataLst>
            </p:nvPr>
          </p:nvCxnSpPr>
          <p:spPr>
            <a:xfrm flipH="1">
              <a:off x="3745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>
              <p:custDataLst>
                <p:tags r:id="rId16"/>
              </p:custDataLst>
            </p:nvPr>
          </p:nvCxnSpPr>
          <p:spPr>
            <a:xfrm flipH="1">
              <a:off x="4051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>
              <p:custDataLst>
                <p:tags r:id="rId17"/>
              </p:custDataLst>
            </p:nvPr>
          </p:nvCxnSpPr>
          <p:spPr>
            <a:xfrm flipH="1">
              <a:off x="4357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>
              <p:custDataLst>
                <p:tags r:id="rId18"/>
              </p:custDataLst>
            </p:nvPr>
          </p:nvCxnSpPr>
          <p:spPr>
            <a:xfrm flipH="1">
              <a:off x="4663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>
              <p:custDataLst>
                <p:tags r:id="rId19"/>
              </p:custDataLst>
            </p:nvPr>
          </p:nvCxnSpPr>
          <p:spPr>
            <a:xfrm flipH="1">
              <a:off x="4969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>
              <p:custDataLst>
                <p:tags r:id="rId20"/>
              </p:custDataLst>
            </p:nvPr>
          </p:nvCxnSpPr>
          <p:spPr>
            <a:xfrm flipH="1">
              <a:off x="5275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21"/>
              </p:custDataLst>
            </p:nvPr>
          </p:nvCxnSpPr>
          <p:spPr>
            <a:xfrm flipH="1">
              <a:off x="5581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22"/>
              </p:custDataLst>
            </p:nvPr>
          </p:nvCxnSpPr>
          <p:spPr>
            <a:xfrm flipH="1">
              <a:off x="5887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>
              <p:custDataLst>
                <p:tags r:id="rId23"/>
              </p:custDataLst>
            </p:nvPr>
          </p:nvCxnSpPr>
          <p:spPr>
            <a:xfrm flipH="1">
              <a:off x="6193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>
              <p:custDataLst>
                <p:tags r:id="rId24"/>
              </p:custDataLst>
            </p:nvPr>
          </p:nvCxnSpPr>
          <p:spPr>
            <a:xfrm flipH="1">
              <a:off x="6499" y="677"/>
              <a:ext cx="0" cy="1915"/>
            </a:xfrm>
            <a:prstGeom prst="line">
              <a:avLst/>
            </a:prstGeom>
            <a:ln w="1270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25"/>
              </p:custDataLst>
            </p:nvPr>
          </p:nvCxnSpPr>
          <p:spPr>
            <a:xfrm flipV="1">
              <a:off x="2756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>
              <p:custDataLst>
                <p:tags r:id="rId26"/>
              </p:custDataLst>
            </p:nvPr>
          </p:nvCxnSpPr>
          <p:spPr>
            <a:xfrm flipV="1">
              <a:off x="3067" y="518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>
              <p:custDataLst>
                <p:tags r:id="rId27"/>
              </p:custDataLst>
            </p:nvPr>
          </p:nvCxnSpPr>
          <p:spPr>
            <a:xfrm flipV="1">
              <a:off x="3037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28"/>
              </p:custDataLst>
            </p:nvPr>
          </p:nvCxnSpPr>
          <p:spPr>
            <a:xfrm flipV="1">
              <a:off x="3374" y="513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29"/>
              </p:custDataLst>
            </p:nvPr>
          </p:nvCxnSpPr>
          <p:spPr>
            <a:xfrm flipV="1">
              <a:off x="3330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>
              <p:custDataLst>
                <p:tags r:id="rId30"/>
              </p:custDataLst>
            </p:nvPr>
          </p:nvCxnSpPr>
          <p:spPr>
            <a:xfrm flipV="1">
              <a:off x="3677" y="519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31"/>
              </p:custDataLst>
            </p:nvPr>
          </p:nvCxnSpPr>
          <p:spPr>
            <a:xfrm flipV="1">
              <a:off x="3651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32"/>
              </p:custDataLst>
            </p:nvPr>
          </p:nvCxnSpPr>
          <p:spPr>
            <a:xfrm flipV="1">
              <a:off x="3983" y="524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>
              <p:custDataLst>
                <p:tags r:id="rId33"/>
              </p:custDataLst>
            </p:nvPr>
          </p:nvCxnSpPr>
          <p:spPr>
            <a:xfrm flipV="1">
              <a:off x="3952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>
              <p:custDataLst>
                <p:tags r:id="rId34"/>
              </p:custDataLst>
            </p:nvPr>
          </p:nvCxnSpPr>
          <p:spPr>
            <a:xfrm flipV="1">
              <a:off x="4289" y="519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>
              <p:custDataLst>
                <p:tags r:id="rId35"/>
              </p:custDataLst>
            </p:nvPr>
          </p:nvCxnSpPr>
          <p:spPr>
            <a:xfrm flipV="1">
              <a:off x="4270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>
              <p:custDataLst>
                <p:tags r:id="rId36"/>
              </p:custDataLst>
            </p:nvPr>
          </p:nvCxnSpPr>
          <p:spPr>
            <a:xfrm flipV="1">
              <a:off x="4597" y="530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>
              <p:custDataLst>
                <p:tags r:id="rId37"/>
              </p:custDataLst>
            </p:nvPr>
          </p:nvCxnSpPr>
          <p:spPr>
            <a:xfrm flipV="1">
              <a:off x="4528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>
              <p:custDataLst>
                <p:tags r:id="rId38"/>
              </p:custDataLst>
            </p:nvPr>
          </p:nvCxnSpPr>
          <p:spPr>
            <a:xfrm flipV="1">
              <a:off x="4903" y="530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>
              <p:custDataLst>
                <p:tags r:id="rId39"/>
              </p:custDataLst>
            </p:nvPr>
          </p:nvCxnSpPr>
          <p:spPr>
            <a:xfrm flipV="1">
              <a:off x="4834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>
              <p:custDataLst>
                <p:tags r:id="rId40"/>
              </p:custDataLst>
            </p:nvPr>
          </p:nvCxnSpPr>
          <p:spPr>
            <a:xfrm flipV="1">
              <a:off x="5209" y="519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>
              <p:custDataLst>
                <p:tags r:id="rId41"/>
              </p:custDataLst>
            </p:nvPr>
          </p:nvCxnSpPr>
          <p:spPr>
            <a:xfrm flipV="1">
              <a:off x="5174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>
              <p:custDataLst>
                <p:tags r:id="rId42"/>
              </p:custDataLst>
            </p:nvPr>
          </p:nvCxnSpPr>
          <p:spPr>
            <a:xfrm flipV="1">
              <a:off x="5513" y="536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>
              <p:custDataLst>
                <p:tags r:id="rId43"/>
              </p:custDataLst>
            </p:nvPr>
          </p:nvCxnSpPr>
          <p:spPr>
            <a:xfrm flipV="1">
              <a:off x="5503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>
              <p:custDataLst>
                <p:tags r:id="rId44"/>
              </p:custDataLst>
            </p:nvPr>
          </p:nvCxnSpPr>
          <p:spPr>
            <a:xfrm flipV="1">
              <a:off x="5821" y="536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>
              <p:custDataLst>
                <p:tags r:id="rId45"/>
              </p:custDataLst>
            </p:nvPr>
          </p:nvCxnSpPr>
          <p:spPr>
            <a:xfrm flipV="1">
              <a:off x="5807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>
              <p:custDataLst>
                <p:tags r:id="rId46"/>
              </p:custDataLst>
            </p:nvPr>
          </p:nvCxnSpPr>
          <p:spPr>
            <a:xfrm flipV="1">
              <a:off x="6127" y="519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>
              <p:custDataLst>
                <p:tags r:id="rId47"/>
              </p:custDataLst>
            </p:nvPr>
          </p:nvCxnSpPr>
          <p:spPr>
            <a:xfrm flipV="1">
              <a:off x="6091" y="536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>
              <p:custDataLst>
                <p:tags r:id="rId48"/>
              </p:custDataLst>
            </p:nvPr>
          </p:nvCxnSpPr>
          <p:spPr>
            <a:xfrm flipV="1">
              <a:off x="6433" y="542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>
              <p:custDataLst>
                <p:tags r:id="rId49"/>
              </p:custDataLst>
            </p:nvPr>
          </p:nvCxnSpPr>
          <p:spPr>
            <a:xfrm flipV="1">
              <a:off x="2860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>
              <p:custDataLst>
                <p:tags r:id="rId50"/>
              </p:custDataLst>
            </p:nvPr>
          </p:nvCxnSpPr>
          <p:spPr>
            <a:xfrm flipV="1">
              <a:off x="2892" y="2531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>
              <p:custDataLst>
                <p:tags r:id="rId51"/>
              </p:custDataLst>
            </p:nvPr>
          </p:nvCxnSpPr>
          <p:spPr>
            <a:xfrm flipV="1">
              <a:off x="3200" y="2537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>
              <p:custDataLst>
                <p:tags r:id="rId52"/>
              </p:custDataLst>
            </p:nvPr>
          </p:nvCxnSpPr>
          <p:spPr>
            <a:xfrm flipV="1">
              <a:off x="3158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>
              <p:custDataLst>
                <p:tags r:id="rId53"/>
              </p:custDataLst>
            </p:nvPr>
          </p:nvCxnSpPr>
          <p:spPr>
            <a:xfrm flipV="1">
              <a:off x="3505" y="2532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>
              <p:custDataLst>
                <p:tags r:id="rId54"/>
              </p:custDataLst>
            </p:nvPr>
          </p:nvCxnSpPr>
          <p:spPr>
            <a:xfrm flipV="1">
              <a:off x="3451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>
              <p:custDataLst>
                <p:tags r:id="rId55"/>
              </p:custDataLst>
            </p:nvPr>
          </p:nvCxnSpPr>
          <p:spPr>
            <a:xfrm flipV="1">
              <a:off x="3811" y="2538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>
              <p:custDataLst>
                <p:tags r:id="rId56"/>
              </p:custDataLst>
            </p:nvPr>
          </p:nvCxnSpPr>
          <p:spPr>
            <a:xfrm flipV="1">
              <a:off x="3772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>
              <p:custDataLst>
                <p:tags r:id="rId57"/>
              </p:custDataLst>
            </p:nvPr>
          </p:nvCxnSpPr>
          <p:spPr>
            <a:xfrm flipV="1">
              <a:off x="4117" y="2543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>
              <p:custDataLst>
                <p:tags r:id="rId58"/>
              </p:custDataLst>
            </p:nvPr>
          </p:nvCxnSpPr>
          <p:spPr>
            <a:xfrm flipV="1">
              <a:off x="4073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>
              <p:custDataLst>
                <p:tags r:id="rId59"/>
              </p:custDataLst>
            </p:nvPr>
          </p:nvCxnSpPr>
          <p:spPr>
            <a:xfrm flipV="1">
              <a:off x="4423" y="2538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>
              <p:custDataLst>
                <p:tags r:id="rId60"/>
              </p:custDataLst>
            </p:nvPr>
          </p:nvCxnSpPr>
          <p:spPr>
            <a:xfrm flipV="1">
              <a:off x="4391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>
              <p:custDataLst>
                <p:tags r:id="rId61"/>
              </p:custDataLst>
            </p:nvPr>
          </p:nvCxnSpPr>
          <p:spPr>
            <a:xfrm flipV="1">
              <a:off x="4731" y="2549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>
              <p:custDataLst>
                <p:tags r:id="rId62"/>
              </p:custDataLst>
            </p:nvPr>
          </p:nvCxnSpPr>
          <p:spPr>
            <a:xfrm flipV="1">
              <a:off x="4649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>
              <p:custDataLst>
                <p:tags r:id="rId63"/>
              </p:custDataLst>
            </p:nvPr>
          </p:nvCxnSpPr>
          <p:spPr>
            <a:xfrm flipV="1">
              <a:off x="5036" y="2549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>
              <p:custDataLst>
                <p:tags r:id="rId64"/>
              </p:custDataLst>
            </p:nvPr>
          </p:nvCxnSpPr>
          <p:spPr>
            <a:xfrm flipV="1">
              <a:off x="4955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>
              <p:custDataLst>
                <p:tags r:id="rId65"/>
              </p:custDataLst>
            </p:nvPr>
          </p:nvCxnSpPr>
          <p:spPr>
            <a:xfrm flipV="1">
              <a:off x="5342" y="2538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>
              <p:custDataLst>
                <p:tags r:id="rId66"/>
              </p:custDataLst>
            </p:nvPr>
          </p:nvCxnSpPr>
          <p:spPr>
            <a:xfrm flipV="1">
              <a:off x="5295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>
              <p:custDataLst>
                <p:tags r:id="rId67"/>
              </p:custDataLst>
            </p:nvPr>
          </p:nvCxnSpPr>
          <p:spPr>
            <a:xfrm flipV="1">
              <a:off x="5647" y="2535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>
              <p:custDataLst>
                <p:tags r:id="rId68"/>
              </p:custDataLst>
            </p:nvPr>
          </p:nvCxnSpPr>
          <p:spPr>
            <a:xfrm flipV="1">
              <a:off x="5624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>
              <p:custDataLst>
                <p:tags r:id="rId69"/>
              </p:custDataLst>
            </p:nvPr>
          </p:nvCxnSpPr>
          <p:spPr>
            <a:xfrm flipV="1">
              <a:off x="5953" y="2545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>
              <p:custDataLst>
                <p:tags r:id="rId70"/>
              </p:custDataLst>
            </p:nvPr>
          </p:nvCxnSpPr>
          <p:spPr>
            <a:xfrm flipV="1">
              <a:off x="5928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>
              <p:custDataLst>
                <p:tags r:id="rId71"/>
              </p:custDataLst>
            </p:nvPr>
          </p:nvCxnSpPr>
          <p:spPr>
            <a:xfrm flipV="1">
              <a:off x="6260" y="2538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>
              <p:custDataLst>
                <p:tags r:id="rId72"/>
              </p:custDataLst>
            </p:nvPr>
          </p:nvCxnSpPr>
          <p:spPr>
            <a:xfrm flipV="1">
              <a:off x="6227" y="2750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>
              <p:custDataLst>
                <p:tags r:id="rId73"/>
              </p:custDataLst>
            </p:nvPr>
          </p:nvCxnSpPr>
          <p:spPr>
            <a:xfrm flipV="1">
              <a:off x="6565" y="2549"/>
              <a:ext cx="0" cy="201"/>
            </a:xfrm>
            <a:prstGeom prst="line">
              <a:avLst/>
            </a:prstGeom>
            <a:ln w="4318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>
              <p:custDataLst>
                <p:tags r:id="rId74"/>
              </p:custDataLst>
            </p:nvPr>
          </p:nvCxnSpPr>
          <p:spPr>
            <a:xfrm flipV="1">
              <a:off x="6292" y="537"/>
              <a:ext cx="374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>
              <p:custDataLst>
                <p:tags r:id="rId75"/>
              </p:custDataLst>
            </p:nvPr>
          </p:nvCxnSpPr>
          <p:spPr>
            <a:xfrm flipH="1">
              <a:off x="2894" y="704"/>
              <a:ext cx="0" cy="1915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 rot="0" flipH="1">
            <a:off x="8893810" y="3237865"/>
            <a:ext cx="1440000" cy="1440000"/>
            <a:chOff x="11695" y="4126"/>
            <a:chExt cx="2904" cy="2904"/>
          </a:xfrm>
          <a:solidFill>
            <a:schemeClr val="tx1"/>
          </a:solidFill>
        </p:grpSpPr>
        <p:sp>
          <p:nvSpPr>
            <p:cNvPr id="63" name="新月形 62"/>
            <p:cNvSpPr/>
            <p:nvPr>
              <p:custDataLst>
                <p:tags r:id="rId76"/>
              </p:custDataLst>
            </p:nvPr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新月形 63"/>
            <p:cNvSpPr/>
            <p:nvPr>
              <p:custDataLst>
                <p:tags r:id="rId77"/>
              </p:custDataLst>
            </p:nvPr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新月形 64"/>
            <p:cNvSpPr/>
            <p:nvPr>
              <p:custDataLst>
                <p:tags r:id="rId78"/>
              </p:custDataLst>
            </p:nvPr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新月形 65"/>
            <p:cNvSpPr/>
            <p:nvPr>
              <p:custDataLst>
                <p:tags r:id="rId79"/>
              </p:custDataLst>
            </p:nvPr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圆角矩形标注 9"/>
          <p:cNvSpPr/>
          <p:nvPr>
            <p:custDataLst>
              <p:tags r:id="rId80"/>
            </p:custDataLst>
          </p:nvPr>
        </p:nvSpPr>
        <p:spPr>
          <a:xfrm>
            <a:off x="4554855" y="5057775"/>
            <a:ext cx="1438910" cy="259080"/>
          </a:xfrm>
          <a:prstGeom prst="wedgeRoundRectCallout">
            <a:avLst>
              <a:gd name="adj1" fmla="val -38570"/>
              <a:gd name="adj2" fmla="val 212745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电子膨胀阀</a:t>
            </a: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28845" y="930910"/>
            <a:ext cx="1691640" cy="1691640"/>
            <a:chOff x="4566" y="5206"/>
            <a:chExt cx="2664" cy="2664"/>
          </a:xfrm>
        </p:grpSpPr>
        <p:grpSp>
          <p:nvGrpSpPr>
            <p:cNvPr id="21" name="组合 20"/>
            <p:cNvGrpSpPr/>
            <p:nvPr/>
          </p:nvGrpSpPr>
          <p:grpSpPr>
            <a:xfrm rot="0" flipH="1">
              <a:off x="4566" y="5206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11" name="新月形 10"/>
              <p:cNvSpPr/>
              <p:nvPr>
                <p:custDataLst>
                  <p:tags r:id="rId81"/>
                </p:custDataLst>
              </p:nvPr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新月形 11"/>
              <p:cNvSpPr/>
              <p:nvPr>
                <p:custDataLst>
                  <p:tags r:id="rId82"/>
                </p:custDataLst>
              </p:nvPr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新月形 12"/>
              <p:cNvSpPr/>
              <p:nvPr>
                <p:custDataLst>
                  <p:tags r:id="rId83"/>
                </p:custDataLst>
              </p:nvPr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新月形 19"/>
              <p:cNvSpPr/>
              <p:nvPr>
                <p:custDataLst>
                  <p:tags r:id="rId84"/>
                </p:custDataLst>
              </p:nvPr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2700000" flipH="1">
              <a:off x="4566" y="5206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17" name="新月形 16"/>
              <p:cNvSpPr/>
              <p:nvPr>
                <p:custDataLst>
                  <p:tags r:id="rId85"/>
                </p:custDataLst>
              </p:nvPr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新月形 17"/>
              <p:cNvSpPr/>
              <p:nvPr>
                <p:custDataLst>
                  <p:tags r:id="rId86"/>
                </p:custDataLst>
              </p:nvPr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新月形 22"/>
              <p:cNvSpPr/>
              <p:nvPr>
                <p:custDataLst>
                  <p:tags r:id="rId87"/>
                </p:custDataLst>
              </p:nvPr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新月形 23"/>
              <p:cNvSpPr/>
              <p:nvPr>
                <p:custDataLst>
                  <p:tags r:id="rId88"/>
                </p:custDataLst>
              </p:nvPr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34" name="文本框 233"/>
          <p:cNvSpPr txBox="1"/>
          <p:nvPr>
            <p:custDataLst>
              <p:tags r:id="rId89"/>
            </p:custDataLst>
          </p:nvPr>
        </p:nvSpPr>
        <p:spPr>
          <a:xfrm>
            <a:off x="2548255" y="3291205"/>
            <a:ext cx="5689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/>
              <a:t>蒸发箱</a:t>
            </a:r>
            <a:endParaRPr lang="zh-CN" altLang="en-US" sz="4000" b="1"/>
          </a:p>
        </p:txBody>
      </p:sp>
      <p:sp>
        <p:nvSpPr>
          <p:cNvPr id="14" name="矩形 13"/>
          <p:cNvSpPr/>
          <p:nvPr>
            <p:custDataLst>
              <p:tags r:id="rId90"/>
            </p:custDataLst>
          </p:nvPr>
        </p:nvSpPr>
        <p:spPr>
          <a:xfrm rot="16200000" flipH="1">
            <a:off x="3693160" y="4914265"/>
            <a:ext cx="83820" cy="19265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4554855" y="5690235"/>
            <a:ext cx="282575" cy="354965"/>
            <a:chOff x="11711" y="4214"/>
            <a:chExt cx="1672" cy="2880"/>
          </a:xfrm>
          <a:solidFill>
            <a:srgbClr val="000000"/>
          </a:solidFill>
        </p:grpSpPr>
        <p:sp>
          <p:nvSpPr>
            <p:cNvPr id="19" name="等腰三角形 18"/>
            <p:cNvSpPr/>
            <p:nvPr>
              <p:custDataLst>
                <p:tags r:id="rId91"/>
              </p:custDataLst>
            </p:nvPr>
          </p:nvSpPr>
          <p:spPr>
            <a:xfrm>
              <a:off x="11711" y="5654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>
              <p:custDataLst>
                <p:tags r:id="rId92"/>
              </p:custDataLst>
            </p:nvPr>
          </p:nvSpPr>
          <p:spPr>
            <a:xfrm rot="10800000">
              <a:off x="11711" y="4214"/>
              <a:ext cx="1672" cy="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0" flipH="1">
            <a:off x="1578860" y="3637030"/>
            <a:ext cx="1080000" cy="1080000"/>
            <a:chOff x="11695" y="4126"/>
            <a:chExt cx="2904" cy="2904"/>
          </a:xfrm>
          <a:solidFill>
            <a:schemeClr val="tx1"/>
          </a:solidFill>
        </p:grpSpPr>
        <p:sp>
          <p:nvSpPr>
            <p:cNvPr id="26" name="新月形 25"/>
            <p:cNvSpPr/>
            <p:nvPr>
              <p:custDataLst>
                <p:tags r:id="rId93"/>
              </p:custDataLst>
            </p:nvPr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新月形 27"/>
            <p:cNvSpPr/>
            <p:nvPr>
              <p:custDataLst>
                <p:tags r:id="rId94"/>
              </p:custDataLst>
            </p:nvPr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新月形 30"/>
            <p:cNvSpPr/>
            <p:nvPr>
              <p:custDataLst>
                <p:tags r:id="rId95"/>
              </p:custDataLst>
            </p:nvPr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新月形 31"/>
            <p:cNvSpPr/>
            <p:nvPr>
              <p:custDataLst>
                <p:tags r:id="rId96"/>
              </p:custDataLst>
            </p:nvPr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圆角矩形标注 32"/>
          <p:cNvSpPr/>
          <p:nvPr>
            <p:custDataLst>
              <p:tags r:id="rId97"/>
            </p:custDataLst>
          </p:nvPr>
        </p:nvSpPr>
        <p:spPr>
          <a:xfrm>
            <a:off x="412750" y="3295650"/>
            <a:ext cx="1226185" cy="341630"/>
          </a:xfrm>
          <a:prstGeom prst="wedgeRoundRectCallout">
            <a:avLst>
              <a:gd name="adj1" fmla="val 72369"/>
              <a:gd name="adj2" fmla="val 132527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鼓风机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圆角矩形标注 34"/>
          <p:cNvSpPr/>
          <p:nvPr>
            <p:custDataLst>
              <p:tags r:id="rId98"/>
            </p:custDataLst>
          </p:nvPr>
        </p:nvSpPr>
        <p:spPr>
          <a:xfrm>
            <a:off x="4126865" y="2623185"/>
            <a:ext cx="959485" cy="341630"/>
          </a:xfrm>
          <a:prstGeom prst="wedgeRoundRectCallout">
            <a:avLst>
              <a:gd name="adj1" fmla="val 71000"/>
              <a:gd name="adj2" fmla="val -121747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压缩机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圆角矩形标注 35"/>
          <p:cNvSpPr/>
          <p:nvPr>
            <p:custDataLst>
              <p:tags r:id="rId99"/>
            </p:custDataLst>
          </p:nvPr>
        </p:nvSpPr>
        <p:spPr>
          <a:xfrm>
            <a:off x="10525125" y="3423285"/>
            <a:ext cx="1136015" cy="341630"/>
          </a:xfrm>
          <a:prstGeom prst="wedgeRoundRectCallout">
            <a:avLst>
              <a:gd name="adj1" fmla="val -78954"/>
              <a:gd name="adj2" fmla="val -101486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冷凝器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圆角矩形标注 36"/>
          <p:cNvSpPr/>
          <p:nvPr>
            <p:custDataLst>
              <p:tags r:id="rId100"/>
            </p:custDataLst>
          </p:nvPr>
        </p:nvSpPr>
        <p:spPr>
          <a:xfrm>
            <a:off x="7559675" y="4501515"/>
            <a:ext cx="1136015" cy="341630"/>
          </a:xfrm>
          <a:prstGeom prst="wedgeRoundRectCallout">
            <a:avLst>
              <a:gd name="adj1" fmla="val 127641"/>
              <a:gd name="adj2" fmla="val -203717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冷却风扇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101"/>
            </p:custDataLst>
          </p:nvPr>
        </p:nvSpPr>
        <p:spPr>
          <a:xfrm>
            <a:off x="6679565" y="1840865"/>
            <a:ext cx="3046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高温高压气态制冷剂</a:t>
            </a:r>
            <a:endParaRPr lang="zh-CN" altLang="en-US" sz="1600"/>
          </a:p>
          <a:p>
            <a:r>
              <a:rPr lang="en-US" altLang="zh-CN" sz="1600"/>
              <a:t>1500--1700kpa   80--90℃</a:t>
            </a:r>
            <a:endParaRPr lang="zh-CN" altLang="en-US" sz="1600"/>
          </a:p>
        </p:txBody>
      </p:sp>
      <p:sp>
        <p:nvSpPr>
          <p:cNvPr id="39" name="文本框 38"/>
          <p:cNvSpPr txBox="1"/>
          <p:nvPr>
            <p:custDataLst>
              <p:tags r:id="rId102"/>
            </p:custDataLst>
          </p:nvPr>
        </p:nvSpPr>
        <p:spPr>
          <a:xfrm>
            <a:off x="7726045" y="5236845"/>
            <a:ext cx="2664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中温高压液态制冷剂</a:t>
            </a:r>
            <a:endParaRPr lang="zh-CN" altLang="en-US" sz="1600"/>
          </a:p>
          <a:p>
            <a:r>
              <a:rPr lang="en-US" altLang="zh-CN" sz="1600"/>
              <a:t>1500--1700kpa   70--80℃</a:t>
            </a:r>
            <a:endParaRPr lang="zh-CN" altLang="en-US" sz="1600"/>
          </a:p>
        </p:txBody>
      </p:sp>
      <p:sp>
        <p:nvSpPr>
          <p:cNvPr id="40" name="文本框 39"/>
          <p:cNvSpPr txBox="1"/>
          <p:nvPr>
            <p:custDataLst>
              <p:tags r:id="rId103"/>
            </p:custDataLst>
          </p:nvPr>
        </p:nvSpPr>
        <p:spPr>
          <a:xfrm>
            <a:off x="2301875" y="5896610"/>
            <a:ext cx="3046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低温低压液态制冷剂</a:t>
            </a:r>
            <a:endParaRPr lang="zh-CN" altLang="en-US" sz="1600"/>
          </a:p>
          <a:p>
            <a:r>
              <a:rPr lang="en-US" altLang="zh-CN" sz="1600"/>
              <a:t>200--500kpa   10--20℃</a:t>
            </a:r>
            <a:endParaRPr lang="zh-CN" altLang="en-US" sz="1600"/>
          </a:p>
        </p:txBody>
      </p:sp>
      <p:grpSp>
        <p:nvGrpSpPr>
          <p:cNvPr id="43" name="组合 42"/>
          <p:cNvGrpSpPr/>
          <p:nvPr/>
        </p:nvGrpSpPr>
        <p:grpSpPr>
          <a:xfrm rot="0">
            <a:off x="6974205" y="5471160"/>
            <a:ext cx="274320" cy="1083310"/>
            <a:chOff x="4902" y="1718"/>
            <a:chExt cx="432" cy="1245"/>
          </a:xfrm>
          <a:gradFill>
            <a:gsLst>
              <a:gs pos="38000">
                <a:schemeClr val="accent5">
                  <a:lumMod val="60000"/>
                  <a:lumOff val="40000"/>
                </a:schemeClr>
              </a:gs>
              <a:gs pos="59000">
                <a:schemeClr val="accent1">
                  <a:lumMod val="50000"/>
                </a:schemeClr>
              </a:gs>
            </a:gsLst>
            <a:lin ang="5400000" scaled="0"/>
          </a:gradFill>
        </p:grpSpPr>
        <p:sp>
          <p:nvSpPr>
            <p:cNvPr id="44" name="圆角矩形 43"/>
            <p:cNvSpPr/>
            <p:nvPr>
              <p:custDataLst>
                <p:tags r:id="rId104"/>
              </p:custDataLst>
            </p:nvPr>
          </p:nvSpPr>
          <p:spPr>
            <a:xfrm>
              <a:off x="4902" y="1718"/>
              <a:ext cx="431" cy="124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>
              <p:custDataLst>
                <p:tags r:id="rId105"/>
              </p:custDataLst>
            </p:nvPr>
          </p:nvSpPr>
          <p:spPr>
            <a:xfrm>
              <a:off x="4902" y="2106"/>
              <a:ext cx="432" cy="99"/>
            </a:xfrm>
            <a:prstGeom prst="rect">
              <a:avLst/>
            </a:prstGeom>
            <a:pattFill prst="pct3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6" name="圆角矩形标注 45"/>
          <p:cNvSpPr/>
          <p:nvPr>
            <p:custDataLst>
              <p:tags r:id="rId106"/>
            </p:custDataLst>
          </p:nvPr>
        </p:nvSpPr>
        <p:spPr>
          <a:xfrm>
            <a:off x="6100445" y="4820285"/>
            <a:ext cx="959485" cy="259080"/>
          </a:xfrm>
          <a:prstGeom prst="wedgeRoundRectCallout">
            <a:avLst>
              <a:gd name="adj1" fmla="val 39808"/>
              <a:gd name="adj2" fmla="val 236029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干燥瓶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>
            <p:custDataLst>
              <p:tags r:id="rId107"/>
            </p:custDataLst>
          </p:nvPr>
        </p:nvSpPr>
        <p:spPr>
          <a:xfrm>
            <a:off x="2118360" y="1212850"/>
            <a:ext cx="3046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低温低压气态制冷剂</a:t>
            </a:r>
            <a:endParaRPr lang="zh-CN" altLang="en-US" sz="1600"/>
          </a:p>
          <a:p>
            <a:r>
              <a:rPr lang="en-US" altLang="zh-CN" sz="1600"/>
              <a:t>200--300kpa   5--10℃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41" grpId="0" bldLvl="0" animBg="1"/>
      <p:bldP spid="6" grpId="0" bldLvl="0" animBg="1"/>
      <p:bldP spid="234" grpId="0"/>
      <p:bldP spid="42" grpId="0" bldLvl="0" animBg="1"/>
      <p:bldP spid="53" grpId="0" bldLvl="0" animBg="1"/>
      <p:bldP spid="34" grpId="0" bldLvl="0" animBg="1"/>
      <p:bldP spid="57" grpId="0" bldLvl="0" animBg="1"/>
      <p:bldP spid="58" grpId="0" bldLvl="0" animBg="1"/>
      <p:bldP spid="3" grpId="0" bldLvl="0" animBg="1"/>
      <p:bldP spid="10" grpId="0" bldLvl="0" animBg="1"/>
      <p:bldP spid="14" grpId="0" bldLvl="0" animBg="1"/>
      <p:bldP spid="33" grpId="0" bldLvl="0" animBg="1"/>
      <p:bldP spid="35" grpId="0" bldLvl="0" animBg="1"/>
      <p:bldP spid="36" grpId="0" bldLvl="0" animBg="1"/>
      <p:bldP spid="37" grpId="0" bldLvl="0" animBg="1"/>
      <p:bldP spid="46" grpId="0" bldLvl="0" animBg="1"/>
      <p:bldP spid="39" grpId="0"/>
      <p:bldP spid="38" grpId="0"/>
      <p:bldP spid="40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制冷原理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3220" y="1539875"/>
            <a:ext cx="111379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空调驱动器驱动的电动压缩机将气态的制冷剂从蒸发器中抽出，并将其压入冷凝器。高压气态制冷剂经冷凝器时液化而进行热交换（释放热量），热量被车外的空气带走。高压液态的制冷剂经膨胀阀的节流作用而降压，低压液态制冷剂在蒸发器中气化而进行热交换（吸收热量），蒸发器附近被冷却了的空气通过鼓风机吹入车厢。气态的制冷剂又被压缩机抽走，泵入冷凝器，如此使制冷剂进行封闭的循环流动，不断地将车厢内的热量排到车外，使车厢内的气温降至适宜的温度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2585" y="3744595"/>
            <a:ext cx="10879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风扇控制逻辑(本车采用无极变速风扇)</a:t>
            </a:r>
            <a:endParaRPr lang="zh-CN" altLang="en-US"/>
          </a:p>
          <a:p>
            <a:r>
              <a:rPr lang="zh-CN" altLang="en-US"/>
              <a:t>发动机 ECU 通过冷却液温度传感器检测冷却液水温，再通过 PWM 信号控制风扇的开启、停止以及工作的转速</a:t>
            </a:r>
            <a:endParaRPr lang="zh-CN" altLang="en-US"/>
          </a:p>
          <a:p>
            <a:r>
              <a:rPr lang="zh-CN" altLang="en-US"/>
              <a:t>打开空调开启压缩机后，发动机 ECU 根据空调 ECU 的请求来控制无极风扇的开启和工作转速。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制冷原理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245" y="1369695"/>
            <a:ext cx="6238875" cy="488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涡旋式压缩机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F35B0BEE-F18A-47BB-8FCB-E00DA2F2635D-1" descr="C:/Users/岳群/AppData/Local/Temp/wpp.GcRZiLwp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0" y="2400618"/>
            <a:ext cx="4977130" cy="3656330"/>
          </a:xfrm>
          <a:prstGeom prst="rect">
            <a:avLst/>
          </a:prstGeom>
          <a:effectLst/>
        </p:spPr>
      </p:pic>
      <p:sp>
        <p:nvSpPr>
          <p:cNvPr id="6" name="文本框 5"/>
          <p:cNvSpPr txBox="1"/>
          <p:nvPr/>
        </p:nvSpPr>
        <p:spPr>
          <a:xfrm>
            <a:off x="814070" y="1482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结构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4070" y="240093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涡旋压缩机基本结构如图所示，其主要工作部分为气体压缩部分，由定涡盘和静涡盘构成气腔。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AD1F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 flipV="1">
            <a:off x="0" y="1037590"/>
            <a:ext cx="12192000" cy="72000"/>
          </a:xfrm>
          <a:prstGeom prst="rect">
            <a:avLst/>
          </a:prstGeom>
          <a:gradFill>
            <a:gsLst>
              <a:gs pos="0">
                <a:srgbClr val="3484E4"/>
              </a:gs>
              <a:gs pos="100000">
                <a:srgbClr val="1660C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1121773" y="408572"/>
            <a:ext cx="21336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defRPr/>
            </a:pPr>
            <a:r>
              <a:rPr lang="zh-CN" altLang="en-US" sz="2800">
                <a:sym typeface="+mn-ea"/>
              </a:rPr>
              <a:t>涡旋式压缩机</a:t>
            </a:r>
            <a:endParaRPr lang="zh-CN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8" name="任意多边形 117"/>
          <p:cNvSpPr/>
          <p:nvPr/>
        </p:nvSpPr>
        <p:spPr>
          <a:xfrm>
            <a:off x="0" y="432486"/>
            <a:ext cx="710513" cy="383060"/>
          </a:xfrm>
          <a:custGeom>
            <a:avLst/>
            <a:gdLst>
              <a:gd name="connsiteX0" fmla="*/ 0 w 710513"/>
              <a:gd name="connsiteY0" fmla="*/ 0 h 383060"/>
              <a:gd name="connsiteX1" fmla="*/ 646668 w 710513"/>
              <a:gd name="connsiteY1" fmla="*/ 0 h 383060"/>
              <a:gd name="connsiteX2" fmla="*/ 710513 w 710513"/>
              <a:gd name="connsiteY2" fmla="*/ 63845 h 383060"/>
              <a:gd name="connsiteX3" fmla="*/ 710513 w 710513"/>
              <a:gd name="connsiteY3" fmla="*/ 319215 h 383060"/>
              <a:gd name="connsiteX4" fmla="*/ 646668 w 710513"/>
              <a:gd name="connsiteY4" fmla="*/ 383060 h 383060"/>
              <a:gd name="connsiteX5" fmla="*/ 0 w 710513"/>
              <a:gd name="connsiteY5" fmla="*/ 383060 h 38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513" h="383060">
                <a:moveTo>
                  <a:pt x="0" y="0"/>
                </a:moveTo>
                <a:lnTo>
                  <a:pt x="646668" y="0"/>
                </a:lnTo>
                <a:cubicBezTo>
                  <a:pt x="681929" y="0"/>
                  <a:pt x="710513" y="28584"/>
                  <a:pt x="710513" y="63845"/>
                </a:cubicBezTo>
                <a:lnTo>
                  <a:pt x="710513" y="319215"/>
                </a:lnTo>
                <a:cubicBezTo>
                  <a:pt x="710513" y="354476"/>
                  <a:pt x="681929" y="383060"/>
                  <a:pt x="646668" y="383060"/>
                </a:cubicBezTo>
                <a:lnTo>
                  <a:pt x="0" y="383060"/>
                </a:lnTo>
                <a:close/>
              </a:path>
            </a:pathLst>
          </a:custGeom>
          <a:gradFill flip="none" rotWithShape="1">
            <a:gsLst>
              <a:gs pos="0">
                <a:srgbClr val="489CF5"/>
              </a:gs>
              <a:gs pos="75000">
                <a:srgbClr val="1660CC"/>
              </a:gs>
            </a:gsLst>
            <a:path path="circle">
              <a:fillToRect r="100000" b="100000"/>
            </a:path>
            <a:tileRect l="-100000" t="-100000"/>
          </a:gra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767354" y="432486"/>
            <a:ext cx="94024" cy="383060"/>
          </a:xfrm>
          <a:prstGeom prst="roundRect">
            <a:avLst>
              <a:gd name="adj" fmla="val 19295"/>
            </a:avLst>
          </a:prstGeom>
          <a:solidFill>
            <a:srgbClr val="112759"/>
          </a:solidFill>
          <a:ln w="38100">
            <a:noFill/>
          </a:ln>
          <a:effectLst>
            <a:outerShdw blurRad="152400" dist="76200" dir="2700000" algn="tl" rotWithShape="0">
              <a:srgbClr val="536897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600">
              <a:solidFill>
                <a:schemeClr val="bg1"/>
              </a:solidFill>
              <a:latin typeface="思源黑体 CN Normal" panose="020B04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logo-常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41405" y="304165"/>
            <a:ext cx="580390" cy="63944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6547485"/>
            <a:ext cx="12192000" cy="168275"/>
          </a:xfrm>
          <a:prstGeom prst="rect">
            <a:avLst/>
          </a:prstGeom>
          <a:solidFill>
            <a:srgbClr val="11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46735" y="13665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工作原理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46735" y="1898015"/>
            <a:ext cx="112141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涡旋式压缩机是有两个双函数方程型线的动、静涡盘相互咬合而成。在吸气、压缩、排气的工作过程中，静盘固定在机架上，动盘由偏心轴驱动并由防自转机构制约，围绕静盘基圆中心，作很小半径的平面转动。气体通过空气滤芯吸入静盘的外围，随着偏心轴的旋转，气体在动静盘噬合所组成的若干个月牙形压缩腔内被逐步压缩，然后由静盘中心部件的轴向孔连续排出。</a:t>
            </a:r>
            <a:endParaRPr lang="zh-CN" altLang="en-US"/>
          </a:p>
        </p:txBody>
      </p:sp>
      <p:pic>
        <p:nvPicPr>
          <p:cNvPr id="3" name="c048d1b90de3c87d2c91755376b94387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76340" y="3355975"/>
            <a:ext cx="4716145" cy="263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UNIT_PLACING_PICTURE_USER_VIEWPORT" val="{&quot;height&quot;:5565,&quot;width&quot;:7575}"/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2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27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3483*1842*460*46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PP_MARK_KEY" val="3cc73b9a-f896-4b00-becc-0e02a97a3d35"/>
  <p:tag name="COMMONDATA" val="eyJoZGlkIjoiM2IyNGM0ZjdjZTNmODI0YTQ1YjExN2U3OGQ1NDcwNzc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8745,&quot;width&quot;:10125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NWYxMWU1ZS01MTg1LTRiZWQtYjVhMC1kYWVkYmNhNDQ3ZWIiCn0K"/>
    </extobj>
  </extobjs>
</s:customData>
</file>

<file path=customXml/itemProps13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1821</Words>
  <Application>WPS 演示</Application>
  <PresentationFormat>宽屏</PresentationFormat>
  <Paragraphs>109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思源黑体 CN Normal</vt:lpstr>
      <vt:lpstr>思源黑体 CN Medium</vt:lpstr>
      <vt:lpstr>黑体</vt:lpstr>
      <vt:lpstr>思源黑体 CN Bold</vt:lpstr>
      <vt:lpstr>OPPOSans H</vt:lpstr>
      <vt:lpstr>微软雅黑</vt:lpstr>
      <vt:lpstr>Arial Unicode MS</vt:lpstr>
      <vt:lpstr>Calibri</vt:lpstr>
      <vt:lpstr>思源黑体 CN Normal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北方职业教育 岳群</cp:lastModifiedBy>
  <cp:revision>32</cp:revision>
  <dcterms:created xsi:type="dcterms:W3CDTF">2023-09-15T06:27:00Z</dcterms:created>
  <dcterms:modified xsi:type="dcterms:W3CDTF">2023-10-14T07:50:30Z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35E73200262F4FD5948B574E95AD9A10_13</vt:lpwstr>
  </property>
  <property fmtid="{D5CDD505-2E9C-101B-9397-08002B2CF9AE}" pid="3" name="KSOProductBuildVer">
    <vt:lpwstr>2052-11.1.0.14309</vt:lpwstr>
  </property>
</Properties>
</file>