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1090234" r:id="rId3"/>
    <p:sldId id="11090389" r:id="rId4"/>
    <p:sldId id="11090392" r:id="rId5"/>
    <p:sldId id="421" r:id="rId6"/>
    <p:sldId id="11090416" r:id="rId7"/>
    <p:sldId id="11090417" r:id="rId8"/>
    <p:sldId id="423" r:id="rId9"/>
    <p:sldId id="11090419" r:id="rId10"/>
    <p:sldId id="11090420" r:id="rId11"/>
    <p:sldId id="11090396" r:id="rId12"/>
    <p:sldId id="11090421" r:id="rId13"/>
    <p:sldId id="11090422" r:id="rId14"/>
    <p:sldId id="11090423" r:id="rId15"/>
    <p:sldId id="11090426" r:id="rId16"/>
    <p:sldId id="11090397" r:id="rId17"/>
    <p:sldId id="11090398" r:id="rId18"/>
    <p:sldId id="11090427" r:id="rId19"/>
    <p:sldId id="11090399" r:id="rId20"/>
    <p:sldId id="11090400" r:id="rId21"/>
    <p:sldId id="11090401" r:id="rId22"/>
    <p:sldId id="11090429" r:id="rId23"/>
    <p:sldId id="11090428" r:id="rId24"/>
    <p:sldId id="11090393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03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7.jpeg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8.jpeg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9.jpeg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10.jpeg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1.jpeg"/><Relationship Id="rId1" Type="http://schemas.openxmlformats.org/officeDocument/2006/relationships/tags" Target="../tags/tag5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0.xml"/><Relationship Id="rId6" Type="http://schemas.openxmlformats.org/officeDocument/2006/relationships/image" Target="../media/image12.jpeg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5.xml"/><Relationship Id="rId5" Type="http://schemas.openxmlformats.org/officeDocument/2006/relationships/image" Target="../media/image13.jpe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80.xml"/><Relationship Id="rId5" Type="http://schemas.openxmlformats.org/officeDocument/2006/relationships/image" Target="../media/image14.jpe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85.xml"/><Relationship Id="rId5" Type="http://schemas.openxmlformats.org/officeDocument/2006/relationships/image" Target="../media/image15.jpe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95.xml"/><Relationship Id="rId5" Type="http://schemas.openxmlformats.org/officeDocument/2006/relationships/image" Target="../media/image17.jpe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../media/image3.png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2.png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.xml"/><Relationship Id="rId2" Type="http://schemas.openxmlformats.org/officeDocument/2006/relationships/image" Target="../media/image5.jpe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1.xml"/><Relationship Id="rId7" Type="http://schemas.openxmlformats.org/officeDocument/2006/relationships/image" Target="../media/image6.jpe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image" Target="../media/image6.jpe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../media/image6.jpeg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0"/>
            <a:ext cx="242443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2207895" y="1969135"/>
            <a:ext cx="5414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发动机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结构原理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5499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Principles of engine construction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123123/Desktop/发动机结构原理PPT图片/进气行程.jpg进气行程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9" b="119"/>
          <a:stretch>
            <a:fillRect/>
          </a:stretch>
        </p:blipFill>
        <p:spPr>
          <a:xfrm>
            <a:off x="1289050" y="1189989"/>
            <a:ext cx="4000500" cy="4000500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1626870" y="1141095"/>
            <a:ext cx="10099675" cy="3575050"/>
            <a:chOff x="2562" y="1797"/>
            <a:chExt cx="15905" cy="5630"/>
          </a:xfrm>
        </p:grpSpPr>
        <p:sp>
          <p:nvSpPr>
            <p:cNvPr id="4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2562" y="1797"/>
              <a:ext cx="2716" cy="12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ctr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进气行程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5"/>
              </p:custDataLst>
            </p:nvPr>
          </p:nvSpPr>
          <p:spPr>
            <a:xfrm>
              <a:off x="7919" y="3248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进气行程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7814" y="4009"/>
              <a:ext cx="10653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活塞由上止点向下止点运动，进气门就会在机械力的作用下打开，可燃混合气就会进入气缸，直至活塞运行到下止点，进气门关闭。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123123/Desktop/发动机结构原理PPT图片/压缩行程.jpg压缩行程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9" b="119"/>
          <a:stretch>
            <a:fillRect/>
          </a:stretch>
        </p:blipFill>
        <p:spPr>
          <a:xfrm>
            <a:off x="488950" y="1189989"/>
            <a:ext cx="4000500" cy="4000500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1626870" y="1141095"/>
            <a:ext cx="10133965" cy="3575050"/>
            <a:chOff x="2562" y="1797"/>
            <a:chExt cx="15959" cy="5630"/>
          </a:xfrm>
        </p:grpSpPr>
        <p:sp>
          <p:nvSpPr>
            <p:cNvPr id="4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2562" y="1797"/>
              <a:ext cx="2716" cy="12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ctr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压缩行程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5"/>
              </p:custDataLst>
            </p:nvPr>
          </p:nvSpPr>
          <p:spPr>
            <a:xfrm>
              <a:off x="7919" y="3248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压缩行程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7868" y="4009"/>
              <a:ext cx="10653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由下止点移至上止点，这时进气门，排气门全都关闭，随着活塞的移动和汽缸容积的不断缩小，气缸内的可燃混合气体被压缩。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123123/Desktop/发动机结构原理PPT图片/做功行程.jpg做功行程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9" b="119"/>
          <a:stretch>
            <a:fillRect/>
          </a:stretch>
        </p:blipFill>
        <p:spPr>
          <a:xfrm>
            <a:off x="69850" y="1189989"/>
            <a:ext cx="4000500" cy="4000500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1626870" y="1141095"/>
            <a:ext cx="10133965" cy="3575050"/>
            <a:chOff x="2562" y="1797"/>
            <a:chExt cx="15959" cy="5630"/>
          </a:xfrm>
        </p:grpSpPr>
        <p:sp>
          <p:nvSpPr>
            <p:cNvPr id="4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2562" y="1797"/>
              <a:ext cx="2716" cy="12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ctr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做功行程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5"/>
              </p:custDataLst>
            </p:nvPr>
          </p:nvSpPr>
          <p:spPr>
            <a:xfrm>
              <a:off x="7919" y="3248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做功行程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7868" y="4009"/>
              <a:ext cx="10653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在压缩行程到达上止点时，装在气缸盖上方的火花塞发出电火花，点燃所压缩的可燃混合气，推动活塞到达下止点。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/Users/123123/Desktop/发动机结构原理PPT图片/排气行程.jpg排气行程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9" b="119"/>
          <a:stretch>
            <a:fillRect/>
          </a:stretch>
        </p:blipFill>
        <p:spPr>
          <a:xfrm>
            <a:off x="-6350" y="1189989"/>
            <a:ext cx="4000500" cy="4000500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1998345" y="1141095"/>
            <a:ext cx="9762490" cy="3575050"/>
            <a:chOff x="3147" y="1797"/>
            <a:chExt cx="15374" cy="5630"/>
          </a:xfrm>
        </p:grpSpPr>
        <p:sp>
          <p:nvSpPr>
            <p:cNvPr id="4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3147" y="1797"/>
              <a:ext cx="2716" cy="12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ctr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排气行程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5"/>
              </p:custDataLst>
            </p:nvPr>
          </p:nvSpPr>
          <p:spPr>
            <a:xfrm>
              <a:off x="7919" y="3248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排气行程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7868" y="4009"/>
              <a:ext cx="10653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sym typeface="+mn-ea"/>
                </a:rPr>
                <a:t>做功行程结束以后，排气门打开，活塞从下止点开始推动废气排出，到达上止。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两大机构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Two major institutions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:/Users/123123/Desktop/发动机结构原理PPT图片/曲柄连杆机构.jpg曲柄连杆机构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0693" r="10693"/>
          <a:stretch>
            <a:fillRect/>
          </a:stretch>
        </p:blipFill>
        <p:spPr>
          <a:xfrm>
            <a:off x="8238014" y="2643347"/>
            <a:ext cx="3608228" cy="3608228"/>
          </a:xfrm>
          <a:prstGeom prst="rect">
            <a:avLst/>
          </a:prstGeom>
        </p:spPr>
      </p:pic>
      <p:sp>
        <p:nvSpPr>
          <p:cNvPr id="7" name="图形"/>
          <p:cNvSpPr txBox="1"/>
          <p:nvPr userDrawn="1">
            <p:custDataLst>
              <p:tags r:id="rId3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5110480"/>
            <a:chOff x="917" y="1797"/>
            <a:chExt cx="17054" cy="8048"/>
          </a:xfrm>
        </p:grpSpPr>
        <p:sp>
          <p:nvSpPr>
            <p:cNvPr id="3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曲柄连杆机构由活塞组、连杆组和曲轴、飞轮组等零部件组成。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5"/>
              </p:custDataLst>
            </p:nvPr>
          </p:nvSpPr>
          <p:spPr>
            <a:xfrm>
              <a:off x="1071" y="5666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曲柄连杆机构：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917" y="6427"/>
              <a:ext cx="11156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将活塞的往复运动转变为曲轴的旋转运动，同时将作用于活塞上的力转变为曲轴对外输出的转矩，以驱动汽车车轮转动。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1221105"/>
            <a:ext cx="6319520" cy="5052060"/>
            <a:chOff x="8110" y="1923"/>
            <a:chExt cx="9952" cy="7956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曲柄连杆机构由气门组、气门传动组组成。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271" y="5700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配气机构：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7" y="6461"/>
              <a:ext cx="9744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配气机构安装在发动机的顶部，它在运动的过程中就会带动气门按照一定的规律打开和关闭。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22" name="图片 21" descr="C:/Users/123123/Desktop/发动机结构原理PPT图片/配气机构.jpg配气机构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l="3019" r="3019"/>
          <a:stretch>
            <a:fillRect/>
          </a:stretch>
        </p:blipFill>
        <p:spPr>
          <a:xfrm>
            <a:off x="318770" y="2324903"/>
            <a:ext cx="4877435" cy="363313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五大系统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Five systems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PART-05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4230370"/>
            <a:chOff x="917" y="1797"/>
            <a:chExt cx="17054" cy="666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起动系统、点火系统、冷却系统、润滑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系统、燃油供给系统。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428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燃油供给系统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5041"/>
              <a:ext cx="10748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为发动机提供源源不断的燃油的整套系统就叫做燃油供给系统。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2" name="图片 1" descr="燃油供给系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795" y="2720975"/>
            <a:ext cx="4569460" cy="26504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4665" y="931545"/>
            <a:ext cx="11364595" cy="4934585"/>
            <a:chOff x="779" y="1467"/>
            <a:chExt cx="17897" cy="777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9" y="146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起动系统、点火系统、冷却系统、润滑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系统、燃油供给系统。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6491" y="540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点火系统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6337" y="6183"/>
              <a:ext cx="12339" cy="305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位于燃烧室上方的火花塞产生电火花的整套系统就是点火系统。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3" name="图片 2" descr="点火系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" y="2907665"/>
            <a:ext cx="3956050" cy="28987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3016" y="2775094"/>
            <a:ext cx="2534285" cy="640080"/>
            <a:chOff x="261693" y="2775094"/>
            <a:chExt cx="2534285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100528" y="2833514"/>
              <a:ext cx="169545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工作原理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26169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85852" y="2775094"/>
            <a:ext cx="2451735" cy="640080"/>
            <a:chOff x="3751358" y="2775094"/>
            <a:chExt cx="2451735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4590193" y="2833514"/>
              <a:ext cx="161290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基本术语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3751358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66592" y="2749700"/>
            <a:ext cx="3655060" cy="640080"/>
            <a:chOff x="6866033" y="4003825"/>
            <a:chExt cx="3655060" cy="640080"/>
          </a:xfrm>
        </p:grpSpPr>
        <p:sp>
          <p:nvSpPr>
            <p:cNvPr id="14" name="文本框 13"/>
            <p:cNvSpPr txBox="1"/>
            <p:nvPr/>
          </p:nvSpPr>
          <p:spPr>
            <a:xfrm>
              <a:off x="7704868" y="4062245"/>
              <a:ext cx="281622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发动机四个行程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+mn-ea"/>
              </a:endParaRPr>
            </a:p>
          </p:txBody>
        </p:sp>
        <p:sp>
          <p:nvSpPr>
            <p:cNvPr id="16" name="对话气泡: 矩形 15"/>
            <p:cNvSpPr/>
            <p:nvPr/>
          </p:nvSpPr>
          <p:spPr>
            <a:xfrm>
              <a:off x="686603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06227" y="4298465"/>
            <a:ext cx="2446020" cy="640080"/>
            <a:chOff x="4665758" y="4003825"/>
            <a:chExt cx="2446020" cy="640080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5504593" y="4062245"/>
              <a:ext cx="160718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两大机构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3" name="对话气泡: 矩形 15"/>
            <p:cNvSpPr/>
            <p:nvPr>
              <p:custDataLst>
                <p:tags r:id="rId3"/>
              </p:custDataLst>
            </p:nvPr>
          </p:nvSpPr>
          <p:spPr>
            <a:xfrm>
              <a:off x="4665758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52142" y="4298465"/>
            <a:ext cx="2588895" cy="640080"/>
            <a:chOff x="5551583" y="4003825"/>
            <a:chExt cx="2588895" cy="640080"/>
          </a:xfrm>
        </p:grpSpPr>
        <p:sp>
          <p:nvSpPr>
            <p:cNvPr id="22" name="文本框 21"/>
            <p:cNvSpPr txBox="1"/>
            <p:nvPr>
              <p:custDataLst>
                <p:tags r:id="rId4"/>
              </p:custDataLst>
            </p:nvPr>
          </p:nvSpPr>
          <p:spPr>
            <a:xfrm>
              <a:off x="6390418" y="4062245"/>
              <a:ext cx="175006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五大系统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23" name="对话气泡: 矩形 15"/>
            <p:cNvSpPr/>
            <p:nvPr>
              <p:custDataLst>
                <p:tags r:id="rId5"/>
              </p:custDataLst>
            </p:nvPr>
          </p:nvSpPr>
          <p:spPr>
            <a:xfrm>
              <a:off x="555158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05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192530"/>
            <a:ext cx="10863580" cy="2024380"/>
            <a:chOff x="966" y="1878"/>
            <a:chExt cx="17108" cy="3188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通过冷却水的循环流动带走发动机的热量的整套系统叫做冷却系统。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冷却系统</a:t>
              </a:r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: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5505" y="1878"/>
              <a:ext cx="12569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起动系统、点火系统、冷却系统、润滑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系统、燃油供给系统。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冷却系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855" y="2934970"/>
            <a:ext cx="6309360" cy="34582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4665" y="931545"/>
            <a:ext cx="11364595" cy="4934585"/>
            <a:chOff x="779" y="1467"/>
            <a:chExt cx="17897" cy="777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9" y="146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起动系统、点火系统、冷却系统、润滑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系统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、燃油供给系统。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6491" y="540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润滑系统：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6337" y="6183"/>
              <a:ext cx="12339" cy="305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润滑系统的加入减少了金属之间的直接接触，从而降低了各部件的摩擦和磨损，有效地延长了发动机的使用寿命。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5" name="图片 4" descr="润滑系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0" y="2882265"/>
            <a:ext cx="3706495" cy="29838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268730"/>
            <a:ext cx="10863580" cy="1948180"/>
            <a:chOff x="966" y="1998"/>
            <a:chExt cx="17108" cy="3068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发动机由静止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状态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变为工作状态的一套系列称发动机起动系统。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起动系统：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5505" y="1998"/>
              <a:ext cx="12569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起动系统、点火系统、冷却系统、润滑系统、燃油供给系统。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起动系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60" y="2574290"/>
            <a:ext cx="5836920" cy="29292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06470" y="2044700"/>
            <a:ext cx="239014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73139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960880"/>
            <a:ext cx="6489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发动机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4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结构原理</a:t>
            </a:r>
            <a:endParaRPr lang="zh-CN" altLang="en-US" sz="4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lang="zh-CN" altLang="en-US" spc="-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发动机结构原理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工作原理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A</a:t>
            </a: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How it works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698500" y="1502410"/>
            <a:ext cx="56991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活塞在发动机中移动时，它会对里面的燃油进行压缩，然后点燃，推动活塞往复运动。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 descr="C:/Users/123123/Desktop/发动机结构原理PPT图片/发动机.jpg发动机"/>
          <p:cNvPicPr>
            <a:picLocks noChangeAspect="1"/>
          </p:cNvPicPr>
          <p:nvPr/>
        </p:nvPicPr>
        <p:blipFill>
          <a:blip r:embed="rId2"/>
          <a:srcRect t="5" b="5"/>
          <a:stretch>
            <a:fillRect/>
          </a:stretch>
        </p:blipFill>
        <p:spPr>
          <a:xfrm>
            <a:off x="6661785" y="1265555"/>
            <a:ext cx="5041265" cy="5041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基本术语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Basic terms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1708150"/>
            <a:ext cx="7031355" cy="3216910"/>
            <a:chOff x="7351" y="2690"/>
            <a:chExt cx="11073" cy="5066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2950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3"/>
              </p:custDataLst>
            </p:nvPr>
          </p:nvSpPr>
          <p:spPr>
            <a:xfrm>
              <a:off x="7351" y="6934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5" y="2690"/>
              <a:ext cx="103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活塞在气缸中最高的位置，称为上止点。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8115" y="6685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活塞在气缸中最低的位置，称为下止点。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15" name="图片 14" descr="C:/Users/123123/Desktop/发动机结构原理PPT图片/基本术语.jpg基本术语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712" b="2712"/>
          <a:stretch>
            <a:fillRect/>
          </a:stretch>
        </p:blipFill>
        <p:spPr>
          <a:xfrm>
            <a:off x="129136" y="1230947"/>
            <a:ext cx="4538749" cy="4160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1400" y="1023620"/>
            <a:ext cx="2552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上止点与下止点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2233973"/>
            <a:ext cx="44640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活塞从上止点到下止点之间的直线距离称为活塞的行程。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833360" y="1023620"/>
            <a:ext cx="2552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行程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C:/Users/123123/Desktop/发动机结构原理PPT图片/基本术语.jpg基本术语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712" b="2712"/>
          <a:stretch>
            <a:fillRect/>
          </a:stretch>
        </p:blipFill>
        <p:spPr>
          <a:xfrm>
            <a:off x="129136" y="1230947"/>
            <a:ext cx="4538749" cy="41605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发动机</a:t>
            </a:r>
            <a:r>
              <a:rPr lang="zh-CN" altLang="en-US" sz="32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结构原理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1708150"/>
            <a:ext cx="7031355" cy="3527425"/>
            <a:chOff x="7351" y="2690"/>
            <a:chExt cx="11073" cy="5555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2950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3"/>
              </p:custDataLst>
            </p:nvPr>
          </p:nvSpPr>
          <p:spPr>
            <a:xfrm>
              <a:off x="7351" y="6934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5" y="2690"/>
              <a:ext cx="1030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活塞从上止点到下止点所经过的容积称为气缸工作容积。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8115" y="6235"/>
              <a:ext cx="10309" cy="20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气缸的工作</a:t>
              </a:r>
              <a:r>
                <a:rPr lang="zh-CN" altLang="en-US"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容积之和就是这台发动机的排量。</a:t>
              </a:r>
              <a:endParaRPr lang="zh-CN" altLang="en-US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一般用</a:t>
              </a:r>
              <a:r>
                <a:rPr lang="en-US" altLang="zh-CN"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CC</a:t>
              </a:r>
              <a:r>
                <a:rPr lang="zh-CN" altLang="en-US"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或者是</a:t>
              </a:r>
              <a:r>
                <a:rPr lang="en-US" altLang="zh-CN"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ML</a:t>
              </a:r>
              <a:r>
                <a:rPr lang="zh-CN" altLang="en-US"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表示。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15" name="图片 14" descr="C:/Users/123123/Desktop/发动机结构原理PPT图片/基本术语.jpg基本术语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712" b="2712"/>
          <a:stretch>
            <a:fillRect/>
          </a:stretch>
        </p:blipFill>
        <p:spPr>
          <a:xfrm>
            <a:off x="129136" y="1230947"/>
            <a:ext cx="4538749" cy="416052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121400" y="1023620"/>
            <a:ext cx="2552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工作容积与排量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发动机四个行程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Engine four strokes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ISLIDE.ICON" val="#393842;"/>
</p:tagLst>
</file>

<file path=ppt/tags/tag103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NGIzMWNjYmQ2ZGU5OGIxZDNjYmY2M2E3MWViODUyMTk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WPS 演示</Application>
  <PresentationFormat>宽屏</PresentationFormat>
  <Paragraphs>185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123123</cp:lastModifiedBy>
  <cp:revision>118</cp:revision>
  <dcterms:created xsi:type="dcterms:W3CDTF">2023-05-05T14:56:00Z</dcterms:created>
  <dcterms:modified xsi:type="dcterms:W3CDTF">2023-11-07T06:54:26Z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