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0"/>
  </p:handoutMasterIdLst>
  <p:sldIdLst>
    <p:sldId id="868" r:id="rId4"/>
    <p:sldId id="884" r:id="rId6"/>
    <p:sldId id="886" r:id="rId7"/>
    <p:sldId id="898" r:id="rId8"/>
    <p:sldId id="909" r:id="rId9"/>
    <p:sldId id="910" r:id="rId10"/>
    <p:sldId id="911" r:id="rId11"/>
    <p:sldId id="913" r:id="rId12"/>
    <p:sldId id="912" r:id="rId13"/>
    <p:sldId id="914" r:id="rId14"/>
    <p:sldId id="915" r:id="rId15"/>
    <p:sldId id="891" r:id="rId16"/>
    <p:sldId id="893" r:id="rId17"/>
    <p:sldId id="916" r:id="rId18"/>
    <p:sldId id="879" r:id="rId19"/>
  </p:sldIdLst>
  <p:sldSz cx="12192000" cy="6858000"/>
  <p:notesSz cx="7099300" cy="10234295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9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667"/>
    <a:srgbClr val="0665C6"/>
    <a:srgbClr val="022E77"/>
    <a:srgbClr val="030716"/>
    <a:srgbClr val="122F7C"/>
    <a:srgbClr val="93948D"/>
    <a:srgbClr val="000A13"/>
    <a:srgbClr val="FF0000"/>
    <a:srgbClr val="B01302"/>
    <a:srgbClr val="4E9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74487" autoAdjust="0"/>
  </p:normalViewPr>
  <p:slideViewPr>
    <p:cSldViewPr showGuides="1">
      <p:cViewPr varScale="1">
        <p:scale>
          <a:sx n="109" d="100"/>
          <a:sy n="109" d="100"/>
        </p:scale>
        <p:origin x="684" y="84"/>
      </p:cViewPr>
      <p:guideLst>
        <p:guide orient="horz" pos="2159"/>
        <p:guide pos="39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32" y="-84"/>
      </p:cViewPr>
      <p:guideLst>
        <p:guide orient="horz" pos="3222"/>
        <p:guide pos="227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1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Line 6"/>
          <p:cNvSpPr>
            <a:spLocks noChangeShapeType="1"/>
          </p:cNvSpPr>
          <p:nvPr/>
        </p:nvSpPr>
        <p:spPr bwMode="auto">
          <a:xfrm>
            <a:off x="309563" y="652463"/>
            <a:ext cx="6335712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381000" y="9437688"/>
            <a:ext cx="6335713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1749425" y="0"/>
            <a:ext cx="3549650" cy="623888"/>
          </a:xfrm>
          <a:prstGeom prst="rect">
            <a:avLst/>
          </a:prstGeom>
          <a:noFill/>
          <a:ln w="38100">
            <a:noFill/>
            <a:miter lim="800000"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注册信息安全专业人员（</a:t>
            </a:r>
            <a:r>
              <a:rPr lang="en-US" altLang="zh-CN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CISP</a:t>
            </a: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）培训讲义</a:t>
            </a:r>
            <a:endParaRPr lang="zh-CN" altLang="en-US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课程：信息安全保障综述</a:t>
            </a:r>
            <a:endParaRPr lang="en-US" altLang="zh-CN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281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  <p:grpSp>
        <p:nvGrpSpPr>
          <p:cNvPr id="88072" name="Group 8"/>
          <p:cNvGrpSpPr/>
          <p:nvPr/>
        </p:nvGrpSpPr>
        <p:grpSpPr bwMode="auto">
          <a:xfrm>
            <a:off x="315913" y="587375"/>
            <a:ext cx="6534150" cy="61913"/>
            <a:chOff x="133" y="96"/>
            <a:chExt cx="4101" cy="33"/>
          </a:xfrm>
        </p:grpSpPr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133" y="107"/>
              <a:ext cx="4101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482" name="Line 10"/>
            <p:cNvSpPr>
              <a:spLocks noChangeShapeType="1"/>
            </p:cNvSpPr>
            <p:nvPr/>
          </p:nvSpPr>
          <p:spPr bwMode="auto">
            <a:xfrm>
              <a:off x="133" y="96"/>
              <a:ext cx="410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2647950" y="209550"/>
            <a:ext cx="2139950" cy="387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900" b="1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信息安全保障培训</a:t>
            </a:r>
            <a:endParaRPr lang="zh-CN" altLang="en-US" sz="1900" b="1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  <p:sp>
        <p:nvSpPr>
          <p:cNvPr id="105484" name="Line 12"/>
          <p:cNvSpPr>
            <a:spLocks noChangeShapeType="1"/>
          </p:cNvSpPr>
          <p:nvPr/>
        </p:nvSpPr>
        <p:spPr bwMode="auto">
          <a:xfrm>
            <a:off x="568325" y="4776788"/>
            <a:ext cx="614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5" name="Line 13"/>
          <p:cNvSpPr>
            <a:spLocks noChangeShapeType="1"/>
          </p:cNvSpPr>
          <p:nvPr/>
        </p:nvSpPr>
        <p:spPr bwMode="auto">
          <a:xfrm>
            <a:off x="465138" y="9550400"/>
            <a:ext cx="614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811213" y="7697788"/>
            <a:ext cx="1161794" cy="3308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5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培训笔记：</a:t>
            </a:r>
            <a:endParaRPr lang="zh-CN" altLang="en-US" sz="1500" b="1" u="sng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7" name="Line 15"/>
          <p:cNvSpPr>
            <a:spLocks noChangeShapeType="1"/>
          </p:cNvSpPr>
          <p:nvPr/>
        </p:nvSpPr>
        <p:spPr bwMode="auto">
          <a:xfrm>
            <a:off x="811213" y="81930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8" name="Line 16"/>
          <p:cNvSpPr>
            <a:spLocks noChangeShapeType="1"/>
          </p:cNvSpPr>
          <p:nvPr/>
        </p:nvSpPr>
        <p:spPr bwMode="auto">
          <a:xfrm>
            <a:off x="811213" y="85359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9" name="Line 17"/>
          <p:cNvSpPr>
            <a:spLocks noChangeShapeType="1"/>
          </p:cNvSpPr>
          <p:nvPr/>
        </p:nvSpPr>
        <p:spPr bwMode="auto">
          <a:xfrm>
            <a:off x="811213" y="8880475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>
            <a:off x="811213" y="9226550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DA2CB8D-AD25-4139-A165-768739BFA224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4DACCBB-5B68-46B0-8149-19ECCC141231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5CC2D1E-934A-4618-A5BD-DC22114901DA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2295CBA-F022-4924-9E69-5251991C90C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34584" y="214313"/>
            <a:ext cx="7600949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7D4780B-3E9F-4F4E-A2F7-3278FDE373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（#）/总页数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0310495" y="6419850"/>
            <a:ext cx="2044700" cy="371475"/>
            <a:chOff x="16237" y="10110"/>
            <a:chExt cx="3220" cy="585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16237" y="10142"/>
              <a:ext cx="3220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北方国际教育集团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" name="图片 2" descr="C:\Users\HH\Desktop\logo-常用3.pnglogo-常用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16313" y="10110"/>
              <a:ext cx="532" cy="58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C:\Users\HH\Desktop\logo-常用3.pnglogo-常用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832850" y="6419850"/>
            <a:ext cx="337820" cy="371475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EF0551A-F837-451E-83FD-630DC32CD1FC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A11D8B4-2FCE-4D4D-A8D2-4015E30B1652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4C1946E-6C12-4746-AECE-05545A950BA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18" Type="http://schemas.openxmlformats.org/officeDocument/2006/relationships/image" Target="../media/image1.png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image" Target="../media/image3.jpeg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1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image" Target="../media/image21.png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image" Target="../media/image8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../media/image22.png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image" Target="../media/image8.pn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image" Target="../media/image9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image" Target="../media/image4.jpeg"/><Relationship Id="rId1" Type="http://schemas.openxmlformats.org/officeDocument/2006/relationships/tags" Target="../tags/tag8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image" Target="../media/image8.png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4.jpe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100.xml"/><Relationship Id="rId12" Type="http://schemas.openxmlformats.org/officeDocument/2006/relationships/image" Target="../media/image24.png"/><Relationship Id="rId11" Type="http://schemas.openxmlformats.org/officeDocument/2006/relationships/tags" Target="../tags/tag99.xml"/><Relationship Id="rId10" Type="http://schemas.openxmlformats.org/officeDocument/2006/relationships/image" Target="../media/image23.png"/><Relationship Id="rId1" Type="http://schemas.openxmlformats.org/officeDocument/2006/relationships/tags" Target="../tags/tag9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image" Target="../media/image8.png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4.jpe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08.xml"/><Relationship Id="rId10" Type="http://schemas.openxmlformats.org/officeDocument/2006/relationships/image" Target="../media/image25.png"/><Relationship Id="rId1" Type="http://schemas.openxmlformats.org/officeDocument/2006/relationships/tags" Target="../tags/tag10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../media/image7.png"/><Relationship Id="rId3" Type="http://schemas.openxmlformats.org/officeDocument/2006/relationships/tags" Target="../tags/tag19.xml"/><Relationship Id="rId2" Type="http://schemas.openxmlformats.org/officeDocument/2006/relationships/image" Target="../media/image4.jpe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image" Target="../media/image8.png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image" Target="../media/image9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4.jpeg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10.png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image" Target="../media/image8.png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4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1.xml"/><Relationship Id="rId10" Type="http://schemas.openxmlformats.org/officeDocument/2006/relationships/image" Target="../media/image11.png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image" Target="../media/image10.png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image" Target="../media/image8.png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4.jpe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8.xml"/><Relationship Id="rId10" Type="http://schemas.openxmlformats.org/officeDocument/2006/relationships/image" Target="../media/image12.png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53.xml"/><Relationship Id="rId7" Type="http://schemas.openxmlformats.org/officeDocument/2006/relationships/image" Target="../media/image13.png"/><Relationship Id="rId6" Type="http://schemas.openxmlformats.org/officeDocument/2006/relationships/tags" Target="../tags/tag52.xml"/><Relationship Id="rId5" Type="http://schemas.openxmlformats.org/officeDocument/2006/relationships/image" Target="../media/image8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4.jpe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54.xml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image" Target="../media/image8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image" Target="../media/image4.jpe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60.xml"/><Relationship Id="rId1" Type="http://schemas.openxmlformats.org/officeDocument/2006/relationships/tags" Target="../tags/tag5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image" Target="../media/image17.png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image" Target="../media/image8.png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4.jpe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67.xml"/><Relationship Id="rId10" Type="http://schemas.openxmlformats.org/officeDocument/2006/relationships/image" Target="../media/image18.png"/><Relationship Id="rId1" Type="http://schemas.openxmlformats.org/officeDocument/2006/relationships/tags" Target="../tags/tag6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19.png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image" Target="../media/image8.pn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4.jpe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74.xml"/><Relationship Id="rId10" Type="http://schemas.openxmlformats.org/officeDocument/2006/relationships/image" Target="../media/image20.png"/><Relationship Id="rId1" Type="http://schemas.openxmlformats.org/officeDocument/2006/relationships/tags" Target="../tags/tag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9253" y="939992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055370" y="1557020"/>
            <a:ext cx="5854700" cy="2325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气门传动组结构原理及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拆装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03580" y="4132580"/>
            <a:ext cx="7137400" cy="90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Structural principle and disassembly of valve transmission group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351659" y="5085872"/>
            <a:ext cx="29260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气门传动组结构原理及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拆装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4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51072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15415" y="1124585"/>
            <a:ext cx="561467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c.</a:t>
            </a:r>
            <a:r>
              <a:rPr lang="zh-CN" altLang="en-US" sz="2800"/>
              <a:t>液压挺柱</a:t>
            </a:r>
            <a:r>
              <a:rPr lang="zh-CN" altLang="en-US" sz="2800"/>
              <a:t>工作原理：</a:t>
            </a:r>
            <a:endParaRPr lang="zh-CN" altLang="en-US" sz="2800"/>
          </a:p>
          <a:p>
            <a:r>
              <a:rPr lang="en-US" altLang="zh-CN" sz="2800"/>
              <a:t>       1.</a:t>
            </a:r>
            <a:r>
              <a:rPr lang="zh-CN" altLang="en-US" sz="2800">
                <a:sym typeface="+mn-ea"/>
              </a:rPr>
              <a:t>凸轮轴在转动时，当凸轮转过一定角度后，向下顶动液压挺柱时</a:t>
            </a:r>
            <a:r>
              <a:rPr lang="zh-CN" altLang="en-US" sz="2800">
                <a:sym typeface="+mn-ea"/>
              </a:rPr>
              <a:t>，柱塞会随着挺柱体一起下移，</a:t>
            </a:r>
            <a:r>
              <a:rPr lang="zh-CN" altLang="en-US" sz="2800">
                <a:sym typeface="+mn-ea"/>
              </a:rPr>
              <a:t>由于单向阀关闭，</a:t>
            </a:r>
            <a:r>
              <a:rPr lang="en-US" altLang="zh-CN" sz="2800">
                <a:sym typeface="+mn-ea"/>
              </a:rPr>
              <a:t>C</a:t>
            </a:r>
            <a:r>
              <a:rPr lang="zh-CN" altLang="en-US" sz="2800">
                <a:sym typeface="+mn-ea"/>
              </a:rPr>
              <a:t>腔室体积就会变小，油压变大；这个时候</a:t>
            </a:r>
            <a:r>
              <a:rPr lang="en-US" altLang="zh-CN" sz="2800">
                <a:sym typeface="+mn-ea"/>
              </a:rPr>
              <a:t>C</a:t>
            </a:r>
            <a:r>
              <a:rPr lang="zh-CN" altLang="en-US" sz="2800">
                <a:sym typeface="+mn-ea"/>
              </a:rPr>
              <a:t>腔室油压大于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腔室油压，由于液体具有不可压缩性，</a:t>
            </a:r>
            <a:r>
              <a:rPr lang="zh-CN" altLang="en-US" sz="2800">
                <a:sym typeface="+mn-ea"/>
              </a:rPr>
              <a:t>只有少量的机油会通过柱塞与柱塞套之间的缝隙流入到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腔室中，凸轮顶动液压挺柱，使气门打开</a:t>
            </a:r>
            <a:endParaRPr lang="en-US" altLang="zh-CN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76135" y="1412875"/>
            <a:ext cx="4374515" cy="30486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51072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15415" y="1124585"/>
            <a:ext cx="561467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c.</a:t>
            </a:r>
            <a:r>
              <a:rPr lang="zh-CN" altLang="en-US" sz="2800"/>
              <a:t>液压挺柱</a:t>
            </a:r>
            <a:r>
              <a:rPr lang="zh-CN" altLang="en-US" sz="2800"/>
              <a:t>工作原理：</a:t>
            </a:r>
            <a:endParaRPr lang="zh-CN" altLang="en-US" sz="2800"/>
          </a:p>
          <a:p>
            <a:r>
              <a:rPr lang="en-US" altLang="zh-CN" sz="2800"/>
              <a:t>       2.</a:t>
            </a:r>
            <a:r>
              <a:rPr lang="zh-CN" altLang="en-US" sz="2800">
                <a:sym typeface="+mn-ea"/>
              </a:rPr>
              <a:t>不驱动液压挺柱时，在弹簧作用下，液压挺柱上移，在上移过程中，</a:t>
            </a:r>
            <a:r>
              <a:rPr lang="en-US" altLang="zh-CN" sz="2800">
                <a:sym typeface="+mn-ea"/>
              </a:rPr>
              <a:t>C</a:t>
            </a:r>
            <a:r>
              <a:rPr lang="zh-CN" altLang="en-US" sz="2800">
                <a:sym typeface="+mn-ea"/>
              </a:rPr>
              <a:t>腔室的体积增加，压力变小，当</a:t>
            </a:r>
            <a:r>
              <a:rPr lang="en-US" altLang="zh-CN" sz="2800">
                <a:sym typeface="+mn-ea"/>
              </a:rPr>
              <a:t>C</a:t>
            </a:r>
            <a:r>
              <a:rPr lang="zh-CN" altLang="en-US" sz="2800">
                <a:sym typeface="+mn-ea"/>
              </a:rPr>
              <a:t>腔室压力低于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腔室压力时，单向阀打开，机油从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腔室流入到</a:t>
            </a:r>
            <a:r>
              <a:rPr lang="en-US" altLang="zh-CN" sz="2800">
                <a:sym typeface="+mn-ea"/>
              </a:rPr>
              <a:t>C</a:t>
            </a:r>
            <a:r>
              <a:rPr lang="zh-CN" altLang="en-US" sz="2800">
                <a:sym typeface="+mn-ea"/>
              </a:rPr>
              <a:t>腔室，以补充刚才在压缩时从缝隙中溜走的少量机油，使液压挺柱恢复到原来的高度，使配气机构保持无间隙传动</a:t>
            </a:r>
            <a:endParaRPr lang="en-US" altLang="zh-CN" sz="280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60235" y="1412875"/>
            <a:ext cx="5189855" cy="36658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气门传动组拆装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方法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012445" y="1846608"/>
              <a:ext cx="310184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11363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337310" y="1515745"/>
            <a:ext cx="5198745" cy="4109085"/>
          </a:xfrm>
          <a:prstGeom prst="rect">
            <a:avLst/>
          </a:prstGeom>
        </p:spPr>
        <p:txBody>
          <a:bodyPr vert="horz" wrap="square" lIns="87335" tIns="43667" rIns="87335" bIns="43667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拆卸步骤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1.</a:t>
            </a:r>
            <a:r>
              <a:rPr lang="zh-CN" altLang="en-US" sz="2000">
                <a:sym typeface="+mn-ea"/>
              </a:rPr>
              <a:t>拆卸凸轮轴之前，找到一缸的压缩行程上至点，将正时带拆下。</a:t>
            </a:r>
            <a:endParaRPr lang="zh-CN" altLang="en-US" sz="2000">
              <a:sym typeface="+mn-ea"/>
            </a:endParaRPr>
          </a:p>
          <a:p>
            <a:pPr marL="0" indent="0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None/>
            </a:pPr>
            <a:r>
              <a:rPr lang="zh-CN" altLang="en-US" sz="1800">
                <a:sym typeface="+mn-ea"/>
              </a:rPr>
              <a:t> </a:t>
            </a:r>
            <a:r>
              <a:rPr lang="en-US" altLang="zh-CN" sz="1800">
                <a:sym typeface="+mn-ea"/>
              </a:rPr>
              <a:t>      2.</a:t>
            </a:r>
            <a:r>
              <a:rPr lang="zh-CN" altLang="en-US" sz="2000">
                <a:sym typeface="+mn-ea"/>
              </a:rPr>
              <a:t>拆凸轮轴固定螺丝，按照先二边、后中间的顺序，用</a:t>
            </a:r>
            <a:r>
              <a:rPr lang="en-US" altLang="zh-CN" sz="2000">
                <a:sym typeface="+mn-ea"/>
              </a:rPr>
              <a:t>14mm </a:t>
            </a:r>
            <a:r>
              <a:rPr lang="zh-CN" altLang="en-US" sz="2000">
                <a:sym typeface="+mn-ea"/>
              </a:rPr>
              <a:t>套筒工具</a:t>
            </a:r>
            <a:r>
              <a:rPr lang="zh-CN" altLang="en-US" sz="2000">
                <a:sym typeface="+mn-ea"/>
              </a:rPr>
              <a:t>先拧松，然后将螺丝取下，</a:t>
            </a:r>
            <a:r>
              <a:rPr lang="zh-CN" altLang="en-US" sz="2000">
                <a:sym typeface="+mn-ea"/>
              </a:rPr>
              <a:t>凸轮轴上轴承盖有标号，将轴承盖取下，摆放好。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 3.</a:t>
            </a:r>
            <a:r>
              <a:rPr lang="zh-CN" altLang="en-US" sz="2000">
                <a:sym typeface="+mn-ea"/>
              </a:rPr>
              <a:t>拆下液压挺柱，并做上标记，不可混淆，将液压挺柱摆放好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11365" name="Rectangle 5"/>
          <p:cNvSpPr>
            <a:spLocks noRot="1" noChangeArrowheads="1"/>
          </p:cNvSpPr>
          <p:nvPr>
            <p:custDataLst>
              <p:tags r:id="rId4"/>
            </p:custDataLst>
          </p:nvPr>
        </p:nvSpPr>
        <p:spPr bwMode="auto">
          <a:xfrm>
            <a:off x="1775520" y="2858625"/>
            <a:ext cx="4322885" cy="2431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278" tIns="42140" rIns="84278" bIns="42140"/>
          <a:lstStyle/>
          <a:p>
            <a:pPr marL="0" indent="0" defTabSz="873125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气门传动组拆装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方法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4" name="矩形 43"/>
            <p:cNvSpPr/>
            <p:nvPr>
              <p:custDataLst>
                <p:tags r:id="rId8"/>
              </p:custDataLst>
            </p:nvPr>
          </p:nvSpPr>
          <p:spPr>
            <a:xfrm>
              <a:off x="5807968" y="1820724"/>
              <a:ext cx="65274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60235" y="548640"/>
            <a:ext cx="4512310" cy="27127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031990" y="3356610"/>
            <a:ext cx="4569460" cy="289496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11363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337310" y="1515745"/>
            <a:ext cx="5198745" cy="4109085"/>
          </a:xfrm>
          <a:prstGeom prst="rect">
            <a:avLst/>
          </a:prstGeom>
        </p:spPr>
        <p:txBody>
          <a:bodyPr vert="horz" wrap="square" lIns="87335" tIns="43667" rIns="87335" bIns="43667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安装步骤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1.</a:t>
            </a:r>
            <a:r>
              <a:rPr lang="zh-CN" altLang="en-US" sz="1800">
                <a:sym typeface="+mn-ea"/>
              </a:rPr>
              <a:t> </a:t>
            </a:r>
            <a:r>
              <a:rPr lang="en-US" altLang="zh-CN" sz="1800">
                <a:sym typeface="+mn-ea"/>
              </a:rPr>
              <a:t> </a:t>
            </a:r>
            <a:r>
              <a:rPr lang="zh-CN" altLang="en-US" sz="2000">
                <a:sym typeface="+mn-ea"/>
              </a:rPr>
              <a:t>一定要让液压挺柱涂抹</a:t>
            </a:r>
            <a:r>
              <a:rPr lang="zh-CN" altLang="en-US" sz="2000">
                <a:sym typeface="+mn-ea"/>
              </a:rPr>
              <a:t>润滑油，对号入座，不可装错，否则影响发动机性能。</a:t>
            </a:r>
            <a:endParaRPr lang="zh-CN" altLang="en-US" sz="2000">
              <a:sym typeface="+mn-ea"/>
            </a:endParaRPr>
          </a:p>
          <a:p>
            <a:pPr marL="0" indent="0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zh-CN" sz="1800">
                <a:sym typeface="+mn-ea"/>
              </a:rPr>
              <a:t>      2. </a:t>
            </a:r>
            <a:r>
              <a:rPr lang="zh-CN" altLang="en-US" sz="2000">
                <a:sym typeface="+mn-ea"/>
              </a:rPr>
              <a:t>在凸轮轴轴承座上、凸轮轴轴径上、轴承盖内侧涂抹适量的润滑油，然后将螺丝带上，分</a:t>
            </a:r>
            <a:r>
              <a:rPr lang="en-US" altLang="zh-CN" sz="2000">
                <a:sym typeface="+mn-ea"/>
              </a:rPr>
              <a:t>2~3</a:t>
            </a:r>
            <a:r>
              <a:rPr lang="zh-CN" altLang="en-US" sz="2000">
                <a:sym typeface="+mn-ea"/>
              </a:rPr>
              <a:t>次将螺丝按照先中间后二边的顺序拧紧，最后用力矩板手按照规定力矩拧紧</a:t>
            </a:r>
            <a:r>
              <a:rPr lang="zh-CN" altLang="en-US" sz="1800">
                <a:sym typeface="+mn-ea"/>
              </a:rPr>
              <a:t>。</a:t>
            </a:r>
            <a:endParaRPr lang="zh-CN" altLang="en-US" sz="1800">
              <a:sym typeface="+mn-ea"/>
            </a:endParaRPr>
          </a:p>
          <a:p>
            <a:pPr marL="0" indent="0">
              <a:lnSpc>
                <a:spcPct val="150000"/>
              </a:lnSpc>
              <a:buClr>
                <a:schemeClr val="bg1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3.</a:t>
            </a:r>
            <a:r>
              <a:rPr lang="zh-CN" altLang="en-US" sz="2000">
                <a:sym typeface="+mn-ea"/>
              </a:rPr>
              <a:t>对好正时标记，安装上正时带</a:t>
            </a:r>
            <a:r>
              <a:rPr lang="zh-CN" altLang="en-US" sz="1800">
                <a:sym typeface="+mn-ea"/>
              </a:rPr>
              <a:t>。</a:t>
            </a:r>
            <a:endParaRPr lang="zh-CN" altLang="en-US" sz="1800">
              <a:sym typeface="+mn-ea"/>
            </a:endParaRPr>
          </a:p>
        </p:txBody>
      </p:sp>
      <p:sp>
        <p:nvSpPr>
          <p:cNvPr id="911365" name="Rectangle 5"/>
          <p:cNvSpPr>
            <a:spLocks noRot="1" noChangeArrowheads="1"/>
          </p:cNvSpPr>
          <p:nvPr>
            <p:custDataLst>
              <p:tags r:id="rId4"/>
            </p:custDataLst>
          </p:nvPr>
        </p:nvSpPr>
        <p:spPr bwMode="auto">
          <a:xfrm>
            <a:off x="1775520" y="2858625"/>
            <a:ext cx="4322885" cy="2431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278" tIns="42140" rIns="84278" bIns="42140"/>
          <a:lstStyle/>
          <a:p>
            <a:pPr marL="0" indent="0" defTabSz="873125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气门传动组拆装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方法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44" name="矩形 43"/>
            <p:cNvSpPr/>
            <p:nvPr>
              <p:custDataLst>
                <p:tags r:id="rId8"/>
              </p:custDataLst>
            </p:nvPr>
          </p:nvSpPr>
          <p:spPr>
            <a:xfrm>
              <a:off x="5807968" y="1820724"/>
              <a:ext cx="65274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86855" y="1412875"/>
            <a:ext cx="5333365" cy="403288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>
            <a:picLocks noChangeAspect="1"/>
          </p:cNvPicPr>
          <p:nvPr/>
        </p:nvPicPr>
        <p:blipFill rotWithShape="1"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2203" y="1043080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062609" y="1973994"/>
            <a:ext cx="4416594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5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感谢您的聆听</a:t>
            </a:r>
            <a:endParaRPr lang="en-GB" altLang="zh-CN" sz="5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62609" y="3245775"/>
            <a:ext cx="3228769" cy="4866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Thank you for listening</a:t>
            </a:r>
            <a:endParaRPr lang="en-GB" altLang="zh-CN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385873" y="4010817"/>
            <a:ext cx="29260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气门传动组结构原理及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拆装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63912" y="996710"/>
            <a:ext cx="4290638" cy="3812947"/>
          </a:xfrm>
          <a:prstGeom prst="rect">
            <a:avLst/>
          </a:prstGeom>
        </p:spPr>
      </p:pic>
      <p:sp>
        <p:nvSpPr>
          <p:cNvPr id="103" name="PA_矩形 2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551412" y="3205461"/>
            <a:ext cx="1101057" cy="130012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2122350" y="2952729"/>
            <a:ext cx="1155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目</a:t>
            </a:r>
            <a:br>
              <a:rPr lang="en-US" altLang="zh-CN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录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3152695" y="3721064"/>
            <a:ext cx="569387" cy="127054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5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15" name="AutoShape 7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207708" y="3832201"/>
            <a:ext cx="4984405" cy="563362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气门传动组的拆装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方法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52" name="AutoShape 44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7207708" y="2203093"/>
            <a:ext cx="4923651" cy="569218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结构原理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90182" y="2073557"/>
            <a:ext cx="1411635" cy="995673"/>
            <a:chOff x="5390182" y="1571272"/>
            <a:chExt cx="1411635" cy="995673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90181" y="3684226"/>
            <a:ext cx="1411635" cy="995673"/>
            <a:chOff x="5390182" y="1571272"/>
            <a:chExt cx="1411635" cy="995673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29" name="矩形 28"/>
            <p:cNvSpPr/>
            <p:nvPr>
              <p:custDataLst>
                <p:tags r:id="rId14"/>
              </p:custDataLst>
            </p:nvPr>
          </p:nvSpPr>
          <p:spPr>
            <a:xfrm>
              <a:off x="5807968" y="1820724"/>
              <a:ext cx="65274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</a:t>
            </a:r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结构原理</a:t>
            </a:r>
            <a:endParaRPr lang="zh-CN" altLang="en-US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050571" y="1846608"/>
              <a:ext cx="233932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974215" y="1290320"/>
            <a:ext cx="5960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</a:t>
            </a:r>
            <a:r>
              <a:rPr lang="zh-CN" altLang="en-US" sz="2800"/>
              <a:t>气门</a:t>
            </a:r>
            <a:r>
              <a:rPr lang="zh-CN" altLang="en-US" sz="2800"/>
              <a:t>传动组结构组成：有正时齿轮、凸轮轴、液压挺柱等部件。</a:t>
            </a:r>
            <a:endParaRPr lang="zh-CN" altLang="en-US" sz="2800"/>
          </a:p>
        </p:txBody>
      </p:sp>
      <p:pic>
        <p:nvPicPr>
          <p:cNvPr id="13" name="图片 12" descr="齿带驱动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23795" y="2493010"/>
            <a:ext cx="4221480" cy="3628390"/>
          </a:xfrm>
          <a:prstGeom prst="rect">
            <a:avLst/>
          </a:prstGeom>
        </p:spPr>
      </p:pic>
      <p:pic>
        <p:nvPicPr>
          <p:cNvPr id="3" name="图片 2" descr="C:\Users\HH\Desktop\PPT\素材\千库网_线上教育远程办公在家上课_元素编号13402856(1).png千库网_线上教育远程办公在家上课_元素编号13402856(1)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7752080" y="2060575"/>
            <a:ext cx="4067810" cy="406590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119272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15415" y="1280795"/>
            <a:ext cx="561721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2.</a:t>
            </a:r>
            <a:r>
              <a:rPr lang="zh-CN" altLang="en-US" sz="2800"/>
              <a:t>凸轮轴：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    a.</a:t>
            </a:r>
            <a:r>
              <a:rPr lang="zh-CN" altLang="en-US" sz="2800"/>
              <a:t>分类：有单顶置凸轮轴</a:t>
            </a:r>
            <a:r>
              <a:rPr lang="en-US" altLang="zh-CN" sz="2800"/>
              <a:t>SOHC</a:t>
            </a:r>
            <a:r>
              <a:rPr lang="zh-CN" altLang="en-US" sz="2800"/>
              <a:t>和双顶置凸轮轴</a:t>
            </a:r>
            <a:r>
              <a:rPr lang="en-US" altLang="zh-CN" sz="2800"/>
              <a:t>DOHC</a:t>
            </a:r>
            <a:r>
              <a:rPr lang="zh-CN" altLang="en-US" sz="2800"/>
              <a:t>二种形式。</a:t>
            </a:r>
            <a:r>
              <a:rPr lang="zh-CN" altLang="en-US" sz="2800">
                <a:sym typeface="+mn-ea"/>
              </a:rPr>
              <a:t>单顶置凸轮轴是指进气凸轮、排气凸轮都排列在一根轴上，进、排气凸轮各自控制气门的开闭。双顶置凸轮轴是二根轴，所有进气凸轮都排列在进气凸轮轴上，它控制进气门适时开闭；所有排气凸轮都排列在排气凸轮轴上，它控制排气门适时开闭</a:t>
            </a:r>
            <a:endParaRPr lang="zh-CN" altLang="en-US" sz="2800"/>
          </a:p>
        </p:txBody>
      </p:sp>
      <p:pic>
        <p:nvPicPr>
          <p:cNvPr id="3" name="图片 2" descr="齿带驱动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67980" y="3500755"/>
            <a:ext cx="3002280" cy="2580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110855" y="620395"/>
            <a:ext cx="2761615" cy="261493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51072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15415" y="1280795"/>
            <a:ext cx="56172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b.</a:t>
            </a:r>
            <a:r>
              <a:rPr lang="zh-CN" altLang="en-US" sz="2800"/>
              <a:t>凸轮轴结构：</a:t>
            </a:r>
            <a:r>
              <a:rPr lang="zh-CN" altLang="en-US" sz="2800">
                <a:sym typeface="+mn-ea"/>
              </a:rPr>
              <a:t>有凸轮轴和正时齿轮二部分组成。在凸轮轴上，进气凸轮和排气凸轮，各自控制气门的开闭。正时齿轮通过螺栓固定，</a:t>
            </a:r>
            <a:r>
              <a:rPr lang="zh-CN" altLang="en-US" sz="2800">
                <a:sym typeface="+mn-ea"/>
              </a:rPr>
              <a:t>正时齿轮通过正时链条或正时皮带由曲轴来驱动。</a:t>
            </a:r>
            <a:endParaRPr lang="zh-CN" altLang="en-US" sz="2800"/>
          </a:p>
        </p:txBody>
      </p:sp>
      <p:pic>
        <p:nvPicPr>
          <p:cNvPr id="10" name="图片 9" descr="凸轮轴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645" y="548640"/>
            <a:ext cx="2947670" cy="2947670"/>
          </a:xfrm>
          <a:prstGeom prst="rect">
            <a:avLst/>
          </a:prstGeom>
        </p:spPr>
      </p:pic>
      <p:pic>
        <p:nvPicPr>
          <p:cNvPr id="12" name="图片 11" descr="链条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863340" y="3644900"/>
            <a:ext cx="5970905" cy="300291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51072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15415" y="1280795"/>
            <a:ext cx="413512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2.</a:t>
            </a:r>
            <a:r>
              <a:rPr lang="zh-CN" altLang="en-US" sz="2800"/>
              <a:t>液压挺柱：</a:t>
            </a:r>
            <a:r>
              <a:rPr lang="zh-CN" altLang="en-US" sz="2800">
                <a:sym typeface="+mn-ea"/>
              </a:rPr>
              <a:t>适用于顶置式凸轮轴传动，具有消除气门间隙的作用，降低噪声和磨损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71945" y="1196975"/>
            <a:ext cx="5124450" cy="3705225"/>
          </a:xfrm>
          <a:prstGeom prst="rect">
            <a:avLst/>
          </a:prstGeom>
        </p:spPr>
      </p:pic>
      <p:pic>
        <p:nvPicPr>
          <p:cNvPr id="11" name="图片 10" descr="液压挺柱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0" y="2780665"/>
            <a:ext cx="3760470" cy="376047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51072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15415" y="1280795"/>
            <a:ext cx="413512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a.</a:t>
            </a:r>
            <a:r>
              <a:rPr lang="zh-CN" altLang="en-US" sz="2800"/>
              <a:t>液压挺柱类型：</a:t>
            </a:r>
            <a:r>
              <a:rPr lang="zh-CN" altLang="en-US" sz="2800">
                <a:sym typeface="+mn-ea"/>
              </a:rPr>
              <a:t>一种是直接驱动式，它安装在凸轮与气门杆之间，是直接传力部件，在工作中移动，直接调节气门间隙；另一种是摇臂支点式，它安装在汽缸盖与摇臂之间，作为支点，不直接传力，工作中不移动，采用杠杆调节气门间隙</a:t>
            </a:r>
            <a:endParaRPr lang="zh-CN" altLang="en-US" sz="280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83655" y="476885"/>
            <a:ext cx="3514725" cy="2905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896225" y="3500755"/>
            <a:ext cx="3297555" cy="284797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51072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1862188" y="423681"/>
            <a:ext cx="8685213" cy="487363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气门传动组结构原理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622" y="169526"/>
            <a:ext cx="1411635" cy="995673"/>
            <a:chOff x="5390182" y="1571272"/>
            <a:chExt cx="1411635" cy="995673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15415" y="1124585"/>
            <a:ext cx="561467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b.</a:t>
            </a:r>
            <a:r>
              <a:rPr lang="zh-CN" altLang="en-US" sz="2800"/>
              <a:t>液压挺柱结构：</a:t>
            </a:r>
            <a:r>
              <a:rPr lang="zh-CN" altLang="en-US" sz="2800">
                <a:sym typeface="+mn-ea"/>
              </a:rPr>
              <a:t>外壳上有进油孔和一圈环形凹槽，内部是柱塞体，在柱塞体内有柱塞、柱塞套，柱塞和柱塞套之间间隙为</a:t>
            </a:r>
            <a:r>
              <a:rPr lang="en-US" altLang="zh-CN" sz="2800">
                <a:sym typeface="+mn-ea"/>
              </a:rPr>
              <a:t>0.005mm, </a:t>
            </a:r>
            <a:r>
              <a:rPr lang="zh-CN" altLang="en-US" sz="2800">
                <a:sym typeface="+mn-ea"/>
              </a:rPr>
              <a:t>柱塞中央有油孔，这是单向阀、这是回位弹簧，单向阀在弹簧作用下处于常闭状态，油液通过进油孔从</a:t>
            </a:r>
            <a:r>
              <a:rPr lang="en-US" altLang="zh-CN" sz="2800">
                <a:sym typeface="+mn-ea"/>
              </a:rPr>
              <a:t>A</a:t>
            </a:r>
            <a:r>
              <a:rPr lang="zh-CN" altLang="en-US" sz="2800">
                <a:sym typeface="+mn-ea"/>
              </a:rPr>
              <a:t>腔室进入到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腔室，再从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腔室通过单向阀进入到下腔室，</a:t>
            </a:r>
            <a:r>
              <a:rPr lang="zh-CN" altLang="en-US" sz="2800">
                <a:sym typeface="+mn-ea"/>
              </a:rPr>
              <a:t>当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和</a:t>
            </a:r>
            <a:r>
              <a:rPr lang="en-US" altLang="zh-CN" sz="2800">
                <a:sym typeface="+mn-ea"/>
              </a:rPr>
              <a:t>C</a:t>
            </a:r>
            <a:r>
              <a:rPr lang="zh-CN" altLang="en-US" sz="2800">
                <a:sym typeface="+mn-ea"/>
              </a:rPr>
              <a:t>腔室油压相等时，单向阀处于关闭状态，</a:t>
            </a:r>
            <a:r>
              <a:rPr lang="zh-CN" altLang="en-US" sz="2800">
                <a:sym typeface="+mn-ea"/>
              </a:rPr>
              <a:t>对于</a:t>
            </a:r>
            <a:r>
              <a:rPr lang="en-US" altLang="zh-CN" sz="2800">
                <a:sym typeface="+mn-ea"/>
              </a:rPr>
              <a:t>A</a:t>
            </a:r>
            <a:r>
              <a:rPr lang="zh-CN" altLang="en-US" sz="2800">
                <a:sym typeface="+mn-ea"/>
              </a:rPr>
              <a:t>、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腔室是低压腔，</a:t>
            </a:r>
            <a:r>
              <a:rPr lang="en-US" altLang="zh-CN" sz="2800">
                <a:sym typeface="+mn-ea"/>
              </a:rPr>
              <a:t>C</a:t>
            </a:r>
            <a:r>
              <a:rPr lang="zh-CN" altLang="en-US" sz="2800">
                <a:sym typeface="+mn-ea"/>
              </a:rPr>
              <a:t>腔属于高压腔</a:t>
            </a:r>
            <a:endParaRPr lang="zh-CN" altLang="en-US" sz="2800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80325" y="404495"/>
            <a:ext cx="3726180" cy="26492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63790" y="3284855"/>
            <a:ext cx="4154170" cy="259905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TIMING" val="|1.2|0.9|0.8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TIMING" val="|1.2|0.9|0.8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ISPRING_PRESENTATION_TITLE" val="蓝色科技感网络信息安全培训PPT模板"/>
  <p:tag name="KSO_WPP_MARK_KEY" val="0bfb7c6c-86bf-4a65-83f7-d07fe5c42416"/>
  <p:tag name="COMMONDATA" val="eyJoZGlkIjoiMDgyNDdiZTBmOTNkNjgxNjc3ZTg2NDBiOWRiZWRhY2YifQ=="/>
  <p:tag name="commondata" val="eyJoZGlkIjoiMzMxN2VlZTUzMzU0MDIzMDIxZjIxZDQ4MzdlYzczMzc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PLACING_PICTURE_USER_VIEWPORT" val="{&quot;height&quot;:10799.067716535434,&quot;width&quot;:19198.34173228346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PA" val="v4.0.0"/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TIMING" val="|1.2|0.9|0.8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TIMING" val="|1.2|0.9|0.8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TIMING" val="|1.2|0.9|0.8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TIMING" val="|1.2|0.9|0.8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TIMING" val="|1.2|0.9|0.8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TIMING" val="|1.2|0.9|0.8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TIMING" val="|1.2|0.9|0.8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TIMING" val="|1.2|0.9|0.8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UNIT_PLACING_PICTURE_USER_VIEWPORT" val="{&quot;height&quot;:585,&quot;width&quot;:532}"/>
</p:tagLst>
</file>

<file path=ppt/tags/tag80.xml><?xml version="1.0" encoding="utf-8"?>
<p:tagLst xmlns:p="http://schemas.openxmlformats.org/presentationml/2006/main">
  <p:tag name="TIMING" val="|1.2|0.9|0.8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TIMING" val="|1.2|0.9|0.8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TIMING" val="|1.2|0.9|0.8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defTabSz="429260" hangingPunct="0">
          <a:lnSpc>
            <a:spcPct val="110000"/>
          </a:lnSpc>
          <a:buClr>
            <a:srgbClr val="000000"/>
          </a:buClr>
          <a:buSzPct val="45000"/>
          <a:tabLst>
            <a:tab pos="691515" algn="l"/>
            <a:tab pos="1383030" algn="l"/>
            <a:tab pos="2064385" algn="l"/>
            <a:tab pos="2760345" algn="l"/>
            <a:tab pos="3456305" algn="l"/>
            <a:tab pos="4148455" algn="l"/>
            <a:tab pos="4839970" algn="l"/>
            <a:tab pos="5531485" algn="l"/>
            <a:tab pos="6210300" algn="l"/>
          </a:tabLst>
          <a:defRPr lang="zh-CN" altLang="en-US" sz="5500" dirty="0">
            <a:solidFill>
              <a:schemeClr val="bg1"/>
            </a:solidFill>
            <a:latin typeface="字魂105号-简雅黑" panose="00000500000000000000" pitchFamily="2" charset="-122"/>
            <a:ea typeface="字魂105号-简雅黑" panose="00000500000000000000" pitchFamily="2" charset="-122"/>
            <a:cs typeface="+mn-ea"/>
            <a:sym typeface="字魂105号-简雅黑" panose="00000500000000000000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CISP-模板</Template>
  <TotalTime>0</TotalTime>
  <Words>1512</Words>
  <Application>WPS 演示</Application>
  <PresentationFormat>宽屏</PresentationFormat>
  <Paragraphs>105</Paragraphs>
  <Slides>15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字魂105号-简雅黑</vt:lpstr>
      <vt:lpstr>黑体</vt:lpstr>
      <vt:lpstr>Tahoma</vt:lpstr>
      <vt:lpstr>微软雅黑</vt:lpstr>
      <vt:lpstr>隶书</vt:lpstr>
      <vt:lpstr>微软雅黑 Light</vt:lpstr>
      <vt:lpstr>Bahnschrift Condensed</vt:lpstr>
      <vt:lpstr>Bitstream Vera Sans</vt:lpstr>
      <vt:lpstr>Lucida Sans Unicode</vt:lpstr>
      <vt:lpstr>Arial Unicode MS</vt:lpstr>
      <vt:lpstr>Segoe Print</vt:lpstr>
      <vt:lpstr>Blends</vt:lpstr>
      <vt:lpstr>1_Blends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蓝色科技感网络信息安全培训PPT模板</dc:title>
  <dc:creator/>
  <cp:lastModifiedBy>李海滨</cp:lastModifiedBy>
  <cp:revision>135</cp:revision>
  <dcterms:created xsi:type="dcterms:W3CDTF">2017-10-15T03:08:00Z</dcterms:created>
  <dcterms:modified xsi:type="dcterms:W3CDTF">2023-11-09T12:59:14Z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FFD415E515E64B328F25D8D3C3965A5D_12</vt:lpwstr>
  </property>
  <property fmtid="{D5CDD505-2E9C-101B-9397-08002B2CF9AE}" pid="3" name="KSOProductBuildVer">
    <vt:lpwstr>2052-11.1.0.14309</vt:lpwstr>
  </property>
</Properties>
</file>