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11090234" r:id="rId3"/>
    <p:sldId id="11090389" r:id="rId4"/>
    <p:sldId id="11090392" r:id="rId5"/>
    <p:sldId id="11090405" r:id="rId6"/>
    <p:sldId id="11090417" r:id="rId7"/>
    <p:sldId id="421" r:id="rId8"/>
    <p:sldId id="423" r:id="rId9"/>
    <p:sldId id="11090396" r:id="rId10"/>
    <p:sldId id="11090418" r:id="rId11"/>
    <p:sldId id="11090397" r:id="rId12"/>
    <p:sldId id="11090398" r:id="rId13"/>
    <p:sldId id="11090399" r:id="rId14"/>
    <p:sldId id="11090393" r:id="rId15"/>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B0F0"/>
    <a:srgbClr val="07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showGuides="1">
      <p:cViewPr>
        <p:scale>
          <a:sx n="25" d="100"/>
          <a:sy n="25" d="100"/>
        </p:scale>
        <p:origin x="2376" y="1002"/>
      </p:cViewPr>
      <p:guideLst>
        <p:guide orient="horz" pos="2151"/>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37.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9B378-C07E-4A15-B7AD-225D695BCC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3E488-F6BA-4C83-A745-03272BA3B8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29" name="组合 28"/>
          <p:cNvGrpSpPr/>
          <p:nvPr userDrawn="1"/>
        </p:nvGrpSpPr>
        <p:grpSpPr>
          <a:xfrm>
            <a:off x="-1161415" y="347980"/>
            <a:ext cx="13155930" cy="6510020"/>
            <a:chOff x="-1829" y="188"/>
            <a:chExt cx="20718" cy="10252"/>
          </a:xfrm>
        </p:grpSpPr>
        <p:grpSp>
          <p:nvGrpSpPr>
            <p:cNvPr id="30" name="Group 7"/>
            <p:cNvGrpSpPr/>
            <p:nvPr/>
          </p:nvGrpSpPr>
          <p:grpSpPr>
            <a:xfrm>
              <a:off x="16919" y="9806"/>
              <a:ext cx="1970" cy="628"/>
              <a:chOff x="8340407" y="1877155"/>
              <a:chExt cx="2487489" cy="793801"/>
            </a:xfrm>
            <a:solidFill>
              <a:srgbClr val="D11019"/>
            </a:solidFill>
          </p:grpSpPr>
          <p:sp>
            <p:nvSpPr>
              <p:cNvPr id="71" name="Graphic 16"/>
              <p:cNvSpPr/>
              <p:nvPr/>
            </p:nvSpPr>
            <p:spPr>
              <a:xfrm flipH="1" flipV="1">
                <a:off x="8340407" y="1878419"/>
                <a:ext cx="761399" cy="792537"/>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2" name="Graphic 16"/>
              <p:cNvSpPr/>
              <p:nvPr/>
            </p:nvSpPr>
            <p:spPr>
              <a:xfrm flipH="1" flipV="1">
                <a:off x="8916191"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3" name="Graphic 16"/>
              <p:cNvSpPr/>
              <p:nvPr/>
            </p:nvSpPr>
            <p:spPr>
              <a:xfrm flipH="1" flipV="1">
                <a:off x="9491976"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4" name="Graphic 16"/>
              <p:cNvSpPr/>
              <p:nvPr/>
            </p:nvSpPr>
            <p:spPr>
              <a:xfrm flipH="1" flipV="1">
                <a:off x="10066497" y="1877155"/>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31" name="任意多边形 2"/>
            <p:cNvSpPr/>
            <p:nvPr/>
          </p:nvSpPr>
          <p:spPr>
            <a:xfrm flipH="1" flipV="1">
              <a:off x="-178" y="9807"/>
              <a:ext cx="17079" cy="633"/>
            </a:xfrm>
            <a:custGeom>
              <a:avLst/>
              <a:gdLst>
                <a:gd name="connsiteX0" fmla="*/ 0 w 17079"/>
                <a:gd name="connsiteY0" fmla="*/ 200 h 200"/>
                <a:gd name="connsiteX1" fmla="*/ 50 w 17079"/>
                <a:gd name="connsiteY1" fmla="*/ 0 h 200"/>
                <a:gd name="connsiteX2" fmla="*/ 17079 w 17079"/>
                <a:gd name="connsiteY2" fmla="*/ 0 h 200"/>
                <a:gd name="connsiteX3" fmla="*/ 16908 w 17079"/>
                <a:gd name="connsiteY3" fmla="*/ 199 h 200"/>
                <a:gd name="connsiteX4" fmla="*/ 0 w 17079"/>
                <a:gd name="connsiteY4" fmla="*/ 200 h 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9" h="200">
                  <a:moveTo>
                    <a:pt x="0" y="200"/>
                  </a:moveTo>
                  <a:lnTo>
                    <a:pt x="50" y="0"/>
                  </a:lnTo>
                  <a:lnTo>
                    <a:pt x="17079" y="0"/>
                  </a:lnTo>
                  <a:lnTo>
                    <a:pt x="16908" y="199"/>
                  </a:lnTo>
                  <a:lnTo>
                    <a:pt x="0" y="2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pitchFamily="2" charset="-122"/>
              </a:endParaRPr>
            </a:p>
          </p:txBody>
        </p:sp>
        <p:grpSp>
          <p:nvGrpSpPr>
            <p:cNvPr id="64" name="Group 7"/>
            <p:cNvGrpSpPr/>
            <p:nvPr/>
          </p:nvGrpSpPr>
          <p:grpSpPr>
            <a:xfrm>
              <a:off x="-1829" y="188"/>
              <a:ext cx="2680" cy="634"/>
              <a:chOff x="8035491" y="1847493"/>
              <a:chExt cx="2486690" cy="484881"/>
            </a:xfrm>
            <a:solidFill>
              <a:srgbClr val="D11019"/>
            </a:solidFill>
          </p:grpSpPr>
          <p:sp>
            <p:nvSpPr>
              <p:cNvPr id="66" name="Graphic 16"/>
              <p:cNvSpPr/>
              <p:nvPr/>
            </p:nvSpPr>
            <p:spPr>
              <a:xfrm>
                <a:off x="8035491" y="1850885"/>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7" name="Graphic 16"/>
              <p:cNvSpPr/>
              <p:nvPr/>
            </p:nvSpPr>
            <p:spPr>
              <a:xfrm>
                <a:off x="8610995" y="1850551"/>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8" name="Graphic 16"/>
              <p:cNvSpPr/>
              <p:nvPr/>
            </p:nvSpPr>
            <p:spPr>
              <a:xfrm>
                <a:off x="9186894" y="1848368"/>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0" name="Graphic 16"/>
              <p:cNvSpPr/>
              <p:nvPr/>
            </p:nvSpPr>
            <p:spPr>
              <a:xfrm>
                <a:off x="9761201" y="1847493"/>
                <a:ext cx="760980" cy="481490"/>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65" name="图形"/>
            <p:cNvSpPr txBox="1"/>
            <p:nvPr/>
          </p:nvSpPr>
          <p:spPr>
            <a:xfrm>
              <a:off x="1168" y="454"/>
              <a:ext cx="4843" cy="1016"/>
            </a:xfrm>
            <a:prstGeom prst="rect">
              <a:avLst/>
            </a:prstGeom>
            <a:noFill/>
          </p:spPr>
          <p:txBody>
            <a:bodyPr wrap="square" rtlCol="0">
              <a:spAutoFit/>
            </a:bodyPr>
            <a:lstStyle/>
            <a:p>
              <a:pPr indent="0" algn="dist">
                <a:buNone/>
              </a:pPr>
              <a:endParaRPr lang="zh-CN" altLang="en-US" sz="3600">
                <a:latin typeface="思源黑体 CN Bold" panose="020B0800000000000000" charset="-122"/>
                <a:ea typeface="思源黑体 CN Bold" panose="020B0800000000000000" charset="-122"/>
                <a:cs typeface="字魂58号-创中黑" panose="00000500000000000000" pitchFamily="2" charset="-122"/>
                <a:sym typeface="+mn-ea"/>
              </a:endParaRPr>
            </a:p>
          </p:txBody>
        </p:sp>
      </p:gr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14" name="矩形 13"/>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15" name="图片 14"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xml"/><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2.xml"/><Relationship Id="rId4" Type="http://schemas.openxmlformats.org/officeDocument/2006/relationships/image" Target="../media/image7.jpeg"/><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6.xml"/><Relationship Id="rId4" Type="http://schemas.openxmlformats.org/officeDocument/2006/relationships/image" Target="../media/image5.jpeg"/><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30.xml"/><Relationship Id="rId4" Type="http://schemas.openxmlformats.org/officeDocument/2006/relationships/image" Target="../media/image6.jpeg"/><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6.xml"/><Relationship Id="rId7" Type="http://schemas.openxmlformats.org/officeDocument/2006/relationships/image" Target="../media/image3.png"/><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image" Target="../media/image2.png"/><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2.xml"/><Relationship Id="rId2" Type="http://schemas.openxmlformats.org/officeDocument/2006/relationships/image" Target="../media/image5.jpeg"/><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5.xml"/><Relationship Id="rId3" Type="http://schemas.openxmlformats.org/officeDocument/2006/relationships/image" Target="../media/image6.jpeg"/><Relationship Id="rId2" Type="http://schemas.openxmlformats.org/officeDocument/2006/relationships/tags" Target="../tags/tag1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8.xml"/><Relationship Id="rId3" Type="http://schemas.openxmlformats.org/officeDocument/2006/relationships/image" Target="../media/image7.jpeg"/><Relationship Id="rId2" Type="http://schemas.openxmlformats.org/officeDocument/2006/relationships/tags" Target="../tags/tag17.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0"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18" name="文本框 17"/>
          <p:cNvSpPr txBox="1"/>
          <p:nvPr/>
        </p:nvSpPr>
        <p:spPr>
          <a:xfrm>
            <a:off x="533400" y="2756878"/>
            <a:ext cx="8242300" cy="1322070"/>
          </a:xfrm>
          <a:prstGeom prst="rect">
            <a:avLst/>
          </a:prstGeom>
          <a:noFill/>
        </p:spPr>
        <p:txBody>
          <a:bodyPr wrap="square" rtlCol="0">
            <a:spAutoFit/>
          </a:bodyPr>
          <a:lstStyle/>
          <a:p>
            <a:pPr lvl="0" algn="dist">
              <a:defRPr/>
            </a:pPr>
            <a:r>
              <a:rPr lang="zh-CN" altLang="en-US" sz="8000" spc="-150">
                <a:solidFill>
                  <a:srgbClr val="00B0F0"/>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气门传动组检修</a:t>
            </a:r>
            <a:endParaRPr lang="zh-CN" altLang="en-US" sz="8000" spc="-150" dirty="0">
              <a:solidFill>
                <a:srgbClr val="00B0F0"/>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pic>
        <p:nvPicPr>
          <p:cNvPr id="3" name="图片 2" descr="C:\Users\HH\Desktop\PPT\素材\千库网_网课直播教学矢量图_元素编号12813820(1).png千库网_网课直播教学矢量图_元素编号12813820(1)"/>
          <p:cNvPicPr>
            <a:picLocks noChangeAspect="1"/>
          </p:cNvPicPr>
          <p:nvPr/>
        </p:nvPicPr>
        <p:blipFill>
          <a:blip r:embed="rId1"/>
          <a:srcRect/>
          <a:stretch>
            <a:fillRect/>
          </a:stretch>
        </p:blipFill>
        <p:spPr>
          <a:xfrm>
            <a:off x="8145780" y="2218690"/>
            <a:ext cx="4050665" cy="4050030"/>
          </a:xfrm>
          <a:prstGeom prst="rect">
            <a:avLst/>
          </a:prstGeom>
        </p:spPr>
      </p:pic>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9" name="文本框 28"/>
          <p:cNvSpPr txBox="1"/>
          <p:nvPr/>
        </p:nvSpPr>
        <p:spPr>
          <a:xfrm>
            <a:off x="596900" y="4686300"/>
            <a:ext cx="3620770" cy="368300"/>
          </a:xfrm>
          <a:prstGeom prst="rect">
            <a:avLst/>
          </a:prstGeom>
          <a:noFill/>
        </p:spPr>
        <p:txBody>
          <a:bodyPr wrap="square" rtlCol="0">
            <a:spAutoFit/>
          </a:bodyPr>
          <a:lstStyle/>
          <a:p>
            <a:pPr lvl="0" algn="dist">
              <a:buClrTx/>
              <a:buSzTx/>
              <a:buFontTx/>
              <a:defRPr/>
            </a:pPr>
            <a:r>
              <a:rPr lang="zh-CN" altLang="en-US">
                <a:latin typeface="微软雅黑" panose="020B0503020204020204" charset="-122"/>
                <a:ea typeface="微软雅黑" panose="020B0503020204020204" charset="-122"/>
                <a:sym typeface="微软雅黑" panose="020B0503020204020204" charset="-122"/>
              </a:rPr>
              <a:t>气门传动组检修</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09995"/>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4" name="矩形 3"/>
          <p:cNvSpPr/>
          <p:nvPr userDrawn="1">
            <p:custDataLst>
              <p:tags r:id="rId2"/>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7" name="图片 6" descr="logo-常用1"/>
          <p:cNvPicPr>
            <a:picLocks noChangeAspect="1"/>
          </p:cNvPicPr>
          <p:nvPr/>
        </p:nvPicPr>
        <p:blipFill>
          <a:blip r:embed="rId3"/>
          <a:stretch>
            <a:fillRect/>
          </a:stretch>
        </p:blipFill>
        <p:spPr>
          <a:xfrm>
            <a:off x="9500870" y="137795"/>
            <a:ext cx="532130" cy="58610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三、</a:t>
            </a:r>
            <a:r>
              <a:rPr lang="zh-CN" altLang="en-US" sz="3200">
                <a:solidFill>
                  <a:schemeClr val="tx1"/>
                </a:solidFill>
                <a:latin typeface="微软雅黑" panose="020B0503020204020204" charset="-122"/>
                <a:ea typeface="微软雅黑" panose="020B0503020204020204" charset="-122"/>
                <a:sym typeface="+mn-ea"/>
              </a:rPr>
              <a:t>气门传动组的检修</a:t>
            </a:r>
            <a:endParaRPr lang="zh-CN" altLang="en-US" sz="3200" dirty="0">
              <a:solidFill>
                <a:schemeClr val="tx1"/>
              </a:solidFill>
              <a:latin typeface="微软雅黑" panose="020B0503020204020204" charset="-122"/>
              <a:ea typeface="微软雅黑" panose="020B0503020204020204" charset="-122"/>
              <a:cs typeface="阿里巴巴普惠体 Medium" panose="00020600040101010101" pitchFamily="18" charset="-122"/>
              <a:sym typeface="+mn-ea"/>
            </a:endParaRPr>
          </a:p>
        </p:txBody>
      </p:sp>
      <p:sp>
        <p:nvSpPr>
          <p:cNvPr id="3" name="图形"/>
          <p:cNvSpPr txBox="1"/>
          <p:nvPr>
            <p:custDataLst>
              <p:tags r:id="rId2"/>
            </p:custDataLst>
          </p:nvPr>
        </p:nvSpPr>
        <p:spPr>
          <a:xfrm>
            <a:off x="606425" y="1141095"/>
            <a:ext cx="5488940" cy="4728845"/>
          </a:xfrm>
          <a:prstGeom prst="rect">
            <a:avLst/>
          </a:prstGeom>
          <a:noFill/>
        </p:spPr>
        <p:txBody>
          <a:bodyPr wrap="square" rtlCol="0" anchor="t">
            <a:noAutofit/>
          </a:bodyPr>
          <a:lstStyle/>
          <a:p>
            <a:pPr lvl="0" algn="l">
              <a:lnSpc>
                <a:spcPct val="200000"/>
              </a:lnSpc>
              <a:spcAft>
                <a:spcPts val="600"/>
              </a:spcAft>
              <a:buClrTx/>
              <a:buSzTx/>
              <a:buFontTx/>
            </a:pPr>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    1.</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正时皮带</a:t>
            </a:r>
            <a:endParaRPr lang="zh-CN" altLang="en-US">
              <a:solidFill>
                <a:schemeClr val="tx1"/>
              </a:solidFill>
              <a:latin typeface="微软雅黑" panose="020B0503020204020204" charset="-122"/>
              <a:ea typeface="微软雅黑" panose="020B0503020204020204" charset="-122"/>
              <a:cs typeface="微软雅黑" panose="020B0503020204020204" charset="-122"/>
            </a:endParaRPr>
          </a:p>
          <a:p>
            <a:pPr lvl="0" algn="l">
              <a:lnSpc>
                <a:spcPct val="200000"/>
              </a:lnSpc>
              <a:spcAft>
                <a:spcPts val="600"/>
              </a:spcAft>
              <a:buClrTx/>
              <a:buSzTx/>
              <a:buFontTx/>
            </a:pPr>
            <a:r>
              <a:rPr lang="en-US" altLang="zh-CN"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a:t>
            </a:r>
            <a:r>
              <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r>
              <a:rPr lang="zh-CN" altLang="en-US">
                <a:latin typeface="微软雅黑" panose="020B0503020204020204" charset="-122"/>
                <a:ea typeface="微软雅黑" panose="020B0503020204020204" charset="-122"/>
                <a:sym typeface="+mn-ea"/>
              </a:rPr>
              <a:t>观察表面有没有出现裂纹</a:t>
            </a:r>
            <a:endParaRPr lang="zh-CN" altLang="en-US">
              <a:latin typeface="微软雅黑" panose="020B0503020204020204" charset="-122"/>
              <a:ea typeface="微软雅黑" panose="020B0503020204020204" charset="-122"/>
              <a:sym typeface="+mn-ea"/>
            </a:endParaRPr>
          </a:p>
          <a:p>
            <a:pPr lvl="0" algn="l">
              <a:lnSpc>
                <a:spcPct val="200000"/>
              </a:lnSpc>
              <a:spcAft>
                <a:spcPts val="600"/>
              </a:spcAft>
              <a:buClrTx/>
              <a:buSzTx/>
              <a:buFontTx/>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思源黑体 CN Medium" panose="020B0600000000000000" pitchFamily="34" charset="-122"/>
              </a:rPr>
              <a:t>解决办法：更换新的正时皮带</a:t>
            </a:r>
            <a:endParaRPr lang="zh-CN" altLang="en-US">
              <a:latin typeface="微软雅黑" panose="020B0503020204020204" charset="-122"/>
              <a:ea typeface="微软雅黑" panose="020B0503020204020204" charset="-122"/>
              <a:sym typeface="+mn-ea"/>
            </a:endParaRPr>
          </a:p>
          <a:p>
            <a:pPr lvl="0" algn="l">
              <a:lnSpc>
                <a:spcPct val="200000"/>
              </a:lnSpc>
              <a:spcAft>
                <a:spcPts val="600"/>
              </a:spcAft>
              <a:buClrTx/>
              <a:buSzTx/>
              <a:buFontTx/>
            </a:pPr>
            <a:r>
              <a:rPr lang="en-US" altLang="zh-CN" dirty="0">
                <a:solidFill>
                  <a:schemeClr val="tx1">
                    <a:lumMod val="85000"/>
                    <a:lumOff val="15000"/>
                  </a:schemeClr>
                </a:solidFill>
                <a:latin typeface="微软雅黑" panose="020B0503020204020204" charset="-122"/>
                <a:ea typeface="微软雅黑" panose="020B0503020204020204" charset="-122"/>
                <a:cs typeface="+mn-ea"/>
                <a:sym typeface="思源黑体 CN Medium" panose="020B0600000000000000" pitchFamily="34" charset="-122"/>
              </a:rPr>
              <a:t>2</a:t>
            </a: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思源黑体 CN Medium" panose="020B0600000000000000" pitchFamily="34" charset="-122"/>
              </a:rPr>
              <a:t>）检查皮带的松紧度</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思源黑体 CN Medium" panose="020B0600000000000000" pitchFamily="34" charset="-122"/>
            </a:endParaRPr>
          </a:p>
          <a:p>
            <a:pPr lvl="0" algn="l">
              <a:lnSpc>
                <a:spcPct val="200000"/>
              </a:lnSpc>
              <a:spcAft>
                <a:spcPts val="600"/>
              </a:spcAft>
              <a:buClrTx/>
              <a:buSzTx/>
              <a:buFontTx/>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思源黑体 CN Medium" panose="020B0600000000000000" pitchFamily="34" charset="-122"/>
              </a:rPr>
              <a:t>解决办法：拧紧张紧器或更换新的皮带</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思源黑体 CN Medium" panose="020B0600000000000000" pitchFamily="34" charset="-122"/>
            </a:endParaRPr>
          </a:p>
        </p:txBody>
      </p:sp>
      <p:pic>
        <p:nvPicPr>
          <p:cNvPr id="100" name="图片 99"/>
          <p:cNvPicPr/>
          <p:nvPr>
            <p:custDataLst>
              <p:tags r:id="rId3"/>
            </p:custDataLst>
          </p:nvPr>
        </p:nvPicPr>
        <p:blipFill>
          <a:blip r:embed="rId4"/>
          <a:stretch>
            <a:fillRect/>
          </a:stretch>
        </p:blipFill>
        <p:spPr>
          <a:xfrm>
            <a:off x="6024880" y="1974850"/>
            <a:ext cx="5083810" cy="2866390"/>
          </a:xfrm>
          <a:prstGeom prst="rect">
            <a:avLst/>
          </a:prstGeom>
          <a:noFill/>
          <a:ln w="9525">
            <a:no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三、</a:t>
            </a:r>
            <a:r>
              <a:rPr lang="zh-CN" altLang="en-US" sz="3200">
                <a:latin typeface="微软雅黑" panose="020B0503020204020204" charset="-122"/>
                <a:ea typeface="微软雅黑" panose="020B0503020204020204" charset="-122"/>
                <a:sym typeface="+mn-ea"/>
              </a:rPr>
              <a:t>气门传动组的检修</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6" name="图形"/>
          <p:cNvSpPr txBox="1"/>
          <p:nvPr>
            <p:custDataLst>
              <p:tags r:id="rId2"/>
            </p:custDataLst>
          </p:nvPr>
        </p:nvSpPr>
        <p:spPr>
          <a:xfrm>
            <a:off x="488950" y="1365250"/>
            <a:ext cx="4743450" cy="4272915"/>
          </a:xfrm>
          <a:prstGeom prst="rect">
            <a:avLst/>
          </a:prstGeom>
          <a:noFill/>
        </p:spPr>
        <p:txBody>
          <a:bodyPr wrap="square" rtlCol="0" anchor="t">
            <a:noAutofit/>
          </a:bodyPr>
          <a:lstStyle/>
          <a:p>
            <a:pPr lvl="0" algn="l">
              <a:lnSpc>
                <a:spcPct val="200000"/>
              </a:lnSpc>
              <a:spcAft>
                <a:spcPts val="600"/>
              </a:spcAft>
              <a:buClrTx/>
              <a:buSzTx/>
              <a:buFontTx/>
            </a:pPr>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    2.</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凸轮轴的检修</a:t>
            </a:r>
            <a:endParaRPr lang="en-US" altLang="zh-CN">
              <a:solidFill>
                <a:schemeClr val="tx1"/>
              </a:solidFill>
              <a:latin typeface="微软雅黑" panose="020B0503020204020204" charset="-122"/>
              <a:ea typeface="微软雅黑" panose="020B0503020204020204" charset="-122"/>
              <a:cs typeface="微软雅黑" panose="020B0503020204020204" charset="-122"/>
            </a:endParaRPr>
          </a:p>
          <a:p>
            <a:pPr lvl="0" algn="l">
              <a:lnSpc>
                <a:spcPct val="200000"/>
              </a:lnSpc>
              <a:spcAft>
                <a:spcPts val="600"/>
              </a:spcAft>
              <a:buClrTx/>
              <a:buSzTx/>
              <a:buFontTx/>
            </a:pP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rPr>
              <a:t>1</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rPr>
              <a:t>）检查进、排凸轮轴表面</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endParaRPr>
          </a:p>
          <a:p>
            <a:pPr lvl="0" algn="l">
              <a:lnSpc>
                <a:spcPct val="200000"/>
              </a:lnSpc>
              <a:spcAft>
                <a:spcPts val="600"/>
              </a:spcAft>
              <a:buClrTx/>
              <a:buSzTx/>
              <a:buFontTx/>
            </a:pP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rPr>
              <a:t>2</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rPr>
              <a:t>）使用百分表检查进、排凸轮轴轴径跳动量</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endParaRPr>
          </a:p>
          <a:p>
            <a:pPr lvl="0" algn="l">
              <a:lnSpc>
                <a:spcPct val="200000"/>
              </a:lnSpc>
              <a:spcAft>
                <a:spcPts val="600"/>
              </a:spcAft>
              <a:buClrTx/>
              <a:buSzTx/>
              <a:buFontTx/>
            </a:pPr>
            <a:r>
              <a:rPr lang="zh-CN" altLang="en-US">
                <a:latin typeface="微软雅黑" panose="020B0503020204020204" charset="-122"/>
                <a:ea typeface="微软雅黑" panose="020B0503020204020204" charset="-122"/>
                <a:cs typeface="微软雅黑" panose="020B0503020204020204" charset="-122"/>
                <a:sym typeface="+mn-ea"/>
              </a:rPr>
              <a:t>凸轮轴径向跳动量不得大于</a:t>
            </a:r>
            <a:r>
              <a:rPr lang="en-US" altLang="zh-CN">
                <a:latin typeface="微软雅黑" panose="020B0503020204020204" charset="-122"/>
                <a:ea typeface="微软雅黑" panose="020B0503020204020204" charset="-122"/>
                <a:cs typeface="微软雅黑" panose="020B0503020204020204" charset="-122"/>
                <a:sym typeface="+mn-ea"/>
              </a:rPr>
              <a:t>0.03MM</a:t>
            </a:r>
            <a:r>
              <a:rPr lang="zh-CN" altLang="en-US">
                <a:latin typeface="微软雅黑" panose="020B0503020204020204" charset="-122"/>
                <a:ea typeface="微软雅黑" panose="020B0503020204020204" charset="-122"/>
                <a:cs typeface="微软雅黑" panose="020B0503020204020204" charset="-122"/>
                <a:sym typeface="+mn-ea"/>
              </a:rPr>
              <a:t>，超过</a:t>
            </a:r>
            <a:r>
              <a:rPr lang="en-US" altLang="zh-CN">
                <a:latin typeface="微软雅黑" panose="020B0503020204020204" charset="-122"/>
                <a:ea typeface="微软雅黑" panose="020B0503020204020204" charset="-122"/>
                <a:cs typeface="微软雅黑" panose="020B0503020204020204" charset="-122"/>
                <a:sym typeface="+mn-ea"/>
              </a:rPr>
              <a:t>0.04MM</a:t>
            </a:r>
            <a:r>
              <a:rPr lang="zh-CN" altLang="en-US">
                <a:latin typeface="微软雅黑" panose="020B0503020204020204" charset="-122"/>
                <a:ea typeface="微软雅黑" panose="020B0503020204020204" charset="-122"/>
                <a:cs typeface="微软雅黑" panose="020B0503020204020204" charset="-122"/>
                <a:sym typeface="+mn-ea"/>
              </a:rPr>
              <a:t>时，就要更换新的凸轮轴。</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endParaRPr>
          </a:p>
        </p:txBody>
      </p:sp>
      <p:pic>
        <p:nvPicPr>
          <p:cNvPr id="3" name="图片 2" descr="凸轮轴"/>
          <p:cNvPicPr>
            <a:picLocks noChangeAspect="1"/>
          </p:cNvPicPr>
          <p:nvPr>
            <p:custDataLst>
              <p:tags r:id="rId3"/>
            </p:custDataLst>
          </p:nvPr>
        </p:nvPicPr>
        <p:blipFill>
          <a:blip r:embed="rId4"/>
          <a:stretch>
            <a:fillRect/>
          </a:stretch>
        </p:blipFill>
        <p:spPr>
          <a:xfrm>
            <a:off x="6133465" y="1950720"/>
            <a:ext cx="5120640" cy="269811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三、</a:t>
            </a:r>
            <a:r>
              <a:rPr lang="zh-CN" altLang="en-US" sz="3200">
                <a:latin typeface="微软雅黑" panose="020B0503020204020204" charset="-122"/>
                <a:ea typeface="微软雅黑" panose="020B0503020204020204" charset="-122"/>
                <a:sym typeface="+mn-ea"/>
              </a:rPr>
              <a:t>气门传动组的检修</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10" name="图形"/>
          <p:cNvSpPr txBox="1"/>
          <p:nvPr>
            <p:custDataLst>
              <p:tags r:id="rId2"/>
            </p:custDataLst>
          </p:nvPr>
        </p:nvSpPr>
        <p:spPr>
          <a:xfrm>
            <a:off x="582295" y="1882775"/>
            <a:ext cx="5749925" cy="3488690"/>
          </a:xfrm>
          <a:prstGeom prst="rect">
            <a:avLst/>
          </a:prstGeom>
          <a:noFill/>
        </p:spPr>
        <p:txBody>
          <a:bodyPr wrap="square" rtlCol="0" anchor="t">
            <a:noAutofit/>
          </a:bodyPr>
          <a:lstStyle/>
          <a:p>
            <a:pPr lvl="0" algn="just">
              <a:lnSpc>
                <a:spcPct val="200000"/>
              </a:lnSpc>
              <a:spcAft>
                <a:spcPts val="600"/>
              </a:spcAft>
              <a:buClrTx/>
              <a:buSzTx/>
              <a:buFontTx/>
            </a:pP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rPr>
              <a:t>3.</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rPr>
              <a:t>液压挺柱的检查：</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endParaRPr>
          </a:p>
          <a:p>
            <a:pPr lvl="0" algn="just">
              <a:lnSpc>
                <a:spcPct val="200000"/>
              </a:lnSpc>
              <a:spcAft>
                <a:spcPts val="600"/>
              </a:spcAft>
              <a:buClrTx/>
              <a:buSzTx/>
              <a:buFontTx/>
            </a:pP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rPr>
              <a:t>1</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rPr>
              <a:t>）</a:t>
            </a:r>
            <a:r>
              <a:rPr lang="zh-CN" altLang="en-US">
                <a:latin typeface="微软雅黑" panose="020B0503020204020204" charset="-122"/>
                <a:ea typeface="微软雅黑" panose="020B0503020204020204" charset="-122"/>
                <a:cs typeface="微软雅黑" panose="020B0503020204020204" charset="-122"/>
                <a:sym typeface="+mn-ea"/>
              </a:rPr>
              <a:t>观察液压挺柱表面</a:t>
            </a:r>
            <a:endParaRPr lang="zh-CN" altLang="en-US">
              <a:latin typeface="微软雅黑" panose="020B0503020204020204" charset="-122"/>
              <a:ea typeface="微软雅黑" panose="020B0503020204020204" charset="-122"/>
              <a:cs typeface="微软雅黑" panose="020B0503020204020204" charset="-122"/>
              <a:sym typeface="+mn-ea"/>
            </a:endParaRPr>
          </a:p>
          <a:p>
            <a:pPr lvl="0" algn="just">
              <a:lnSpc>
                <a:spcPct val="200000"/>
              </a:lnSpc>
              <a:spcAft>
                <a:spcPts val="600"/>
              </a:spcAft>
              <a:buClrTx/>
              <a:buSzTx/>
              <a:buFontTx/>
            </a:pP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rPr>
              <a:t>2</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rPr>
              <a:t>）检查液压挺柱的内部是否出现损坏</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endParaRPr>
          </a:p>
          <a:p>
            <a:pPr lvl="0" algn="just">
              <a:lnSpc>
                <a:spcPct val="200000"/>
              </a:lnSpc>
              <a:spcAft>
                <a:spcPts val="600"/>
              </a:spcAft>
              <a:buClrTx/>
              <a:buSzTx/>
              <a:buFontTx/>
            </a:pP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rPr>
              <a:t>解决办法：更换新的液压挺柱</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endParaRPr>
          </a:p>
        </p:txBody>
      </p:sp>
      <p:pic>
        <p:nvPicPr>
          <p:cNvPr id="2" name="图片 1" descr="液压挺柱"/>
          <p:cNvPicPr>
            <a:picLocks noChangeAspect="1"/>
          </p:cNvPicPr>
          <p:nvPr>
            <p:custDataLst>
              <p:tags r:id="rId3"/>
            </p:custDataLst>
          </p:nvPr>
        </p:nvPicPr>
        <p:blipFill>
          <a:blip r:embed="rId4"/>
          <a:stretch>
            <a:fillRect/>
          </a:stretch>
        </p:blipFill>
        <p:spPr>
          <a:xfrm>
            <a:off x="6819265" y="1155700"/>
            <a:ext cx="4514850" cy="394335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0"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18250"/>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2" name="文本框 1"/>
          <p:cNvSpPr txBox="1"/>
          <p:nvPr>
            <p:custDataLst>
              <p:tags r:id="rId1"/>
            </p:custDataLst>
          </p:nvPr>
        </p:nvSpPr>
        <p:spPr>
          <a:xfrm>
            <a:off x="533400" y="2757170"/>
            <a:ext cx="5220335" cy="1322070"/>
          </a:xfrm>
          <a:prstGeom prst="rect">
            <a:avLst/>
          </a:prstGeom>
          <a:noFill/>
        </p:spPr>
        <p:txBody>
          <a:bodyPr wrap="square" rtlCol="0">
            <a:spAutoFit/>
          </a:bodyPr>
          <a:p>
            <a:pPr lvl="0" algn="dist">
              <a:defRPr/>
            </a:pPr>
            <a:r>
              <a:rPr lang="zh-CN" altLang="en-US" sz="8000" spc="-150">
                <a:solidFill>
                  <a:srgbClr val="00B0F0"/>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谢谢</a:t>
            </a:r>
            <a:r>
              <a:rPr lang="zh-CN" altLang="en-US" sz="8000" spc="-15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观看！</a:t>
            </a:r>
            <a:endParaRPr lang="zh-CN" altLang="en-US"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5" name="文本框 4"/>
          <p:cNvSpPr txBox="1"/>
          <p:nvPr>
            <p:custDataLst>
              <p:tags r:id="rId2"/>
            </p:custDataLst>
          </p:nvPr>
        </p:nvSpPr>
        <p:spPr>
          <a:xfrm>
            <a:off x="596900" y="4686300"/>
            <a:ext cx="3620770" cy="368300"/>
          </a:xfrm>
          <a:prstGeom prst="rect">
            <a:avLst/>
          </a:prstGeom>
          <a:noFill/>
        </p:spPr>
        <p:txBody>
          <a:bodyPr wrap="square" rtlCol="0">
            <a:spAutoFit/>
          </a:bodyPr>
          <a:p>
            <a:pPr lvl="0" algn="dist">
              <a:buClrTx/>
              <a:buSzTx/>
              <a:buFontTx/>
              <a:defRPr/>
            </a:pPr>
            <a:r>
              <a:rPr lang="zh-CN" altLang="en-US">
                <a:latin typeface="微软雅黑" panose="020B0503020204020204" charset="-122"/>
                <a:ea typeface="微软雅黑" panose="020B0503020204020204" charset="-122"/>
                <a:sym typeface="微软雅黑" panose="020B0503020204020204" charset="-122"/>
              </a:rPr>
              <a:t>气门传动组的检修</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pic>
        <p:nvPicPr>
          <p:cNvPr id="7" name="图片 6" descr="C:\Users\HH\Desktop\PPT\素材\千库网_网课直播教学矢量图_元素编号12813820(1).png千库网_网课直播教学矢量图_元素编号12813820(1)"/>
          <p:cNvPicPr>
            <a:picLocks noChangeAspect="1"/>
          </p:cNvPicPr>
          <p:nvPr>
            <p:custDataLst>
              <p:tags r:id="rId3"/>
            </p:custDataLst>
          </p:nvPr>
        </p:nvPicPr>
        <p:blipFill>
          <a:blip r:embed="rId4"/>
          <a:srcRect/>
          <a:stretch>
            <a:fillRect/>
          </a:stretch>
        </p:blipFill>
        <p:spPr>
          <a:xfrm>
            <a:off x="8145780" y="2218690"/>
            <a:ext cx="4050665" cy="4050030"/>
          </a:xfrm>
          <a:prstGeom prst="rect">
            <a:avLst/>
          </a:prstGeom>
        </p:spPr>
      </p:pic>
      <p:sp>
        <p:nvSpPr>
          <p:cNvPr id="10" name="矩形 9"/>
          <p:cNvSpPr/>
          <p:nvPr userDrawn="1">
            <p:custDataLst>
              <p:tags r:id="rId5"/>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11" name="图片 10" descr="logo-常用1"/>
          <p:cNvPicPr>
            <a:picLocks noChangeAspect="1"/>
          </p:cNvPicPr>
          <p:nvPr>
            <p:custDataLst>
              <p:tags r:id="rId6"/>
            </p:custDataLst>
          </p:nvPr>
        </p:nvPicPr>
        <p:blipFill>
          <a:blip r:embed="rId7"/>
          <a:stretch>
            <a:fillRect/>
          </a:stretch>
        </p:blipFill>
        <p:spPr>
          <a:xfrm>
            <a:off x="9500870" y="137795"/>
            <a:ext cx="532130" cy="586105"/>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5227" y="896785"/>
            <a:ext cx="2821546" cy="1446550"/>
          </a:xfrm>
          <a:prstGeom prst="rect">
            <a:avLst/>
          </a:prstGeom>
          <a:noFill/>
        </p:spPr>
        <p:txBody>
          <a:bodyPr wrap="square">
            <a:spAutoFit/>
          </a:bodyPr>
          <a:lstStyle/>
          <a:p>
            <a:pPr algn="ctr"/>
            <a:r>
              <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rPr>
              <a:t>目录</a:t>
            </a:r>
            <a:endPar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nvGrpSpPr>
        <p:grpSpPr>
          <a:xfrm>
            <a:off x="1555966" y="2775094"/>
            <a:ext cx="4540034" cy="640080"/>
            <a:chOff x="1004643" y="2775094"/>
            <a:chExt cx="4540034" cy="640080"/>
          </a:xfrm>
        </p:grpSpPr>
        <p:sp>
          <p:nvSpPr>
            <p:cNvPr id="3" name="文本框 2"/>
            <p:cNvSpPr txBox="1"/>
            <p:nvPr/>
          </p:nvSpPr>
          <p:spPr>
            <a:xfrm>
              <a:off x="1843369" y="2833524"/>
              <a:ext cx="3701308"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作用</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4" name="对话气泡: 矩形 3"/>
            <p:cNvSpPr/>
            <p:nvPr/>
          </p:nvSpPr>
          <p:spPr>
            <a:xfrm>
              <a:off x="100464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sym typeface="微软雅黑" panose="020B0503020204020204" charset="-122"/>
                </a:rPr>
                <a:t>01</a:t>
              </a:r>
              <a:endParaRPr lang="zh-CN" altLang="en-US" sz="3200" dirty="0">
                <a:latin typeface="微软雅黑" panose="020B0503020204020204" charset="-122"/>
                <a:ea typeface="微软雅黑" panose="020B0503020204020204" charset="-122"/>
                <a:sym typeface="微软雅黑" panose="020B0503020204020204" charset="-122"/>
              </a:endParaRPr>
            </a:p>
          </p:txBody>
        </p:sp>
      </p:grpSp>
      <p:grpSp>
        <p:nvGrpSpPr>
          <p:cNvPr id="19" name="组合 18"/>
          <p:cNvGrpSpPr/>
          <p:nvPr/>
        </p:nvGrpSpPr>
        <p:grpSpPr>
          <a:xfrm>
            <a:off x="1555966" y="4171465"/>
            <a:ext cx="5273700" cy="640080"/>
            <a:chOff x="1004643" y="4003825"/>
            <a:chExt cx="5273700" cy="640080"/>
          </a:xfrm>
        </p:grpSpPr>
        <p:sp>
          <p:nvSpPr>
            <p:cNvPr id="8" name="文本框 7"/>
            <p:cNvSpPr txBox="1"/>
            <p:nvPr/>
          </p:nvSpPr>
          <p:spPr>
            <a:xfrm>
              <a:off x="1843368" y="4062255"/>
              <a:ext cx="4434975"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各部件的结构</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9" name="对话气泡: 矩形 8"/>
            <p:cNvSpPr/>
            <p:nvPr/>
          </p:nvSpPr>
          <p:spPr>
            <a:xfrm>
              <a:off x="1004643" y="4003825"/>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02</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20" name="组合 19"/>
          <p:cNvGrpSpPr/>
          <p:nvPr/>
        </p:nvGrpSpPr>
        <p:grpSpPr>
          <a:xfrm>
            <a:off x="6577492" y="2775094"/>
            <a:ext cx="4777326" cy="640080"/>
            <a:chOff x="6866033" y="2775094"/>
            <a:chExt cx="4777326" cy="640080"/>
          </a:xfrm>
        </p:grpSpPr>
        <p:sp>
          <p:nvSpPr>
            <p:cNvPr id="11" name="文本框 10"/>
            <p:cNvSpPr txBox="1"/>
            <p:nvPr/>
          </p:nvSpPr>
          <p:spPr>
            <a:xfrm>
              <a:off x="7704758" y="2833524"/>
              <a:ext cx="3938601"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检测</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12" name="对话气泡: 矩形 11"/>
            <p:cNvSpPr/>
            <p:nvPr/>
          </p:nvSpPr>
          <p:spPr>
            <a:xfrm>
              <a:off x="686603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03</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40" name="组合 39"/>
          <p:cNvGrpSpPr/>
          <p:nvPr/>
        </p:nvGrpSpPr>
        <p:grpSpPr>
          <a:xfrm>
            <a:off x="502974" y="5593080"/>
            <a:ext cx="11186052" cy="0"/>
            <a:chOff x="502974" y="5593080"/>
            <a:chExt cx="11186052" cy="0"/>
          </a:xfrm>
        </p:grpSpPr>
        <p:cxnSp>
          <p:nvCxnSpPr>
            <p:cNvPr id="38" name="直接连接符 37"/>
            <p:cNvCxnSpPr/>
            <p:nvPr/>
          </p:nvCxnSpPr>
          <p:spPr>
            <a:xfrm>
              <a:off x="502974"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199120"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8756544">
            <a:off x="2090826" y="683845"/>
            <a:ext cx="2150225" cy="2150225"/>
          </a:xfrm>
          <a:prstGeom prst="rect">
            <a:avLst/>
          </a:prstGeom>
        </p:spPr>
      </p:pic>
      <p:sp>
        <p:nvSpPr>
          <p:cNvPr id="2" name="文本框 1"/>
          <p:cNvSpPr txBox="1"/>
          <p:nvPr/>
        </p:nvSpPr>
        <p:spPr>
          <a:xfrm>
            <a:off x="4739640" y="5424805"/>
            <a:ext cx="2712720" cy="337185"/>
          </a:xfrm>
          <a:prstGeom prst="rect">
            <a:avLst/>
          </a:prstGeom>
          <a:noFill/>
        </p:spPr>
        <p:txBody>
          <a:bodyPr wrap="square" rtlCol="0" anchor="t">
            <a:spAutoFit/>
          </a:bodyPr>
          <a:p>
            <a:pPr algn="dist"/>
            <a:r>
              <a:rPr lang="zh-CN" altLang="en-US" sz="1600" b="1">
                <a:solidFill>
                  <a:schemeClr val="bg2">
                    <a:lumMod val="50000"/>
                  </a:schemeClr>
                </a:solidFill>
                <a:latin typeface="微软雅黑 Light" panose="020B0502040204020203" charset="-122"/>
                <a:ea typeface="微软雅黑 Light" panose="020B0502040204020203" charset="-122"/>
              </a:rPr>
              <a:t>https://www.zhijiaobf.cn</a:t>
            </a:r>
            <a:endParaRPr lang="zh-CN" altLang="en-US" sz="1600" b="1">
              <a:solidFill>
                <a:schemeClr val="bg2">
                  <a:lumMod val="50000"/>
                </a:schemeClr>
              </a:solidFill>
              <a:latin typeface="微软雅黑 Light" panose="020B0502040204020203" charset="-122"/>
              <a:ea typeface="微软雅黑 Light" panose="020B0502040204020203"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dist"/>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气门传动组的作用</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506730"/>
          </a:xfrm>
          <a:prstGeom prst="rect">
            <a:avLst/>
          </a:prstGeom>
          <a:noFill/>
        </p:spPr>
        <p:txBody>
          <a:bodyPr wrap="square" rtlCol="0">
            <a:spAutoFit/>
          </a:bodyPr>
          <a:lstStyle/>
          <a:p>
            <a:pPr algn="ctr">
              <a:lnSpc>
                <a:spcPct val="150000"/>
              </a:lnSpc>
            </a:pPr>
            <a:r>
              <a:rPr>
                <a:latin typeface="微软雅黑" panose="020B0503020204020204" charset="-122"/>
                <a:ea typeface="微软雅黑" panose="020B0503020204020204" charset="-122"/>
                <a:cs typeface="思源宋体 SemiBold" panose="02020600000000000000" charset="-122"/>
                <a:sym typeface="微软雅黑" panose="020B0503020204020204" charset="-122"/>
              </a:rPr>
              <a:t>The role of the valve transmission unit</a:t>
            </a:r>
            <a:endParaRPr>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PART-01</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一、气门传动组的作用</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2" name="文本框 1"/>
          <p:cNvSpPr txBox="1"/>
          <p:nvPr/>
        </p:nvSpPr>
        <p:spPr>
          <a:xfrm>
            <a:off x="1510030" y="1407160"/>
            <a:ext cx="8016875" cy="3320415"/>
          </a:xfrm>
          <a:prstGeom prst="rect">
            <a:avLst/>
          </a:prstGeom>
          <a:noFill/>
        </p:spPr>
        <p:txBody>
          <a:bodyPr wrap="square" rtlCol="0">
            <a:noAutofit/>
          </a:bodyPr>
          <a:p>
            <a:r>
              <a:rPr lang="en-US" altLang="zh-CN" sz="2400">
                <a:latin typeface="微软雅黑" panose="020B0503020204020204" charset="-122"/>
                <a:ea typeface="微软雅黑" panose="020B0503020204020204" charset="-122"/>
                <a:sym typeface="+mn-ea"/>
              </a:rPr>
              <a:t>    </a:t>
            </a:r>
            <a:r>
              <a:rPr lang="zh-CN" altLang="en-US" sz="2400">
                <a:latin typeface="微软雅黑" panose="020B0503020204020204" charset="-122"/>
                <a:ea typeface="微软雅黑" panose="020B0503020204020204" charset="-122"/>
                <a:sym typeface="+mn-ea"/>
              </a:rPr>
              <a:t>发动机在运转的时候，需要通过进气门进入新鲜的混合气。才能正常工作，混合气就是空气与汽油。混合气燃烧完以后，需要通过排气门排出以便再次进入新鲜混合气。而控制气门实时准确开启与关闭的是气门传动组。简单来说就是驱动气门组的</a:t>
            </a:r>
            <a:endParaRPr lang="zh-CN" altLang="en-US" sz="2400">
              <a:latin typeface="微软雅黑" panose="020B0503020204020204" charset="-122"/>
              <a:ea typeface="微软雅黑" panose="020B0503020204020204"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829945"/>
          </a:xfrm>
          <a:prstGeom prst="rect">
            <a:avLst/>
          </a:prstGeom>
          <a:noFill/>
        </p:spPr>
        <p:txBody>
          <a:bodyPr wrap="square" rtlCol="0">
            <a:spAutoFit/>
          </a:bodyPr>
          <a:lstStyle/>
          <a:p>
            <a:pPr algn="dist"/>
            <a:r>
              <a:rPr lang="zh-CN" altLang="en-US" sz="4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气门传动组各部件的结构</a:t>
            </a:r>
            <a:endParaRPr lang="zh-CN" altLang="en-US" sz="4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145155" y="4270375"/>
            <a:ext cx="6054090" cy="1772285"/>
          </a:xfrm>
          <a:prstGeom prst="rect">
            <a:avLst/>
          </a:prstGeom>
          <a:noFill/>
        </p:spPr>
        <p:txBody>
          <a:bodyPr wrap="square" rtlCol="0">
            <a:noAutofit/>
          </a:bodyPr>
          <a:lstStyle/>
          <a:p>
            <a:pPr algn="ctr">
              <a:lnSpc>
                <a:spcPct val="150000"/>
              </a:lnSpc>
            </a:pPr>
            <a:r>
              <a:rPr sz="2400">
                <a:latin typeface="微软雅黑" panose="020B0503020204020204" charset="-122"/>
                <a:ea typeface="微软雅黑" panose="020B0503020204020204" charset="-122"/>
                <a:cs typeface="思源宋体 SemiBold" panose="02020600000000000000" charset="-122"/>
                <a:sym typeface="微软雅黑" panose="020B0503020204020204" charset="-122"/>
              </a:rPr>
              <a:t>The structure of each component of the valve transmission group</a:t>
            </a:r>
            <a:endParaRPr sz="2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PART-02</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二、</a:t>
            </a: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气门传动组各部件的结构</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图形"/>
          <p:cNvSpPr txBox="1"/>
          <p:nvPr/>
        </p:nvSpPr>
        <p:spPr>
          <a:xfrm>
            <a:off x="698500" y="1608773"/>
            <a:ext cx="6096000" cy="3569335"/>
          </a:xfrm>
          <a:prstGeom prst="rect">
            <a:avLst/>
          </a:prstGeom>
          <a:noFill/>
        </p:spPr>
        <p:txBody>
          <a:bodyPr wrap="square" rtlCol="0" anchor="t">
            <a:spAutoFit/>
          </a:bodyPr>
          <a:lstStyle/>
          <a:p>
            <a:pPr lvl="0" algn="just">
              <a:lnSpc>
                <a:spcPct val="150000"/>
              </a:lnSpc>
              <a:spcAft>
                <a:spcPts val="600"/>
              </a:spcAft>
              <a:buClrTx/>
              <a:buSzTx/>
              <a:buFontTx/>
            </a:pPr>
            <a:r>
              <a:rPr lang="en-US" altLang="zh-CN"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      1.</a:t>
            </a: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凸轮轴：凸轮</a:t>
            </a:r>
            <a:r>
              <a:rPr lang="zh-CN" altLang="en-US">
                <a:latin typeface="微软雅黑" panose="020B0503020204020204" charset="-122"/>
                <a:ea typeface="微软雅黑" panose="020B0503020204020204" charset="-122"/>
                <a:sym typeface="+mn-ea"/>
              </a:rPr>
              <a:t>轴是圆的，顶不开气门所以在轴上设置了一个偏心轮，由于偏心设计，它凸起的顶就高于这根轴就可以将气门顶开。高的这部分，被称为凸轮，而这根轴也就叫做凸轮轴。</a:t>
            </a:r>
            <a:endParaRPr lang="zh-CN" altLang="en-US">
              <a:latin typeface="微软雅黑" panose="020B0503020204020204" charset="-122"/>
              <a:ea typeface="微软雅黑" panose="020B0503020204020204" charset="-122"/>
              <a:sym typeface="+mn-ea"/>
            </a:endParaRPr>
          </a:p>
          <a:p>
            <a:pPr lvl="0" algn="just">
              <a:lnSpc>
                <a:spcPct val="150000"/>
              </a:lnSpc>
              <a:spcAft>
                <a:spcPts val="600"/>
              </a:spcAft>
              <a:buClrTx/>
              <a:buSzTx/>
              <a:buFontTx/>
            </a:pPr>
            <a:r>
              <a:rPr lang="en-US" altLang="zh-CN">
                <a:latin typeface="微软雅黑" panose="020B0503020204020204" charset="-122"/>
                <a:ea typeface="微软雅黑" panose="020B0503020204020204" charset="-122"/>
                <a:sym typeface="+mn-ea"/>
              </a:rPr>
              <a:t>       1</a:t>
            </a:r>
            <a:r>
              <a:rPr lang="zh-CN" altLang="en-US">
                <a:latin typeface="微软雅黑" panose="020B0503020204020204" charset="-122"/>
                <a:ea typeface="微软雅黑" panose="020B0503020204020204" charset="-122"/>
                <a:sym typeface="+mn-ea"/>
              </a:rPr>
              <a:t>）</a:t>
            </a:r>
            <a:r>
              <a:rPr lang="en-US" altLang="zh-CN">
                <a:latin typeface="微软雅黑" panose="020B0503020204020204" charset="-122"/>
                <a:ea typeface="微软雅黑" panose="020B0503020204020204" charset="-122"/>
                <a:sym typeface="+mn-ea"/>
              </a:rPr>
              <a:t>.</a:t>
            </a:r>
            <a:r>
              <a:rPr lang="zh-CN" altLang="en-US">
                <a:latin typeface="微软雅黑" panose="020B0503020204020204" charset="-122"/>
                <a:ea typeface="微软雅黑" panose="020B0503020204020204" charset="-122"/>
                <a:sym typeface="+mn-ea"/>
              </a:rPr>
              <a:t>凸轮轴安装位置：发动机气缸盖上</a:t>
            </a:r>
            <a:endParaRPr lang="zh-CN" altLang="en-US">
              <a:latin typeface="微软雅黑" panose="020B0503020204020204" charset="-122"/>
              <a:ea typeface="微软雅黑" panose="020B0503020204020204" charset="-122"/>
              <a:sym typeface="+mn-ea"/>
            </a:endParaRPr>
          </a:p>
          <a:p>
            <a:pPr lvl="0" algn="just">
              <a:lnSpc>
                <a:spcPct val="150000"/>
              </a:lnSpc>
              <a:spcAft>
                <a:spcPts val="600"/>
              </a:spcAft>
              <a:buClrTx/>
              <a:buSzTx/>
              <a:buFontTx/>
            </a:pPr>
            <a:r>
              <a:rPr lang="en-US" altLang="zh-CN">
                <a:latin typeface="微软雅黑" panose="020B0503020204020204" charset="-122"/>
                <a:ea typeface="微软雅黑" panose="020B0503020204020204" charset="-122"/>
                <a:sym typeface="+mn-ea"/>
              </a:rPr>
              <a:t>       2</a:t>
            </a:r>
            <a:r>
              <a:rPr lang="zh-CN" altLang="en-US">
                <a:latin typeface="微软雅黑" panose="020B0503020204020204" charset="-122"/>
                <a:ea typeface="微软雅黑" panose="020B0503020204020204" charset="-122"/>
                <a:sym typeface="+mn-ea"/>
              </a:rPr>
              <a:t>）</a:t>
            </a:r>
            <a:r>
              <a:rPr lang="en-US" altLang="zh-CN">
                <a:latin typeface="微软雅黑" panose="020B0503020204020204" charset="-122"/>
                <a:ea typeface="微软雅黑" panose="020B0503020204020204" charset="-122"/>
                <a:sym typeface="+mn-ea"/>
              </a:rPr>
              <a:t>.</a:t>
            </a:r>
            <a:r>
              <a:rPr lang="zh-CN" altLang="en-US">
                <a:latin typeface="微软雅黑" panose="020B0503020204020204" charset="-122"/>
                <a:ea typeface="微软雅黑" panose="020B0503020204020204" charset="-122"/>
                <a:sym typeface="+mn-ea"/>
              </a:rPr>
              <a:t>轴向定位：当发动机工作时，为了防止凸轮轴出现轴向窜动，在第一道轴径或者是最后一道轴径上设置有轴向定位</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pic>
        <p:nvPicPr>
          <p:cNvPr id="2" name="图片 1" descr="凸轮轴"/>
          <p:cNvPicPr>
            <a:picLocks noChangeAspect="1"/>
          </p:cNvPicPr>
          <p:nvPr/>
        </p:nvPicPr>
        <p:blipFill>
          <a:blip r:embed="rId2"/>
          <a:stretch>
            <a:fillRect/>
          </a:stretch>
        </p:blipFill>
        <p:spPr>
          <a:xfrm>
            <a:off x="6899275" y="1950720"/>
            <a:ext cx="5120640" cy="269811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二、气门传动组各部件的结构</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图形"/>
          <p:cNvSpPr txBox="1"/>
          <p:nvPr>
            <p:custDataLst>
              <p:tags r:id="rId2"/>
            </p:custDataLst>
          </p:nvPr>
        </p:nvSpPr>
        <p:spPr>
          <a:xfrm>
            <a:off x="665480" y="1284605"/>
            <a:ext cx="5701665" cy="3617595"/>
          </a:xfrm>
          <a:prstGeom prst="rect">
            <a:avLst/>
          </a:prstGeom>
          <a:noFill/>
        </p:spPr>
        <p:txBody>
          <a:bodyPr wrap="square" rtlCol="0" anchor="t">
            <a:noAutofit/>
          </a:bodyPr>
          <a:lstStyle/>
          <a:p>
            <a:pPr algn="l">
              <a:lnSpc>
                <a:spcPct val="150000"/>
              </a:lnSpc>
            </a:pPr>
            <a:r>
              <a:rPr lang="en-US" altLang="zh-CN"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      2.</a:t>
            </a: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液压挺柱：</a:t>
            </a:r>
            <a:r>
              <a:rPr lang="zh-CN" altLang="en-US">
                <a:latin typeface="微软雅黑" panose="020B0503020204020204" charset="-122"/>
                <a:ea typeface="微软雅黑" panose="020B0503020204020204" charset="-122"/>
                <a:sym typeface="+mn-ea"/>
              </a:rPr>
              <a:t>它可以增加凸轮轴的接触面积，气门杆的端面面积是比较小的，如果凸轮直接顶气门杆，凸轮上会磨出一个沟槽。所以在上面加装挺柱来降低它磨损，延长使用寿命，当发动机刚运转，温度比较低，凸轮与挺柱的间隙就会产生异响，加快部件的磨损为了解决磨损问题，在车上采用了自动弥补间隙的液压挺柱，其实它就是靠机油压力来工作的。</a:t>
            </a:r>
            <a:endParaRPr lang="zh-CN" altLang="en-US">
              <a:sym typeface="+mn-ea"/>
            </a:endParaRPr>
          </a:p>
          <a:p>
            <a:pPr algn="l">
              <a:lnSpc>
                <a:spcPct val="150000"/>
              </a:lnSpc>
            </a:pPr>
            <a:r>
              <a:rPr lang="en-US" altLang="zh-CN">
                <a:sym typeface="+mn-ea"/>
              </a:rPr>
              <a:t>     </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pic>
        <p:nvPicPr>
          <p:cNvPr id="2" name="图片 1" descr="液压挺柱"/>
          <p:cNvPicPr>
            <a:picLocks noChangeAspect="1"/>
          </p:cNvPicPr>
          <p:nvPr/>
        </p:nvPicPr>
        <p:blipFill>
          <a:blip r:embed="rId3"/>
          <a:stretch>
            <a:fillRect/>
          </a:stretch>
        </p:blipFill>
        <p:spPr>
          <a:xfrm>
            <a:off x="6819265" y="1155700"/>
            <a:ext cx="4514850" cy="394335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二、</a:t>
            </a: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气门传动组各部件的结构</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6" name="图形"/>
          <p:cNvSpPr txBox="1"/>
          <p:nvPr>
            <p:custDataLst>
              <p:tags r:id="rId2"/>
            </p:custDataLst>
          </p:nvPr>
        </p:nvSpPr>
        <p:spPr>
          <a:xfrm>
            <a:off x="622300" y="1748155"/>
            <a:ext cx="5060315" cy="3361055"/>
          </a:xfrm>
          <a:prstGeom prst="rect">
            <a:avLst/>
          </a:prstGeom>
          <a:noFill/>
        </p:spPr>
        <p:txBody>
          <a:bodyPr wrap="square" rtlCol="0" anchor="t">
            <a:noAutofit/>
          </a:bodyPr>
          <a:lstStyle/>
          <a:p>
            <a:pPr>
              <a:lnSpc>
                <a:spcPct val="150000"/>
              </a:lnSpc>
            </a:pPr>
            <a:r>
              <a:rPr lang="en-US" altLang="zh-CN">
                <a:latin typeface="微软雅黑" panose="020B0503020204020204" charset="-122"/>
                <a:ea typeface="微软雅黑" panose="020B0503020204020204" charset="-122"/>
                <a:cs typeface="微软雅黑" panose="020B0503020204020204" charset="-122"/>
                <a:sym typeface="+mn-ea"/>
              </a:rPr>
              <a:t>     3.</a:t>
            </a:r>
            <a:r>
              <a:rPr lang="zh-CN" altLang="en-US">
                <a:latin typeface="微软雅黑" panose="020B0503020204020204" charset="-122"/>
                <a:ea typeface="微软雅黑" panose="020B0503020204020204" charset="-122"/>
                <a:cs typeface="微软雅黑" panose="020B0503020204020204" charset="-122"/>
                <a:sym typeface="+mn-ea"/>
              </a:rPr>
              <a:t>正时皮带：</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a:latin typeface="微软雅黑" panose="020B0503020204020204" charset="-122"/>
                <a:ea typeface="微软雅黑" panose="020B0503020204020204" charset="-122"/>
                <a:cs typeface="微软雅黑" panose="020B0503020204020204" charset="-122"/>
                <a:sym typeface="+mn-ea"/>
              </a:rPr>
              <a:t>     </a:t>
            </a:r>
            <a:r>
              <a:rPr lang="zh-CN" altLang="en-US">
                <a:latin typeface="微软雅黑" panose="020B0503020204020204" charset="-122"/>
                <a:ea typeface="微软雅黑" panose="020B0503020204020204" charset="-122"/>
                <a:cs typeface="微软雅黑" panose="020B0503020204020204" charset="-122"/>
                <a:sym typeface="+mn-ea"/>
              </a:rPr>
              <a:t>想要使曲轴将凸轮轴带动从而压缩气门就需要用到正时皮带将其连接起来，正时皮带用来将曲轴的动力传递出去的部件，如果它出现故障就会导致发动机不工作。</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endParaRPr>
          </a:p>
        </p:txBody>
      </p:sp>
      <p:pic>
        <p:nvPicPr>
          <p:cNvPr id="100" name="图片 99"/>
          <p:cNvPicPr/>
          <p:nvPr/>
        </p:nvPicPr>
        <p:blipFill>
          <a:blip r:embed="rId3"/>
          <a:stretch>
            <a:fillRect/>
          </a:stretch>
        </p:blipFill>
        <p:spPr>
          <a:xfrm>
            <a:off x="6024880" y="1974850"/>
            <a:ext cx="5083810" cy="2866390"/>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829945"/>
          </a:xfrm>
          <a:prstGeom prst="rect">
            <a:avLst/>
          </a:prstGeom>
          <a:noFill/>
        </p:spPr>
        <p:txBody>
          <a:bodyPr wrap="square" rtlCol="0">
            <a:spAutoFit/>
          </a:bodyPr>
          <a:lstStyle/>
          <a:p>
            <a:pPr algn="dist"/>
            <a:r>
              <a:rPr lang="zh-CN" altLang="en-US" sz="4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气门传动组的检测</a:t>
            </a:r>
            <a:endParaRPr lang="zh-CN" altLang="en-US" sz="4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145155" y="4270375"/>
            <a:ext cx="6054090" cy="1181100"/>
          </a:xfrm>
          <a:prstGeom prst="rect">
            <a:avLst/>
          </a:prstGeom>
          <a:noFill/>
        </p:spPr>
        <p:txBody>
          <a:bodyPr wrap="square" rtlCol="0">
            <a:noAutofit/>
          </a:bodyPr>
          <a:lstStyle/>
          <a:p>
            <a:pPr algn="ctr">
              <a:lnSpc>
                <a:spcPct val="150000"/>
              </a:lnSpc>
            </a:pPr>
            <a:r>
              <a:rPr sz="2400">
                <a:latin typeface="微软雅黑" panose="020B0503020204020204" charset="-122"/>
                <a:ea typeface="微软雅黑" panose="020B0503020204020204" charset="-122"/>
                <a:cs typeface="思源宋体 SemiBold" panose="02020600000000000000" charset="-122"/>
                <a:sym typeface="微软雅黑" panose="020B0503020204020204" charset="-122"/>
              </a:rPr>
              <a:t>Inspection of valve transmission packs</a:t>
            </a:r>
            <a:endParaRPr sz="2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PART-03</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TEMPLATE_CATEGORY" val="custom"/>
  <p:tag name="KSO_WM_TEMPLATE_INDEX" val="20205081"/>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wm#"/>
  <p:tag name="KSO_WM_TEMPLATE_CATEGORY" val="custom"/>
  <p:tag name="KSO_WM_TEMPLATE_INDEX" val="20205081"/>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wm#"/>
  <p:tag name="KSO_WM_TEMPLATE_CATEGORY" val="custom"/>
  <p:tag name="KSO_WM_TEMPLATE_INDEX" val="20205081"/>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ISLIDE.ICON" val="#393842;"/>
</p:tagLst>
</file>

<file path=ppt/tags/tag37.xml><?xml version="1.0" encoding="utf-8"?>
<p:tagLst xmlns:p="http://schemas.openxmlformats.org/presentationml/2006/main">
  <p:tag name="KSO_WPP_MARK_KEY" val="d323b08a-72da-420c-a5f9-38001ee621a0"/>
  <p:tag name="COMMONDATA" val="eyJoZGlkIjoiNDgxYTk4YzBkNzhlM2IzNjRmZjY5MzllZjM4YmUzNWYifQ=="/>
  <p:tag name="commondata" val="eyJoZGlkIjoiY2M0MWFlMGU5MDM4M2VjNzVlMzFkZTU1NjhkZTRjNWY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ISLIDE.ICON" val="#393842;"/>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1885">
      <a:dk1>
        <a:sysClr val="windowText" lastClr="000000"/>
      </a:dk1>
      <a:lt1>
        <a:sysClr val="window" lastClr="FFFFFF"/>
      </a:lt1>
      <a:dk2>
        <a:srgbClr val="44546A"/>
      </a:dk2>
      <a:lt2>
        <a:srgbClr val="E7E6E6"/>
      </a:lt2>
      <a:accent1>
        <a:srgbClr val="D11019"/>
      </a:accent1>
      <a:accent2>
        <a:srgbClr val="D1101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1091</Words>
  <Application>WPS 演示</Application>
  <PresentationFormat>宽屏</PresentationFormat>
  <Paragraphs>88</Paragraphs>
  <Slides>13</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13</vt:i4>
      </vt:variant>
    </vt:vector>
  </HeadingPairs>
  <TitlesOfParts>
    <vt:vector size="33" baseType="lpstr">
      <vt:lpstr>Arial</vt:lpstr>
      <vt:lpstr>宋体</vt:lpstr>
      <vt:lpstr>Wingdings</vt:lpstr>
      <vt:lpstr>Calibri</vt:lpstr>
      <vt:lpstr>字魂58号-创中黑</vt:lpstr>
      <vt:lpstr>思源黑体 CN Bold</vt:lpstr>
      <vt:lpstr>微软雅黑</vt:lpstr>
      <vt:lpstr>阿里巴巴普惠体 M</vt:lpstr>
      <vt:lpstr>思源宋体 SemiBold</vt:lpstr>
      <vt:lpstr>Bahnschrift Condensed</vt:lpstr>
      <vt:lpstr>阿里巴巴普惠体 Medium</vt:lpstr>
      <vt:lpstr>微软雅黑 Light</vt:lpstr>
      <vt:lpstr>思源黑体 CN Medium</vt:lpstr>
      <vt:lpstr>思源黑体 CN Normal</vt:lpstr>
      <vt:lpstr>Arial Unicode MS</vt:lpstr>
      <vt:lpstr>等线</vt:lpstr>
      <vt:lpstr>等线 Light</vt:lpstr>
      <vt:lpstr>黑体</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cp:lastModifiedBy>
  <cp:revision>94</cp:revision>
  <dcterms:created xsi:type="dcterms:W3CDTF">2023-05-05T14:56:00Z</dcterms:created>
  <dcterms:modified xsi:type="dcterms:W3CDTF">2023-12-01T11:22:54Z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C9F7994CABA34EFA846BCF60CC529A07_13</vt:lpwstr>
  </property>
  <property fmtid="{D5CDD505-2E9C-101B-9397-08002B2CF9AE}" pid="3" name="KSOProductBuildVer">
    <vt:lpwstr>2052-12.1.0.15712</vt:lpwstr>
  </property>
</Properties>
</file>