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6"/>
  </p:handoutMasterIdLst>
  <p:sldIdLst>
    <p:sldId id="868" r:id="rId4"/>
    <p:sldId id="884" r:id="rId6"/>
    <p:sldId id="886" r:id="rId7"/>
    <p:sldId id="898" r:id="rId8"/>
    <p:sldId id="891" r:id="rId9"/>
    <p:sldId id="893" r:id="rId10"/>
    <p:sldId id="895" r:id="rId11"/>
    <p:sldId id="909" r:id="rId12"/>
    <p:sldId id="910" r:id="rId13"/>
    <p:sldId id="896" r:id="rId14"/>
    <p:sldId id="879" r:id="rId15"/>
  </p:sldIdLst>
  <p:sldSz cx="12192000" cy="6858000"/>
  <p:notesSz cx="7099300" cy="10234295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9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10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image" Target="../media/image4.jpeg"/><Relationship Id="rId18" Type="http://schemas.openxmlformats.org/officeDocument/2006/relationships/notesSlide" Target="../notesSlides/notesSlide10.xml"/><Relationship Id="rId17" Type="http://schemas.openxmlformats.org/officeDocument/2006/relationships/slideLayout" Target="../slideLayouts/slideLayout4.xml"/><Relationship Id="rId16" Type="http://schemas.openxmlformats.org/officeDocument/2006/relationships/tags" Target="../tags/tag107.xml"/><Relationship Id="rId15" Type="http://schemas.openxmlformats.org/officeDocument/2006/relationships/tags" Target="../tags/tag106.xml"/><Relationship Id="rId14" Type="http://schemas.openxmlformats.org/officeDocument/2006/relationships/image" Target="../media/image8.png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tags" Target="../tags/tag9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image" Target="../media/image7.png"/><Relationship Id="rId3" Type="http://schemas.openxmlformats.org/officeDocument/2006/relationships/tags" Target="../tags/tag19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4.xml"/><Relationship Id="rId21" Type="http://schemas.openxmlformats.org/officeDocument/2006/relationships/tags" Target="../tags/tag35.xml"/><Relationship Id="rId20" Type="http://schemas.openxmlformats.org/officeDocument/2006/relationships/tags" Target="../tags/tag34.xml"/><Relationship Id="rId2" Type="http://schemas.openxmlformats.org/officeDocument/2006/relationships/image" Target="../media/image4.jpeg"/><Relationship Id="rId19" Type="http://schemas.openxmlformats.org/officeDocument/2006/relationships/tags" Target="../tags/tag33.xml"/><Relationship Id="rId18" Type="http://schemas.openxmlformats.org/officeDocument/2006/relationships/tags" Target="../tags/tag32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image" Target="../media/image8.png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image" Target="../media/image9.png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image" Target="../media/image4.jpeg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image" Target="../media/image10.png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image" Target="../media/image8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4.jpe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47.xml"/><Relationship Id="rId10" Type="http://schemas.openxmlformats.org/officeDocument/2006/relationships/image" Target="../media/image11.png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image" Target="../media/image9.png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4.jpeg"/><Relationship Id="rId1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image" Target="../media/image8.png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image" Target="../media/image4.jpe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59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4.jpeg"/><Relationship Id="rId18" Type="http://schemas.openxmlformats.org/officeDocument/2006/relationships/notesSlide" Target="../notesSlides/notesSlide7.xml"/><Relationship Id="rId17" Type="http://schemas.openxmlformats.org/officeDocument/2006/relationships/slideLayout" Target="../slideLayouts/slideLayout4.xml"/><Relationship Id="rId16" Type="http://schemas.openxmlformats.org/officeDocument/2006/relationships/tags" Target="../tags/tag71.xml"/><Relationship Id="rId15" Type="http://schemas.openxmlformats.org/officeDocument/2006/relationships/image" Target="../media/image14.png"/><Relationship Id="rId14" Type="http://schemas.openxmlformats.org/officeDocument/2006/relationships/tags" Target="../tags/tag70.xml"/><Relationship Id="rId13" Type="http://schemas.openxmlformats.org/officeDocument/2006/relationships/image" Target="../media/image13.png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image" Target="../media/image8.png"/><Relationship Id="rId1" Type="http://schemas.openxmlformats.org/officeDocument/2006/relationships/tags" Target="../tags/tag6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4.jpeg"/><Relationship Id="rId17" Type="http://schemas.openxmlformats.org/officeDocument/2006/relationships/notesSlide" Target="../notesSlides/notesSlide8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82.xml"/><Relationship Id="rId14" Type="http://schemas.openxmlformats.org/officeDocument/2006/relationships/image" Target="../media/image16.png"/><Relationship Id="rId13" Type="http://schemas.openxmlformats.org/officeDocument/2006/relationships/tags" Target="../tags/tag81.xml"/><Relationship Id="rId12" Type="http://schemas.openxmlformats.org/officeDocument/2006/relationships/image" Target="../media/image15.png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tags" Target="../tags/tag7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image" Target="../media/image4.jpeg"/><Relationship Id="rId17" Type="http://schemas.openxmlformats.org/officeDocument/2006/relationships/notesSlide" Target="../notesSlides/notesSlide9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93.xml"/><Relationship Id="rId14" Type="http://schemas.openxmlformats.org/officeDocument/2006/relationships/image" Target="../media/image18.png"/><Relationship Id="rId13" Type="http://schemas.openxmlformats.org/officeDocument/2006/relationships/tags" Target="../tags/tag92.xml"/><Relationship Id="rId12" Type="http://schemas.openxmlformats.org/officeDocument/2006/relationships/image" Target="../media/image17.png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tags" Target="../tags/tag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2279650" y="1885950"/>
            <a:ext cx="5854700" cy="120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配气相位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351405" y="4149090"/>
            <a:ext cx="331597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Valve timing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2567559" y="4796947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配气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相位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4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PA_组合 20"/>
          <p:cNvGrpSpPr/>
          <p:nvPr>
            <p:custDataLst>
              <p:tags r:id="rId3"/>
            </p:custDataLst>
          </p:nvPr>
        </p:nvGrpSpPr>
        <p:grpSpPr>
          <a:xfrm>
            <a:off x="4943872" y="1484784"/>
            <a:ext cx="2340000" cy="2340000"/>
            <a:chOff x="1897649" y="1840108"/>
            <a:chExt cx="2340000" cy="2340000"/>
          </a:xfrm>
        </p:grpSpPr>
        <p:sp>
          <p:nvSpPr>
            <p:cNvPr id="6" name="PA_椭圆 17"/>
            <p:cNvSpPr/>
            <p:nvPr>
              <p:custDataLst>
                <p:tags r:id="rId4"/>
              </p:custDataLst>
            </p:nvPr>
          </p:nvSpPr>
          <p:spPr bwMode="auto">
            <a:xfrm>
              <a:off x="1897649" y="1840108"/>
              <a:ext cx="2340000" cy="234000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PA_椭圆 22"/>
            <p:cNvSpPr/>
            <p:nvPr>
              <p:custDataLst>
                <p:tags r:id="rId5"/>
              </p:custDataLst>
            </p:nvPr>
          </p:nvSpPr>
          <p:spPr bwMode="auto">
            <a:xfrm>
              <a:off x="2113648" y="2056108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PA_矩形 14"/>
            <p:cNvSpPr/>
            <p:nvPr>
              <p:custDataLst>
                <p:tags r:id="rId6"/>
              </p:custDataLst>
            </p:nvPr>
          </p:nvSpPr>
          <p:spPr>
            <a:xfrm>
              <a:off x="2342499" y="2377716"/>
              <a:ext cx="1554480" cy="1198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配气相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位</a:t>
              </a: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变化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7464458" y="4556981"/>
            <a:ext cx="421985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可导致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排气管出现放炮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等现象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2421173" y="4536452"/>
            <a:ext cx="3840088" cy="875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可导致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进气管出现回火现象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503712" y="3857000"/>
            <a:ext cx="5494804" cy="669745"/>
            <a:chOff x="3591970" y="3525384"/>
            <a:chExt cx="5494804" cy="669745"/>
          </a:xfrm>
        </p:grpSpPr>
        <p:sp>
          <p:nvSpPr>
            <p:cNvPr id="19" name="箭头: 虚尾 18"/>
            <p:cNvSpPr/>
            <p:nvPr>
              <p:custDataLst>
                <p:tags r:id="rId9"/>
              </p:custDataLst>
            </p:nvPr>
          </p:nvSpPr>
          <p:spPr bwMode="auto">
            <a:xfrm rot="5400000">
              <a:off x="8425515" y="3533871"/>
              <a:ext cx="563991" cy="758526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箭头: 虚尾 20"/>
            <p:cNvSpPr/>
            <p:nvPr>
              <p:custDataLst>
                <p:tags r:id="rId10"/>
              </p:custDataLst>
            </p:nvPr>
          </p:nvSpPr>
          <p:spPr bwMode="auto">
            <a:xfrm rot="5400000">
              <a:off x="3689237" y="3533871"/>
              <a:ext cx="563991" cy="758526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1"/>
              </p:custDataLst>
            </p:nvPr>
          </p:nvSpPr>
          <p:spPr bwMode="auto">
            <a:xfrm>
              <a:off x="3791305" y="3525384"/>
              <a:ext cx="5105560" cy="4571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1862188" y="4998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配气相位对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发动机的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影响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622" y="25525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2127553" y="4010817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配气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相位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380508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配气相位基本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225359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配气相位的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功能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708" y="69623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配气相位的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作用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56670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203386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350102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519998" y="4981205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19"/>
              </p:custDataLst>
            </p:nvPr>
          </p:nvSpPr>
          <p:spPr>
            <a:xfrm>
              <a:off x="5736213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" name="AutoShape 5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7195008" y="522494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配气相位对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发动机的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影响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配气相位的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作用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847215" y="793115"/>
            <a:ext cx="8786495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配气相位的作用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气门适当的开启和关闭，使进气更充分、排气更彻底，使发动机动力性更强、经济性更好、排放性更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达标。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35017" y="47686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600190" y="2060575"/>
            <a:ext cx="3219450" cy="3390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9560" y="2060575"/>
            <a:ext cx="4570095" cy="334581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配气相位的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功能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1363" name="Rectangle 3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775520" y="1515749"/>
            <a:ext cx="10026968" cy="1023938"/>
          </a:xfrm>
          <a:prstGeom prst="rect">
            <a:avLst/>
          </a:prstGeom>
        </p:spPr>
        <p:txBody>
          <a:bodyPr vert="horz" wrap="square" lIns="87335" tIns="43667" rIns="87335" bIns="43667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进气配气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相位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排气配气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相位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排气配气相位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配气相位的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功能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807710" y="1019175"/>
            <a:ext cx="5070475" cy="498665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55440" y="1702326"/>
            <a:ext cx="4960457" cy="797533"/>
            <a:chOff x="1415480" y="2053548"/>
            <a:chExt cx="4960457" cy="797533"/>
          </a:xfrm>
        </p:grpSpPr>
        <p:sp>
          <p:nvSpPr>
            <p:cNvPr id="2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1415480" y="2053548"/>
              <a:ext cx="4960457" cy="610508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773171" y="2212271"/>
              <a:ext cx="1760855" cy="638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1.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进气配气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相位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55439" y="2386347"/>
            <a:ext cx="4960458" cy="3334437"/>
            <a:chOff x="1415479" y="2737569"/>
            <a:chExt cx="4960458" cy="3334437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 bwMode="auto">
            <a:xfrm>
              <a:off x="1415479" y="2737569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84358" y="3062857"/>
              <a:ext cx="4422699" cy="2348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进气门提前角，用字母α表示，角度一般在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10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°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~30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°之间。在活塞排气行程快要到达上至点时之前，进气门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打开。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进气门延迟角，用字母β表示，角度一般在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30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°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~60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°之间，在活塞进气行程到达下至点时再延迟一段时间关闭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进气门。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0" indent="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None/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7"/>
              </p:custDataLst>
            </p:nvPr>
          </p:nvSpPr>
          <p:spPr>
            <a:xfrm>
              <a:off x="1684359" y="5083666"/>
              <a:ext cx="3979594" cy="875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11480" eaLnBrk="0" hangingPunct="0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进气门早开迟闭：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可以使进气量更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充分。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1862188" y="432552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配气相位的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基本原理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11"/>
              </p:custDataLst>
            </p:nvPr>
          </p:nvSpPr>
          <p:spPr>
            <a:xfrm>
              <a:off x="5807968" y="167721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221095" y="2277110"/>
            <a:ext cx="2032635" cy="31902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458835" y="2308225"/>
            <a:ext cx="3456305" cy="3159125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85529" y="1630571"/>
            <a:ext cx="4960457" cy="612000"/>
            <a:chOff x="6583684" y="2053548"/>
            <a:chExt cx="4960457" cy="612000"/>
          </a:xfrm>
        </p:grpSpPr>
        <p:sp>
          <p:nvSpPr>
            <p:cNvPr id="17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6583684" y="2053548"/>
              <a:ext cx="4960457" cy="612000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32104" y="2212271"/>
              <a:ext cx="1760855" cy="3651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2.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排气配气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相位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85529" y="2312210"/>
            <a:ext cx="4960458" cy="3334437"/>
            <a:chOff x="6583684" y="2735187"/>
            <a:chExt cx="4960458" cy="3334437"/>
          </a:xfrm>
        </p:grpSpPr>
        <p:sp>
          <p:nvSpPr>
            <p:cNvPr id="20" name="矩形 19"/>
            <p:cNvSpPr/>
            <p:nvPr>
              <p:custDataLst>
                <p:tags r:id="rId5"/>
              </p:custDataLst>
            </p:nvPr>
          </p:nvSpPr>
          <p:spPr bwMode="auto">
            <a:xfrm>
              <a:off x="6583684" y="2735187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TextBox 4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906462" y="2996400"/>
              <a:ext cx="4314900" cy="26714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342900" indent="-34290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排气门提前角，用字母γ表示，角度一般在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30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°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~60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°之间，在活塞做功行程快要到达下至点之前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打开。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342900" indent="-34290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排气门延迟角，用字母δ表示，角度一般在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10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°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~30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°之间，在活塞排气行程到达上至点时再延迟一段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时间。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342900" indent="-34290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排气门早开迟闭，可以使排气更彻底、更充分。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342900" indent="-342900" defTabSz="429260" hangingPunct="0">
                <a:lnSpc>
                  <a:spcPct val="150000"/>
                </a:lnSpc>
                <a:buClr>
                  <a:schemeClr val="bg1"/>
                </a:buClr>
                <a:buSzPct val="45000"/>
                <a:buFont typeface="Wingdings" panose="05000000000000000000" pitchFamily="2" charset="2"/>
                <a:buChar char="u"/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862188" y="432552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配气相位的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基本原理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5807968" y="167721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616315" y="1880870"/>
            <a:ext cx="3343275" cy="3095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240145" y="1917065"/>
            <a:ext cx="2007870" cy="3115945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85529" y="1630571"/>
            <a:ext cx="4960457" cy="612000"/>
            <a:chOff x="6583684" y="2053548"/>
            <a:chExt cx="4960457" cy="612000"/>
          </a:xfrm>
        </p:grpSpPr>
        <p:sp>
          <p:nvSpPr>
            <p:cNvPr id="17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6583684" y="2053548"/>
              <a:ext cx="4960457" cy="612000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32104" y="2212271"/>
              <a:ext cx="1760855" cy="3651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3.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进排气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重叠角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85529" y="2312210"/>
            <a:ext cx="4960458" cy="3334437"/>
            <a:chOff x="6583684" y="2735187"/>
            <a:chExt cx="4960458" cy="3334437"/>
          </a:xfrm>
        </p:grpSpPr>
        <p:sp>
          <p:nvSpPr>
            <p:cNvPr id="20" name="矩形 19"/>
            <p:cNvSpPr/>
            <p:nvPr>
              <p:custDataLst>
                <p:tags r:id="rId5"/>
              </p:custDataLst>
            </p:nvPr>
          </p:nvSpPr>
          <p:spPr bwMode="auto">
            <a:xfrm>
              <a:off x="6583684" y="2735187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TextBox 4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906462" y="2996400"/>
              <a:ext cx="4314900" cy="20250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342900" indent="-34290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进气配气相位和排气配气相位中出现气门重叠的角是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α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+δ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角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342900" indent="-34290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进排气重叠角，可以使新鲜的空气将气缸内的废气快速的排出去，使新鲜空气进气量更多，废气排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的更彻底、更充分。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342900" indent="-342900" defTabSz="429260" hangingPunct="0">
                <a:lnSpc>
                  <a:spcPct val="150000"/>
                </a:lnSpc>
                <a:buClr>
                  <a:schemeClr val="bg1"/>
                </a:buClr>
                <a:buSzPct val="45000"/>
                <a:buFont typeface="Wingdings" panose="05000000000000000000" pitchFamily="2" charset="2"/>
                <a:buChar char="u"/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862188" y="432552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配气相位的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基本原理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5807968" y="167721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816090" y="692785"/>
            <a:ext cx="4122420" cy="25247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816725" y="3285490"/>
            <a:ext cx="4124960" cy="2895600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TIMING" val="|1.2|0.9|0.8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MDgyNDdiZTBmOTNkNjgxNjc3ZTg2NDBiOWRiZWRhY2YifQ=="/>
  <p:tag name="commondata" val="eyJoZGlkIjoiMzMxN2VlZTUzMzU0MDIzMDIxZjIxZDQ4MzdlYzczMzcifQ==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PLACING_PICTURE_USER_VIEWPORT" val="{&quot;height&quot;:10799.067716535434,&quot;width&quot;:19198.34173228346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PA" val="v4.0.0"/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TIMING" val="|1.2|0.9|0.8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TIMING" val="|1.2|0.9|0.8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TIMING" val="|1.2|0.9|0.8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IMING" val="|1.2|0.9|0.8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TIMING" val="|1.2|0.9|0.8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PA" val="v4.0.0"/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TIMING" val="|1.2|0.9|0.8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PA" val="v4.0.0"/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TIMING" val="|1.2|0.9|0.8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PA" val="v4.0.0"/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TIMING" val="|1.2|0.9|0.8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PA" val="v4.0.0"/>
</p:tagLst>
</file>

<file path=ppt/tags/tag96.xml><?xml version="1.0" encoding="utf-8"?>
<p:tagLst xmlns:p="http://schemas.openxmlformats.org/presentationml/2006/main">
  <p:tag name="PA" val="v4.0.0"/>
  <p:tag name="KSO_WM_BEAUTIFY_FLAG" val=""/>
</p:tagLst>
</file>

<file path=ppt/tags/tag97.xml><?xml version="1.0" encoding="utf-8"?>
<p:tagLst xmlns:p="http://schemas.openxmlformats.org/presentationml/2006/main">
  <p:tag name="PA" val="v4.0.0"/>
  <p:tag name="KSO_WM_BEAUTIFY_FLAG" val=""/>
</p:tagLst>
</file>

<file path=ppt/tags/tag98.xml><?xml version="1.0" encoding="utf-8"?>
<p:tagLst xmlns:p="http://schemas.openxmlformats.org/presentationml/2006/main">
  <p:tag name="PA" val="v4.0.0"/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649</Words>
  <Application>WPS 演示</Application>
  <PresentationFormat>宽屏</PresentationFormat>
  <Paragraphs>104</Paragraphs>
  <Slides>11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李海滨</cp:lastModifiedBy>
  <cp:revision>132</cp:revision>
  <dcterms:created xsi:type="dcterms:W3CDTF">2017-10-15T03:08:00Z</dcterms:created>
  <dcterms:modified xsi:type="dcterms:W3CDTF">2023-11-06T02:27:52Z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2052-11.1.0.14309</vt:lpwstr>
  </property>
</Properties>
</file>