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13"/>
  </p:handoutMasterIdLst>
  <p:sldIdLst>
    <p:sldId id="11090234" r:id="rId3"/>
    <p:sldId id="11090389" r:id="rId4"/>
    <p:sldId id="11090405" r:id="rId5"/>
    <p:sldId id="421" r:id="rId6"/>
    <p:sldId id="11090418" r:id="rId7"/>
    <p:sldId id="423" r:id="rId8"/>
    <p:sldId id="11090396" r:id="rId9"/>
    <p:sldId id="11090397" r:id="rId10"/>
    <p:sldId id="11090393" r:id="rId11"/>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B0F0"/>
    <a:srgbClr val="07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p:scale>
          <a:sx n="25" d="100"/>
          <a:sy n="25" d="100"/>
        </p:scale>
        <p:origin x="2376" y="1002"/>
      </p:cViewPr>
      <p:guideLst>
        <p:guide orient="horz" pos="2153"/>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34.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9B378-C07E-4A15-B7AD-225D695BCC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3E488-F6BA-4C83-A745-03272BA3B8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29" name="组合 28"/>
          <p:cNvGrpSpPr/>
          <p:nvPr userDrawn="1"/>
        </p:nvGrpSpPr>
        <p:grpSpPr>
          <a:xfrm>
            <a:off x="-1161415" y="347980"/>
            <a:ext cx="13155930" cy="6510020"/>
            <a:chOff x="-1829" y="188"/>
            <a:chExt cx="20718" cy="10252"/>
          </a:xfrm>
        </p:grpSpPr>
        <p:grpSp>
          <p:nvGrpSpPr>
            <p:cNvPr id="30" name="Group 7"/>
            <p:cNvGrpSpPr/>
            <p:nvPr/>
          </p:nvGrpSpPr>
          <p:grpSpPr>
            <a:xfrm>
              <a:off x="16919" y="9806"/>
              <a:ext cx="1970" cy="628"/>
              <a:chOff x="8340407" y="1877155"/>
              <a:chExt cx="2487489" cy="793801"/>
            </a:xfrm>
            <a:solidFill>
              <a:srgbClr val="D11019"/>
            </a:solidFill>
          </p:grpSpPr>
          <p:sp>
            <p:nvSpPr>
              <p:cNvPr id="71" name="Graphic 16"/>
              <p:cNvSpPr/>
              <p:nvPr/>
            </p:nvSpPr>
            <p:spPr>
              <a:xfrm flipH="1" flipV="1">
                <a:off x="8340407" y="1878419"/>
                <a:ext cx="761399" cy="792537"/>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2" name="Graphic 16"/>
              <p:cNvSpPr/>
              <p:nvPr/>
            </p:nvSpPr>
            <p:spPr>
              <a:xfrm flipH="1" flipV="1">
                <a:off x="8916191"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3" name="Graphic 16"/>
              <p:cNvSpPr/>
              <p:nvPr/>
            </p:nvSpPr>
            <p:spPr>
              <a:xfrm flipH="1" flipV="1">
                <a:off x="9491976"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4" name="Graphic 16"/>
              <p:cNvSpPr/>
              <p:nvPr/>
            </p:nvSpPr>
            <p:spPr>
              <a:xfrm flipH="1" flipV="1">
                <a:off x="10066497" y="1877155"/>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31" name="任意多边形 2"/>
            <p:cNvSpPr/>
            <p:nvPr/>
          </p:nvSpPr>
          <p:spPr>
            <a:xfrm flipH="1" flipV="1">
              <a:off x="-178" y="9807"/>
              <a:ext cx="17079" cy="633"/>
            </a:xfrm>
            <a:custGeom>
              <a:avLst/>
              <a:gdLst>
                <a:gd name="connsiteX0" fmla="*/ 0 w 17079"/>
                <a:gd name="connsiteY0" fmla="*/ 200 h 200"/>
                <a:gd name="connsiteX1" fmla="*/ 50 w 17079"/>
                <a:gd name="connsiteY1" fmla="*/ 0 h 200"/>
                <a:gd name="connsiteX2" fmla="*/ 17079 w 17079"/>
                <a:gd name="connsiteY2" fmla="*/ 0 h 200"/>
                <a:gd name="connsiteX3" fmla="*/ 16908 w 17079"/>
                <a:gd name="connsiteY3" fmla="*/ 199 h 200"/>
                <a:gd name="connsiteX4" fmla="*/ 0 w 17079"/>
                <a:gd name="connsiteY4" fmla="*/ 200 h 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9" h="200">
                  <a:moveTo>
                    <a:pt x="0" y="200"/>
                  </a:moveTo>
                  <a:lnTo>
                    <a:pt x="50" y="0"/>
                  </a:lnTo>
                  <a:lnTo>
                    <a:pt x="17079" y="0"/>
                  </a:lnTo>
                  <a:lnTo>
                    <a:pt x="16908" y="199"/>
                  </a:lnTo>
                  <a:lnTo>
                    <a:pt x="0" y="2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pitchFamily="2" charset="-122"/>
              </a:endParaRPr>
            </a:p>
          </p:txBody>
        </p:sp>
        <p:grpSp>
          <p:nvGrpSpPr>
            <p:cNvPr id="64" name="Group 7"/>
            <p:cNvGrpSpPr/>
            <p:nvPr/>
          </p:nvGrpSpPr>
          <p:grpSpPr>
            <a:xfrm>
              <a:off x="-1829" y="188"/>
              <a:ext cx="2680" cy="634"/>
              <a:chOff x="8035491" y="1847493"/>
              <a:chExt cx="2486690" cy="484881"/>
            </a:xfrm>
            <a:solidFill>
              <a:srgbClr val="D11019"/>
            </a:solidFill>
          </p:grpSpPr>
          <p:sp>
            <p:nvSpPr>
              <p:cNvPr id="66" name="Graphic 16"/>
              <p:cNvSpPr/>
              <p:nvPr/>
            </p:nvSpPr>
            <p:spPr>
              <a:xfrm>
                <a:off x="8035491" y="1850885"/>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7" name="Graphic 16"/>
              <p:cNvSpPr/>
              <p:nvPr/>
            </p:nvSpPr>
            <p:spPr>
              <a:xfrm>
                <a:off x="8610995" y="1850551"/>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8" name="Graphic 16"/>
              <p:cNvSpPr/>
              <p:nvPr/>
            </p:nvSpPr>
            <p:spPr>
              <a:xfrm>
                <a:off x="9186894" y="1848368"/>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0" name="Graphic 16"/>
              <p:cNvSpPr/>
              <p:nvPr/>
            </p:nvSpPr>
            <p:spPr>
              <a:xfrm>
                <a:off x="9761201" y="1847493"/>
                <a:ext cx="760980" cy="481490"/>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65" name="图形"/>
            <p:cNvSpPr txBox="1"/>
            <p:nvPr/>
          </p:nvSpPr>
          <p:spPr>
            <a:xfrm>
              <a:off x="1168" y="454"/>
              <a:ext cx="4843" cy="1016"/>
            </a:xfrm>
            <a:prstGeom prst="rect">
              <a:avLst/>
            </a:prstGeom>
            <a:noFill/>
          </p:spPr>
          <p:txBody>
            <a:bodyPr wrap="square" rtlCol="0">
              <a:spAutoFit/>
            </a:bodyPr>
            <a:lstStyle/>
            <a:p>
              <a:pPr indent="0" algn="dist">
                <a:buNone/>
              </a:pPr>
              <a:endParaRPr lang="zh-CN" altLang="en-US" sz="3600">
                <a:latin typeface="思源黑体 CN Bold" panose="020B0800000000000000" charset="-122"/>
                <a:ea typeface="思源黑体 CN Bold" panose="020B0800000000000000" charset="-122"/>
                <a:cs typeface="字魂58号-创中黑" panose="00000500000000000000" pitchFamily="2" charset="-122"/>
                <a:sym typeface="+mn-ea"/>
              </a:endParaRPr>
            </a:p>
          </p:txBody>
        </p:sp>
      </p:gr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14" name="矩形 13"/>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15" name="图片 14"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2.xml"/><Relationship Id="rId2" Type="http://schemas.openxmlformats.org/officeDocument/2006/relationships/image" Target="../media/image5.png"/><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8.xml"/><Relationship Id="rId3" Type="http://schemas.openxmlformats.org/officeDocument/2006/relationships/image" Target="../media/image6.png"/><Relationship Id="rId2" Type="http://schemas.openxmlformats.org/officeDocument/2006/relationships/tags" Target="../tags/tag17.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2.xml"/><Relationship Id="rId4" Type="http://schemas.openxmlformats.org/officeDocument/2006/relationships/image" Target="../media/image7.png"/><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28.xml"/><Relationship Id="rId6" Type="http://schemas.openxmlformats.org/officeDocument/2006/relationships/image" Target="../media/image8.png"/><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3.xml"/><Relationship Id="rId6" Type="http://schemas.openxmlformats.org/officeDocument/2006/relationships/image" Target="../media/image3.png"/><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image" Target="../media/image2.png"/><Relationship Id="rId2" Type="http://schemas.openxmlformats.org/officeDocument/2006/relationships/tags" Target="../tags/tag30.xml"/><Relationship Id="rId1"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0"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18" name="文本框 17"/>
          <p:cNvSpPr txBox="1"/>
          <p:nvPr/>
        </p:nvSpPr>
        <p:spPr>
          <a:xfrm>
            <a:off x="533400" y="2756878"/>
            <a:ext cx="8242300" cy="1322070"/>
          </a:xfrm>
          <a:prstGeom prst="rect">
            <a:avLst/>
          </a:prstGeom>
          <a:noFill/>
        </p:spPr>
        <p:txBody>
          <a:bodyPr wrap="square" rtlCol="0">
            <a:spAutoFit/>
          </a:bodyPr>
          <a:lstStyle/>
          <a:p>
            <a:pPr lvl="0" algn="dist">
              <a:defRPr/>
            </a:pPr>
            <a:r>
              <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润滑系统的概述</a:t>
            </a:r>
            <a:endParaRPr lang="en-US" altLang="zh-CN"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pic>
        <p:nvPicPr>
          <p:cNvPr id="3" name="图片 2" descr="C:\Users\HH\Desktop\PPT\素材\千库网_网课直播教学矢量图_元素编号12813820(1).png千库网_网课直播教学矢量图_元素编号12813820(1)"/>
          <p:cNvPicPr>
            <a:picLocks noChangeAspect="1"/>
          </p:cNvPicPr>
          <p:nvPr/>
        </p:nvPicPr>
        <p:blipFill>
          <a:blip r:embed="rId1"/>
          <a:srcRect/>
          <a:stretch>
            <a:fillRect/>
          </a:stretch>
        </p:blipFill>
        <p:spPr>
          <a:xfrm>
            <a:off x="8145780" y="2218690"/>
            <a:ext cx="4050665" cy="4050030"/>
          </a:xfrm>
          <a:prstGeom prst="rect">
            <a:avLst/>
          </a:prstGeom>
        </p:spPr>
      </p:pic>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09995"/>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4" name="矩形 3"/>
          <p:cNvSpPr/>
          <p:nvPr userDrawn="1">
            <p:custDataLst>
              <p:tags r:id="rId2"/>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7" name="图片 6" descr="logo-常用1"/>
          <p:cNvPicPr>
            <a:picLocks noChangeAspect="1"/>
          </p:cNvPicPr>
          <p:nvPr/>
        </p:nvPicPr>
        <p:blipFill>
          <a:blip r:embed="rId3"/>
          <a:stretch>
            <a:fillRect/>
          </a:stretch>
        </p:blipFill>
        <p:spPr>
          <a:xfrm>
            <a:off x="9500870" y="137795"/>
            <a:ext cx="532130" cy="58610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5227" y="896785"/>
            <a:ext cx="2821546" cy="1446550"/>
          </a:xfrm>
          <a:prstGeom prst="rect">
            <a:avLst/>
          </a:prstGeom>
          <a:noFill/>
        </p:spPr>
        <p:txBody>
          <a:bodyPr wrap="square">
            <a:spAutoFit/>
          </a:bodyPr>
          <a:lstStyle/>
          <a:p>
            <a:pPr algn="ctr"/>
            <a:r>
              <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rPr>
              <a:t>目录</a:t>
            </a:r>
            <a:endPar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nvGrpSpPr>
        <p:grpSpPr>
          <a:xfrm>
            <a:off x="1555966" y="2775094"/>
            <a:ext cx="4540034" cy="640080"/>
            <a:chOff x="1004643" y="2775094"/>
            <a:chExt cx="4540034" cy="640080"/>
          </a:xfrm>
        </p:grpSpPr>
        <p:sp>
          <p:nvSpPr>
            <p:cNvPr id="3" name="文本框 2"/>
            <p:cNvSpPr txBox="1"/>
            <p:nvPr/>
          </p:nvSpPr>
          <p:spPr>
            <a:xfrm>
              <a:off x="1843369" y="2833524"/>
              <a:ext cx="3701308"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发动机润滑方式</a:t>
              </a:r>
              <a:endParaRPr lang="en-US" altLang="zh-CN"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对话气泡: 矩形 3"/>
            <p:cNvSpPr/>
            <p:nvPr/>
          </p:nvSpPr>
          <p:spPr>
            <a:xfrm>
              <a:off x="100464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sym typeface="微软雅黑" panose="020B0503020204020204" charset="-122"/>
                </a:rPr>
                <a:t>01</a:t>
              </a:r>
              <a:endParaRPr lang="zh-CN" altLang="en-US" sz="3200" dirty="0">
                <a:latin typeface="微软雅黑" panose="020B0503020204020204" charset="-122"/>
                <a:ea typeface="微软雅黑" panose="020B0503020204020204" charset="-122"/>
                <a:sym typeface="微软雅黑" panose="020B0503020204020204" charset="-122"/>
              </a:endParaRPr>
            </a:p>
          </p:txBody>
        </p:sp>
      </p:grpSp>
      <p:grpSp>
        <p:nvGrpSpPr>
          <p:cNvPr id="19" name="组合 18"/>
          <p:cNvGrpSpPr/>
          <p:nvPr/>
        </p:nvGrpSpPr>
        <p:grpSpPr>
          <a:xfrm>
            <a:off x="1555966" y="4171465"/>
            <a:ext cx="5273700" cy="640080"/>
            <a:chOff x="1004643" y="4003825"/>
            <a:chExt cx="5273700" cy="640080"/>
          </a:xfrm>
        </p:grpSpPr>
        <p:sp>
          <p:nvSpPr>
            <p:cNvPr id="8" name="文本框 7"/>
            <p:cNvSpPr txBox="1"/>
            <p:nvPr/>
          </p:nvSpPr>
          <p:spPr>
            <a:xfrm>
              <a:off x="1843368" y="4062255"/>
              <a:ext cx="4434975"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组成</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9" name="对话气泡: 矩形 8"/>
            <p:cNvSpPr/>
            <p:nvPr/>
          </p:nvSpPr>
          <p:spPr>
            <a:xfrm>
              <a:off x="100464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02</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0" name="组合 19"/>
          <p:cNvGrpSpPr/>
          <p:nvPr/>
        </p:nvGrpSpPr>
        <p:grpSpPr>
          <a:xfrm>
            <a:off x="6577492" y="2775094"/>
            <a:ext cx="4777326" cy="640080"/>
            <a:chOff x="6866033" y="2775094"/>
            <a:chExt cx="4777326" cy="640080"/>
          </a:xfrm>
        </p:grpSpPr>
        <p:sp>
          <p:nvSpPr>
            <p:cNvPr id="11" name="文本框 10"/>
            <p:cNvSpPr txBox="1"/>
            <p:nvPr/>
          </p:nvSpPr>
          <p:spPr>
            <a:xfrm>
              <a:off x="7704758" y="2833524"/>
              <a:ext cx="3938601"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工作原理</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2" name="对话气泡: 矩形 11"/>
            <p:cNvSpPr/>
            <p:nvPr/>
          </p:nvSpPr>
          <p:spPr>
            <a:xfrm>
              <a:off x="686603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03</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1" name="组合 20"/>
          <p:cNvGrpSpPr/>
          <p:nvPr/>
        </p:nvGrpSpPr>
        <p:grpSpPr>
          <a:xfrm>
            <a:off x="6577492" y="4171465"/>
            <a:ext cx="5273700" cy="640080"/>
            <a:chOff x="6866033" y="4003825"/>
            <a:chExt cx="5273700" cy="640080"/>
          </a:xfrm>
        </p:grpSpPr>
        <p:sp>
          <p:nvSpPr>
            <p:cNvPr id="14" name="文本框 13"/>
            <p:cNvSpPr txBox="1"/>
            <p:nvPr/>
          </p:nvSpPr>
          <p:spPr>
            <a:xfrm>
              <a:off x="7704758" y="4062255"/>
              <a:ext cx="4434975"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总结</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6" name="对话气泡: 矩形 15"/>
            <p:cNvSpPr/>
            <p:nvPr/>
          </p:nvSpPr>
          <p:spPr>
            <a:xfrm>
              <a:off x="686603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04</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40" name="组合 39"/>
          <p:cNvGrpSpPr/>
          <p:nvPr/>
        </p:nvGrpSpPr>
        <p:grpSpPr>
          <a:xfrm>
            <a:off x="502974" y="5593080"/>
            <a:ext cx="11186052" cy="0"/>
            <a:chOff x="502974" y="5593080"/>
            <a:chExt cx="11186052" cy="0"/>
          </a:xfrm>
        </p:grpSpPr>
        <p:cxnSp>
          <p:nvCxnSpPr>
            <p:cNvPr id="38" name="直接连接符 37"/>
            <p:cNvCxnSpPr/>
            <p:nvPr/>
          </p:nvCxnSpPr>
          <p:spPr>
            <a:xfrm>
              <a:off x="502974"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199120"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8756544">
            <a:off x="2090826" y="683845"/>
            <a:ext cx="2150225" cy="2150225"/>
          </a:xfrm>
          <a:prstGeom prst="rect">
            <a:avLst/>
          </a:prstGeom>
        </p:spPr>
      </p:pic>
      <p:sp>
        <p:nvSpPr>
          <p:cNvPr id="2" name="文本框 1"/>
          <p:cNvSpPr txBox="1"/>
          <p:nvPr/>
        </p:nvSpPr>
        <p:spPr>
          <a:xfrm>
            <a:off x="4739640" y="5424805"/>
            <a:ext cx="2712720" cy="337185"/>
          </a:xfrm>
          <a:prstGeom prst="rect">
            <a:avLst/>
          </a:prstGeom>
          <a:noFill/>
        </p:spPr>
        <p:txBody>
          <a:bodyPr wrap="square" rtlCol="0" anchor="t">
            <a:spAutoFit/>
          </a:bodyPr>
          <a:p>
            <a:pPr algn="dist"/>
            <a:r>
              <a:rPr lang="zh-CN" altLang="en-US" sz="1600" b="1">
                <a:solidFill>
                  <a:schemeClr val="bg2">
                    <a:lumMod val="50000"/>
                  </a:schemeClr>
                </a:solidFill>
                <a:latin typeface="微软雅黑 Light" panose="020B0502040204020203" charset="-122"/>
                <a:ea typeface="微软雅黑 Light" panose="020B0502040204020203" charset="-122"/>
              </a:rPr>
              <a:t>https://www.zhijiaobf.cn</a:t>
            </a:r>
            <a:endParaRPr lang="zh-CN" altLang="en-US" sz="1600" b="1">
              <a:solidFill>
                <a:schemeClr val="bg2">
                  <a:lumMod val="50000"/>
                </a:schemeClr>
              </a:solidFill>
              <a:latin typeface="微软雅黑 Light" panose="020B0502040204020203" charset="-122"/>
              <a:ea typeface="微软雅黑 Light" panose="020B0502040204020203"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发动机润滑方式</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2" name="文本框 1"/>
          <p:cNvSpPr txBox="1"/>
          <p:nvPr/>
        </p:nvSpPr>
        <p:spPr>
          <a:xfrm>
            <a:off x="1629410" y="1245235"/>
            <a:ext cx="9344660" cy="4367530"/>
          </a:xfrm>
          <a:prstGeom prst="rect">
            <a:avLst/>
          </a:prstGeom>
          <a:noFill/>
        </p:spPr>
        <p:txBody>
          <a:bodyPr wrap="square" rtlCol="0">
            <a:noAutofit/>
          </a:bodyPr>
          <a:p>
            <a:pPr>
              <a:lnSpc>
                <a:spcPct val="230000"/>
              </a:lnSpc>
            </a:pPr>
            <a:r>
              <a:rPr lang="en-US" altLang="zh-CN">
                <a:latin typeface="微软雅黑" panose="020B0503020204020204" charset="-122"/>
                <a:ea typeface="微软雅黑" panose="020B0503020204020204" charset="-122"/>
                <a:cs typeface="微软雅黑" panose="020B0503020204020204" charset="-122"/>
                <a:sym typeface="+mn-ea"/>
              </a:rPr>
              <a:t>        </a:t>
            </a: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发动机上有许多运动的金属部件，工作时部件之间会产生磨损，严重时就会造成粘缸，（温度过高就会烧坏活塞甚至会烧融）爆瓦等严重的后果。（发动机曲轴轴承烧毁）为了防止这些现象的发生，所以发动机就设置了润滑系统。</a:t>
            </a:r>
            <a:endParaRPr lang="zh-CN" altLang="en-US">
              <a:solidFill>
                <a:schemeClr val="tx1"/>
              </a:solidFill>
              <a:latin typeface="微软雅黑" panose="020B0503020204020204" charset="-122"/>
              <a:ea typeface="微软雅黑" panose="020B0503020204020204" charset="-122"/>
              <a:cs typeface="微软雅黑" panose="020B0503020204020204" charset="-122"/>
            </a:endParaRPr>
          </a:p>
          <a:p>
            <a:pPr>
              <a:lnSpc>
                <a:spcPct val="230000"/>
              </a:lnSpc>
            </a:pP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那运动部件是怎样润滑的呢？有几种方</a:t>
            </a:r>
            <a:r>
              <a:rPr lang="zh-CN" altLang="en-US">
                <a:latin typeface="微软雅黑" panose="020B0503020204020204" charset="-122"/>
                <a:ea typeface="微软雅黑" panose="020B0503020204020204" charset="-122"/>
                <a:cs typeface="微软雅黑" panose="020B0503020204020204" charset="-122"/>
                <a:sym typeface="+mn-ea"/>
              </a:rPr>
              <a:t>式</a:t>
            </a:r>
            <a:r>
              <a:rPr lang="en-US" altLang="zh-CN">
                <a:latin typeface="微软雅黑" panose="020B0503020204020204" charset="-122"/>
                <a:ea typeface="微软雅黑" panose="020B0503020204020204" charset="-122"/>
                <a:cs typeface="微软雅黑" panose="020B0503020204020204" charset="-122"/>
                <a:sym typeface="+mn-ea"/>
              </a:rPr>
              <a:t>?</a:t>
            </a:r>
            <a:endParaRPr lang="en-US" altLang="zh-CN">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发动机润滑方式</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图形"/>
          <p:cNvSpPr txBox="1"/>
          <p:nvPr/>
        </p:nvSpPr>
        <p:spPr>
          <a:xfrm>
            <a:off x="698500" y="1502093"/>
            <a:ext cx="6096000" cy="3615055"/>
          </a:xfrm>
          <a:prstGeom prst="rect">
            <a:avLst/>
          </a:prstGeom>
          <a:noFill/>
        </p:spPr>
        <p:txBody>
          <a:bodyPr wrap="square" rtlCol="0" anchor="t">
            <a:spAutoFit/>
          </a:bodyPr>
          <a:lstStyle/>
          <a:p>
            <a:pPr lvl="0" algn="just">
              <a:lnSpc>
                <a:spcPct val="200000"/>
              </a:lnSpc>
              <a:spcAft>
                <a:spcPts val="600"/>
              </a:spcAft>
              <a:buClrTx/>
              <a:buSzTx/>
              <a:buFontTx/>
            </a:pPr>
            <a:r>
              <a:rPr lang="en-US" altLang="zh-CN"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      </a:t>
            </a: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压力润滑：压力润滑是以一定的压力把机油供入摩擦表面的润滑方式。这种方式主要用于主轴承、连杆轴承及凸轮轴承等负荷较大的摩擦表面的润滑。</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a:p>
            <a:pPr lvl="0" algn="just">
              <a:lnSpc>
                <a:spcPct val="200000"/>
              </a:lnSpc>
              <a:spcAft>
                <a:spcPts val="600"/>
              </a:spcAft>
              <a:buClrTx/>
              <a:buSzTx/>
              <a:buFontTx/>
            </a:pPr>
            <a:r>
              <a:rPr lang="en-US" altLang="zh-CN"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      </a:t>
            </a:r>
            <a:r>
              <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rPr>
              <a:t>飞溅润滑：利用发动机工作时运动件溅泼起来的油滴或油雾润滑摩擦表面的润滑方式，称飞溅润滑。该力式主要用来润滑负荷较轻的气缸壁面和配气机构的凸轮、挺柱、气门杆以及摇臂等零件的工作表面。</a:t>
            </a:r>
            <a:endParaRPr lang="zh-CN" altLang="en-US" sz="1600" dirty="0">
              <a:solidFill>
                <a:schemeClr val="tx1">
                  <a:lumMod val="85000"/>
                  <a:lumOff val="15000"/>
                </a:schemeClr>
              </a:solidFill>
              <a:latin typeface="微软雅黑" panose="020B0503020204020204" charset="-122"/>
              <a:ea typeface="微软雅黑" panose="020B0503020204020204" charset="-122"/>
              <a:cs typeface="+mn-ea"/>
              <a:sym typeface="微软雅黑" panose="020B050302020402020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185" y="576580"/>
            <a:ext cx="5777865" cy="577786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1245" y="798830"/>
            <a:ext cx="5614755" cy="5614755"/>
          </a:xfrm>
          <a:prstGeom prst="rect">
            <a:avLst/>
          </a:prstGeom>
        </p:spPr>
      </p:pic>
      <p:sp>
        <p:nvSpPr>
          <p:cNvPr id="7" name="图形"/>
          <p:cNvSpPr txBox="1"/>
          <p:nvPr userDrawn="1">
            <p:custDataLst>
              <p:tags r:id="rId2"/>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润滑系统组成</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图形"/>
          <p:cNvSpPr txBox="1"/>
          <p:nvPr>
            <p:custDataLst>
              <p:tags r:id="rId3"/>
            </p:custDataLst>
          </p:nvPr>
        </p:nvSpPr>
        <p:spPr>
          <a:xfrm>
            <a:off x="5577205" y="966470"/>
            <a:ext cx="6367780" cy="4925060"/>
          </a:xfrm>
          <a:prstGeom prst="rect">
            <a:avLst/>
          </a:prstGeom>
          <a:noFill/>
        </p:spPr>
        <p:txBody>
          <a:bodyPr wrap="square" rtlCol="0" anchor="t">
            <a:noAutofit/>
          </a:bodyPr>
          <a:lstStyle/>
          <a:p>
            <a:pPr lvl="0" algn="just">
              <a:lnSpc>
                <a:spcPct val="110000"/>
              </a:lnSpc>
              <a:spcAft>
                <a:spcPts val="600"/>
              </a:spcAft>
              <a:buClrTx/>
              <a:buSzTx/>
              <a:buFontTx/>
            </a:pP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1、油底壳</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spcAft>
                <a:spcPts val="600"/>
              </a:spcAft>
              <a:buClrTx/>
              <a:buSzTx/>
              <a:buFontTx/>
            </a:pP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用来贮存润滑油</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spcAft>
                <a:spcPts val="600"/>
              </a:spcAft>
              <a:buClrTx/>
              <a:buSzTx/>
              <a:buFontTx/>
            </a:pP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2、机油泵</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spcAft>
                <a:spcPts val="600"/>
              </a:spcAft>
              <a:buClrTx/>
              <a:buSzTx/>
              <a:buFontTx/>
            </a:pP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它将一定量的润滑油从油底壳中抽出经机油泵加压后，源源不断地送至各零件表面进行润滑</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spcAft>
                <a:spcPts val="600"/>
              </a:spcAft>
              <a:buClrTx/>
              <a:buSzTx/>
              <a:buFontTx/>
            </a:pP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3、机油滤清器</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spcAft>
                <a:spcPts val="600"/>
              </a:spcAft>
              <a:buClrTx/>
              <a:buSzTx/>
              <a:buFontTx/>
            </a:pP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用来过滤掉润滑油 中的杂质</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spcAft>
                <a:spcPts val="600"/>
              </a:spcAft>
              <a:buClrTx/>
              <a:buSzTx/>
              <a:buFontTx/>
            </a:pP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4、机油集滤器</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spcAft>
                <a:spcPts val="600"/>
              </a:spcAft>
              <a:buClrTx/>
              <a:buSzTx/>
              <a:buFontTx/>
            </a:pP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它多为滤网式，能滤掉润滑油中粒度大的杂质，其流动阻力小，串联安装于机油泵进油口前方</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spcAft>
                <a:spcPts val="600"/>
              </a:spcAft>
              <a:buClrTx/>
              <a:buSzTx/>
              <a:buFontTx/>
            </a:pP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5、主油道</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spcAft>
                <a:spcPts val="600"/>
              </a:spcAft>
              <a:buClrTx/>
              <a:buSzTx/>
              <a:buFontTx/>
            </a:pP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缸体与缸盖上，用来向各润滑部位输送润滑油。</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spcAft>
                <a:spcPts val="600"/>
              </a:spcAft>
              <a:buClrTx/>
              <a:buSzTx/>
              <a:buFontTx/>
            </a:pP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6、限压阀</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spcAft>
                <a:spcPts val="600"/>
              </a:spcAft>
              <a:buClrTx/>
              <a:buSzTx/>
              <a:buFontTx/>
            </a:pPr>
            <a:r>
              <a:rPr lang="en-US" altLang="zh-CN"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rPr>
              <a:t>用来限制机油泵输出的润滑油压力，机油泵输出的润滑油直接进入主油道。</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algn="just">
              <a:lnSpc>
                <a:spcPct val="110000"/>
              </a:lnSpc>
              <a:spcAft>
                <a:spcPts val="600"/>
              </a:spcAft>
              <a:buClrTx/>
              <a:buSzTx/>
              <a:buFontTx/>
            </a:pP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润滑系统工作原理</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图形"/>
          <p:cNvSpPr txBox="1"/>
          <p:nvPr>
            <p:custDataLst>
              <p:tags r:id="rId2"/>
            </p:custDataLst>
          </p:nvPr>
        </p:nvSpPr>
        <p:spPr>
          <a:xfrm>
            <a:off x="6189980" y="1567180"/>
            <a:ext cx="5511165" cy="4406900"/>
          </a:xfrm>
          <a:prstGeom prst="rect">
            <a:avLst/>
          </a:prstGeom>
          <a:noFill/>
        </p:spPr>
        <p:txBody>
          <a:bodyPr wrap="square" rtlCol="0" anchor="t">
            <a:noAutofit/>
          </a:bodyPr>
          <a:lstStyle/>
          <a:p>
            <a:pPr lvl="0" algn="just">
              <a:lnSpc>
                <a:spcPct val="110000"/>
              </a:lnSpc>
              <a:spcAft>
                <a:spcPts val="600"/>
              </a:spcAft>
              <a:buClrTx/>
              <a:buSzTx/>
              <a:buFontTx/>
            </a:pP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机油在油底壳需要加压才能输送到其他部件，输送到就是通过它来建立机油压力的，其实它很简单，和家里用的水泵一样。机油泵如果损坏一般所造成的就是油压过低，严重时可能无油压，这样会导致整个系统瘫痪。</a:t>
            </a:r>
            <a:endParaRPr lang="zh-CN" altLang="en-US">
              <a:solidFill>
                <a:schemeClr val="tx1"/>
              </a:solidFill>
              <a:latin typeface="微软雅黑" panose="020B0503020204020204" charset="-122"/>
              <a:ea typeface="微软雅黑" panose="020B0503020204020204" charset="-122"/>
              <a:cs typeface="微软雅黑" panose="020B0503020204020204" charset="-122"/>
            </a:endParaRPr>
          </a:p>
          <a:p>
            <a:pPr lvl="0" algn="just">
              <a:lnSpc>
                <a:spcPct val="110000"/>
              </a:lnSpc>
              <a:spcAft>
                <a:spcPts val="600"/>
              </a:spcAft>
              <a:buClrTx/>
              <a:buSzTx/>
              <a:buFontTx/>
            </a:pP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 </a:t>
            </a:r>
            <a:r>
              <a:rPr lang="en-US" altLang="zh-CN">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a:solidFill>
                  <a:schemeClr val="tx1"/>
                </a:solidFill>
                <a:latin typeface="微软雅黑" panose="020B0503020204020204" charset="-122"/>
                <a:ea typeface="微软雅黑" panose="020B0503020204020204" charset="-122"/>
                <a:cs typeface="微软雅黑" panose="020B0503020204020204" charset="-122"/>
                <a:sym typeface="+mn-ea"/>
              </a:rPr>
              <a:t>当油泵工作建立油压时，需要的是干净的机油，所以在机油泵前方有个集滤器，什么是集滤器，其实就是一个滤网，用来过滤机油中较大的杂质，如果它堵塞就会造成油压过低，只需要进行清洗干净即可不用更换，机油进过机油泵加压后通过主油道输送到机油滤清器，再次过滤我们也称为细滤，它就是我们在保养的时候要换的机滤</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45" y="798830"/>
            <a:ext cx="5614755" cy="561475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润滑系统工作原理</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6" name="图形"/>
          <p:cNvSpPr txBox="1"/>
          <p:nvPr>
            <p:custDataLst>
              <p:tags r:id="rId2"/>
            </p:custDataLst>
          </p:nvPr>
        </p:nvSpPr>
        <p:spPr>
          <a:xfrm>
            <a:off x="4996180" y="1604010"/>
            <a:ext cx="6764655" cy="3112135"/>
          </a:xfrm>
          <a:prstGeom prst="rect">
            <a:avLst/>
          </a:prstGeom>
          <a:noFill/>
        </p:spPr>
        <p:txBody>
          <a:bodyPr wrap="square" rtlCol="0" anchor="t">
            <a:noAutofit/>
          </a:bodyPr>
          <a:lstStyle/>
          <a:p>
            <a:pPr lvl="0" algn="l">
              <a:lnSpc>
                <a:spcPct val="150000"/>
              </a:lnSpc>
              <a:spcAft>
                <a:spcPts val="600"/>
              </a:spcAft>
              <a:buClrTx/>
              <a:buSzTx/>
              <a:buFontTx/>
            </a:pPr>
            <a:r>
              <a:rPr lang="zh-CN" altLang="en-US">
                <a:latin typeface="微软雅黑" panose="020B0503020204020204" charset="-122"/>
                <a:ea typeface="微软雅黑" panose="020B0503020204020204" charset="-122"/>
                <a:sym typeface="+mn-ea"/>
              </a:rPr>
              <a:t>那机油在发动机内部到底是如何流动的呢？当发动机工作时机油通过集滤器（也就是粗滤）被油泵吸入并加压经过限压阀限压之后流到机油滤清器，过滤后干净的机油进入主油路然后分成两路，一路向下为发动机曲轴主轴承和曲柄销提供润滑，在曲轴上方有很多油道孔，这些油道孔就是为了曲轴和曲柄销提供润滑的油道，另一路向上为发动机汽缸盖、凸轮轴、以及配气机构提供润滑，气缸盖上设置的有油道孔，来自主油道的机油便是通过这些油道孔进入缸盖，为凸轮轴和配气机构提供润滑</a:t>
            </a:r>
            <a:endParaRPr lang="zh-CN" altLang="en-US">
              <a:solidFill>
                <a:srgbClr val="FF0000"/>
              </a:solidFill>
              <a:latin typeface="微软雅黑" panose="020B0503020204020204" charset="-122"/>
              <a:ea typeface="微软雅黑" panose="020B0503020204020204" charset="-122"/>
              <a:sym typeface="+mn-ea"/>
            </a:endParaRPr>
          </a:p>
          <a:p>
            <a:pPr lvl="0" algn="l">
              <a:lnSpc>
                <a:spcPct val="150000"/>
              </a:lnSpc>
              <a:spcAft>
                <a:spcPts val="600"/>
              </a:spcAft>
              <a:buClrTx/>
              <a:buSzTx/>
              <a:buFontTx/>
            </a:pPr>
            <a:endParaRPr lang="zh-CN" altLang="en-US">
              <a:solidFill>
                <a:srgbClr val="FF0000"/>
              </a:solidFill>
              <a:latin typeface="微软雅黑" panose="020B0503020204020204" charset="-122"/>
              <a:ea typeface="微软雅黑" panose="020B0503020204020204" charset="-122"/>
              <a:sym typeface="+mn-ea"/>
            </a:endParaRPr>
          </a:p>
          <a:p>
            <a:pPr lvl="0" algn="l">
              <a:lnSpc>
                <a:spcPct val="150000"/>
              </a:lnSpc>
              <a:spcAft>
                <a:spcPts val="600"/>
              </a:spcAft>
              <a:buClrTx/>
              <a:buSzTx/>
              <a:buFontTx/>
            </a:pP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思源黑体 CN Medium" panose="020B0600000000000000" pitchFamily="34" charset="-122"/>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488950" y="1818639"/>
            <a:ext cx="4000500" cy="400050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488950" y="215265"/>
            <a:ext cx="5777865" cy="583565"/>
          </a:xfrm>
          <a:prstGeom prst="rect">
            <a:avLst/>
          </a:prstGeom>
          <a:noFill/>
        </p:spPr>
        <p:txBody>
          <a:bodyPr wrap="square" rtlCol="0" anchor="t">
            <a:spAutoFit/>
          </a:bodyPr>
          <a:lstStyle/>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总结</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grpSp>
        <p:nvGrpSpPr>
          <p:cNvPr id="5" name="图形"/>
          <p:cNvGrpSpPr/>
          <p:nvPr/>
        </p:nvGrpSpPr>
        <p:grpSpPr>
          <a:xfrm>
            <a:off x="582295" y="1141095"/>
            <a:ext cx="10829290" cy="5110480"/>
            <a:chOff x="917" y="1797"/>
            <a:chExt cx="17054" cy="8048"/>
          </a:xfrm>
        </p:grpSpPr>
        <p:sp>
          <p:nvSpPr>
            <p:cNvPr id="3" name="图形"/>
            <p:cNvSpPr txBox="1"/>
            <p:nvPr>
              <p:custDataLst>
                <p:tags r:id="rId2"/>
              </p:custDataLst>
            </p:nvPr>
          </p:nvSpPr>
          <p:spPr>
            <a:xfrm>
              <a:off x="955" y="1797"/>
              <a:ext cx="17016" cy="3361"/>
            </a:xfrm>
            <a:prstGeom prst="rect">
              <a:avLst/>
            </a:prstGeom>
            <a:noFill/>
          </p:spPr>
          <p:txBody>
            <a:bodyPr wrap="square" rtlCol="0" anchor="t">
              <a:noAutofit/>
            </a:bodyPr>
            <a:lstStyle/>
            <a:p>
              <a:pPr lvl="0" algn="l">
                <a:lnSpc>
                  <a:spcPct val="200000"/>
                </a:lnSpc>
                <a:spcAft>
                  <a:spcPts val="600"/>
                </a:spcAft>
                <a:buClrTx/>
                <a:buSzTx/>
                <a:buFontTx/>
              </a:pPr>
              <a:r>
                <a:rPr lang="zh-CN" altLang="en-US">
                  <a:solidFill>
                    <a:schemeClr val="tx1"/>
                  </a:solidFill>
                  <a:latin typeface="微软雅黑" panose="020B0503020204020204" charset="-122"/>
                  <a:ea typeface="微软雅黑" panose="020B0503020204020204" charset="-122"/>
                  <a:sym typeface="+mn-ea"/>
                </a:rPr>
                <a:t>总结：今天我们了解了润滑系统的四大核心部件，集滤器，机油泵，机油滤清器，油底壳，以及工作原理，润滑系统中容易出现的故障就是油路堵塞和核心部件的堵塞</a:t>
              </a:r>
              <a:endParaRPr lang="zh-CN" altLang="en-US" dirty="0">
                <a:solidFill>
                  <a:schemeClr val="tx1"/>
                </a:solidFill>
                <a:latin typeface="微软雅黑" panose="020B0503020204020204" charset="-122"/>
                <a:ea typeface="微软雅黑" panose="020B0503020204020204" charset="-122"/>
                <a:cs typeface="+mn-ea"/>
                <a:sym typeface="+mn-ea"/>
              </a:endParaRPr>
            </a:p>
          </p:txBody>
        </p:sp>
        <p:sp>
          <p:nvSpPr>
            <p:cNvPr id="10" name="图形"/>
            <p:cNvSpPr/>
            <p:nvPr>
              <p:custDataLst>
                <p:tags r:id="rId3"/>
              </p:custDataLst>
            </p:nvPr>
          </p:nvSpPr>
          <p:spPr>
            <a:xfrm>
              <a:off x="1071" y="6216"/>
              <a:ext cx="3363" cy="82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buClrTx/>
                <a:buSzTx/>
                <a:buFontTx/>
                <a:defRPr/>
              </a:pPr>
              <a:r>
                <a:rPr lang="zh-CN" altLang="en-US" sz="2400"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故障：</a:t>
              </a:r>
              <a:endParaRPr lang="zh-CN" altLang="en-US" sz="2400" dirty="0">
                <a:solidFill>
                  <a:schemeClr val="bg1"/>
                </a:solidFill>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p:txBody>
        </p:sp>
        <p:sp>
          <p:nvSpPr>
            <p:cNvPr id="11" name="图形"/>
            <p:cNvSpPr txBox="1"/>
            <p:nvPr>
              <p:custDataLst>
                <p:tags r:id="rId4"/>
              </p:custDataLst>
            </p:nvPr>
          </p:nvSpPr>
          <p:spPr>
            <a:xfrm>
              <a:off x="917" y="6427"/>
              <a:ext cx="12998" cy="3418"/>
            </a:xfrm>
            <a:prstGeom prst="rect">
              <a:avLst/>
            </a:prstGeom>
            <a:noFill/>
          </p:spPr>
          <p:txBody>
            <a:bodyPr wrap="square" rtlCol="0" anchor="t">
              <a:noAutofit/>
            </a:bodyPr>
            <a:lstStyle/>
            <a:p>
              <a:pPr lvl="0" algn="l">
                <a:lnSpc>
                  <a:spcPct val="200000"/>
                </a:lnSpc>
                <a:spcAft>
                  <a:spcPts val="600"/>
                </a:spcAft>
                <a:buClrTx/>
                <a:buSzTx/>
                <a:buFontTx/>
              </a:pPr>
              <a:endParaRPr lang="zh-CN" altLang="en-US">
                <a:latin typeface="微软雅黑" panose="020B0503020204020204" charset="-122"/>
                <a:ea typeface="微软雅黑" panose="020B0503020204020204" charset="-122"/>
                <a:sym typeface="+mn-ea"/>
              </a:endParaRPr>
            </a:p>
            <a:p>
              <a:pPr lvl="0" algn="l">
                <a:lnSpc>
                  <a:spcPct val="200000"/>
                </a:lnSpc>
                <a:spcAft>
                  <a:spcPts val="600"/>
                </a:spcAft>
                <a:buClrTx/>
                <a:buSzTx/>
                <a:buFontTx/>
              </a:pPr>
              <a:r>
                <a:rPr lang="zh-CN" altLang="en-US">
                  <a:latin typeface="微软雅黑" panose="020B0503020204020204" charset="-122"/>
                  <a:ea typeface="微软雅黑" panose="020B0503020204020204" charset="-122"/>
                  <a:sym typeface="+mn-ea"/>
                </a:rPr>
                <a:t>比如说发动机整体机油压力过低就是集滤器，或者是机油泵堵塞了，发动机缸体机油压力低就是主油路堵塞了</a:t>
              </a:r>
              <a:endParaRPr lang="zh-CN" altLang="en-US">
                <a:solidFill>
                  <a:schemeClr val="tx1"/>
                </a:solidFill>
                <a:latin typeface="微软雅黑" panose="020B0503020204020204" charset="-122"/>
                <a:ea typeface="微软雅黑" panose="020B0503020204020204" charset="-122"/>
                <a:sym typeface="+mn-ea"/>
              </a:endParaRPr>
            </a:p>
            <a:p>
              <a:pPr lvl="0" algn="l">
                <a:lnSpc>
                  <a:spcPct val="200000"/>
                </a:lnSpc>
                <a:spcAft>
                  <a:spcPts val="600"/>
                </a:spcAft>
                <a:buClrTx/>
                <a:buSzTx/>
                <a:buFontTx/>
              </a:pP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思源黑体 CN Medium" panose="020B0600000000000000" pitchFamily="34" charset="-122"/>
              </a:endParaRPr>
            </a:p>
          </p:txBody>
        </p:sp>
      </p:grpSp>
      <p:pic>
        <p:nvPicPr>
          <p:cNvPr id="12" name="图片 11"/>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8238014" y="2643347"/>
            <a:ext cx="3608228" cy="3608228"/>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0"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18250"/>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2" name="文本框 1"/>
          <p:cNvSpPr txBox="1"/>
          <p:nvPr>
            <p:custDataLst>
              <p:tags r:id="rId1"/>
            </p:custDataLst>
          </p:nvPr>
        </p:nvSpPr>
        <p:spPr>
          <a:xfrm>
            <a:off x="533400" y="2757170"/>
            <a:ext cx="5220335" cy="1322070"/>
          </a:xfrm>
          <a:prstGeom prst="rect">
            <a:avLst/>
          </a:prstGeom>
          <a:noFill/>
        </p:spPr>
        <p:txBody>
          <a:bodyPr wrap="square" rtlCol="0">
            <a:spAutoFit/>
          </a:bodyPr>
          <a:p>
            <a:pPr lvl="0" algn="dist">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谢谢</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观看！</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pic>
        <p:nvPicPr>
          <p:cNvPr id="7" name="图片 6" descr="C:\Users\HH\Desktop\PPT\素材\千库网_网课直播教学矢量图_元素编号12813820(1).png千库网_网课直播教学矢量图_元素编号12813820(1)"/>
          <p:cNvPicPr>
            <a:picLocks noChangeAspect="1"/>
          </p:cNvPicPr>
          <p:nvPr>
            <p:custDataLst>
              <p:tags r:id="rId2"/>
            </p:custDataLst>
          </p:nvPr>
        </p:nvPicPr>
        <p:blipFill>
          <a:blip r:embed="rId3"/>
          <a:srcRect/>
          <a:stretch>
            <a:fillRect/>
          </a:stretch>
        </p:blipFill>
        <p:spPr>
          <a:xfrm>
            <a:off x="8145780" y="2218690"/>
            <a:ext cx="4050665" cy="4050030"/>
          </a:xfrm>
          <a:prstGeom prst="rect">
            <a:avLst/>
          </a:prstGeom>
        </p:spPr>
      </p:pic>
      <p:sp>
        <p:nvSpPr>
          <p:cNvPr id="10" name="矩形 9"/>
          <p:cNvSpPr/>
          <p:nvPr userDrawn="1">
            <p:custDataLst>
              <p:tags r:id="rId4"/>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11" name="图片 10" descr="logo-常用1"/>
          <p:cNvPicPr>
            <a:picLocks noChangeAspect="1"/>
          </p:cNvPicPr>
          <p:nvPr>
            <p:custDataLst>
              <p:tags r:id="rId5"/>
            </p:custDataLst>
          </p:nvPr>
        </p:nvPicPr>
        <p:blipFill>
          <a:blip r:embed="rId6"/>
          <a:stretch>
            <a:fillRect/>
          </a:stretch>
        </p:blipFill>
        <p:spPr>
          <a:xfrm>
            <a:off x="9500870" y="137795"/>
            <a:ext cx="532130" cy="58610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ISLIDE.ICON" val="#393842;"/>
</p:tagLst>
</file>

<file path=ppt/tags/tag34.xml><?xml version="1.0" encoding="utf-8"?>
<p:tagLst xmlns:p="http://schemas.openxmlformats.org/presentationml/2006/main">
  <p:tag name="KSO_WPP_MARK_KEY" val="d323b08a-72da-420c-a5f9-38001ee621a0"/>
  <p:tag name="COMMONDATA" val="eyJoZGlkIjoiNDgxYTk4YzBkNzhlM2IzNjRmZjY5MzllZjM4YmUzNWYifQ=="/>
  <p:tag name="commondata" val="eyJoZGlkIjoiNTcxMzcwOWMwYTY2NGQxMjE5OGUyZTE2NDNlYzc5NGI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ISLIDE.ICON" val="#393842;"/>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885">
      <a:dk1>
        <a:sysClr val="windowText" lastClr="000000"/>
      </a:dk1>
      <a:lt1>
        <a:sysClr val="window" lastClr="FFFFFF"/>
      </a:lt1>
      <a:dk2>
        <a:srgbClr val="44546A"/>
      </a:dk2>
      <a:lt2>
        <a:srgbClr val="E7E6E6"/>
      </a:lt2>
      <a:accent1>
        <a:srgbClr val="D11019"/>
      </a:accent1>
      <a:accent2>
        <a:srgbClr val="D1101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1241</Words>
  <Application>WPS 演示</Application>
  <PresentationFormat>宽屏</PresentationFormat>
  <Paragraphs>74</Paragraphs>
  <Slides>9</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9</vt:i4>
      </vt:variant>
    </vt:vector>
  </HeadingPairs>
  <TitlesOfParts>
    <vt:vector size="27" baseType="lpstr">
      <vt:lpstr>Arial</vt:lpstr>
      <vt:lpstr>宋体</vt:lpstr>
      <vt:lpstr>Wingdings</vt:lpstr>
      <vt:lpstr>Calibri</vt:lpstr>
      <vt:lpstr>字魂58号-创中黑</vt:lpstr>
      <vt:lpstr>思源黑体 CN Bold</vt:lpstr>
      <vt:lpstr>微软雅黑</vt:lpstr>
      <vt:lpstr>思源宋体 SemiBold</vt:lpstr>
      <vt:lpstr>Bahnschrift Condensed</vt:lpstr>
      <vt:lpstr>阿里巴巴普惠体 Medium</vt:lpstr>
      <vt:lpstr>微软雅黑 Light</vt:lpstr>
      <vt:lpstr>思源黑体 CN Medium</vt:lpstr>
      <vt:lpstr>阿里巴巴普惠体 M</vt:lpstr>
      <vt:lpstr>Arial Unicode MS</vt:lpstr>
      <vt:lpstr>等线</vt:lpstr>
      <vt:lpstr>等线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喜洋洋</cp:lastModifiedBy>
  <cp:revision>95</cp:revision>
  <dcterms:created xsi:type="dcterms:W3CDTF">2023-05-05T14:56:00Z</dcterms:created>
  <dcterms:modified xsi:type="dcterms:W3CDTF">2023-10-16T11:56:44Z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EE42FE08696447BDBA5BE88E99C730E0_13</vt:lpwstr>
  </property>
  <property fmtid="{D5CDD505-2E9C-101B-9397-08002B2CF9AE}" pid="3" name="KSOProductBuildVer">
    <vt:lpwstr>2052-12.1.0.15712</vt:lpwstr>
  </property>
</Properties>
</file>