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338" r:id="rId3"/>
    <p:sldId id="339" r:id="rId4"/>
    <p:sldId id="337" r:id="rId5"/>
    <p:sldId id="277" r:id="rId6"/>
    <p:sldId id="361" r:id="rId7"/>
    <p:sldId id="278" r:id="rId8"/>
    <p:sldId id="352" r:id="rId9"/>
    <p:sldId id="304" r:id="rId10"/>
    <p:sldId id="318" r:id="rId11"/>
    <p:sldId id="326" r:id="rId12"/>
    <p:sldId id="356" r:id="rId13"/>
    <p:sldId id="329" r:id="rId14"/>
    <p:sldId id="357" r:id="rId15"/>
    <p:sldId id="324" r:id="rId16"/>
    <p:sldId id="359"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4" userDrawn="1">
          <p15:clr>
            <a:srgbClr val="A4A3A4"/>
          </p15:clr>
        </p15:guide>
        <p15:guide id="2" orient="horz" pos="3974" userDrawn="1">
          <p15:clr>
            <a:srgbClr val="A4A3A4"/>
          </p15:clr>
        </p15:guide>
        <p15:guide id="3" pos="529" userDrawn="1">
          <p15:clr>
            <a:srgbClr val="A4A3A4"/>
          </p15:clr>
        </p15:guide>
        <p15:guide id="4" pos="7151" userDrawn="1">
          <p15:clr>
            <a:srgbClr val="A4A3A4"/>
          </p15:clr>
        </p15:guide>
        <p15:guide id="5" orient="horz" pos="1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ACD"/>
    <a:srgbClr val="3383C7"/>
    <a:srgbClr val="0098C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94660"/>
  </p:normalViewPr>
  <p:slideViewPr>
    <p:cSldViewPr snapToGrid="0" showGuides="1">
      <p:cViewPr varScale="1">
        <p:scale>
          <a:sx n="91" d="100"/>
          <a:sy n="91" d="100"/>
        </p:scale>
        <p:origin x="120" y="600"/>
      </p:cViewPr>
      <p:guideLst>
        <p:guide orient="horz" pos="1074"/>
        <p:guide orient="horz" pos="3974"/>
        <p:guide pos="529"/>
        <p:guide pos="7151"/>
        <p:guide orient="horz" pos="1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95.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8" Type="http://schemas.openxmlformats.org/officeDocument/2006/relationships/image" Target="../media/image1.png"/><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image" Target="../media/image1.png"/><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1" Type="http://schemas.openxmlformats.org/officeDocument/2006/relationships/image" Target="../media/image1.png"/><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5"/>
        </a:solidFill>
        <a:effectLst/>
      </p:bgPr>
    </p:bg>
    <p:spTree>
      <p:nvGrpSpPr>
        <p:cNvPr id="1" name=""/>
        <p:cNvGrpSpPr/>
        <p:nvPr/>
      </p:nvGrpSpPr>
      <p:grpSpPr>
        <a:xfrm>
          <a:off x="0" y="0"/>
          <a:ext cx="0" cy="0"/>
          <a:chOff x="0" y="0"/>
          <a:chExt cx="0" cy="0"/>
        </a:xfrm>
      </p:grpSpPr>
      <p:sp>
        <p:nvSpPr>
          <p:cNvPr id="12" name="任意多边形: 形状 11"/>
          <p:cNvSpPr/>
          <p:nvPr userDrawn="1">
            <p:custDataLst>
              <p:tags r:id="rId2"/>
            </p:custDataLst>
          </p:nvPr>
        </p:nvSpPr>
        <p:spPr>
          <a:xfrm>
            <a:off x="1" y="6311900"/>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3" name="任意多边形: 形状 12"/>
          <p:cNvSpPr/>
          <p:nvPr userDrawn="1">
            <p:custDataLst>
              <p:tags r:id="rId3"/>
            </p:custDataLst>
          </p:nvPr>
        </p:nvSpPr>
        <p:spPr>
          <a:xfrm>
            <a:off x="170308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形状 13"/>
          <p:cNvSpPr/>
          <p:nvPr userDrawn="1">
            <p:custDataLst>
              <p:tags r:id="rId4"/>
            </p:custDataLst>
          </p:nvPr>
        </p:nvSpPr>
        <p:spPr>
          <a:xfrm>
            <a:off x="3444018"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5" name="任意多边形: 形状 14"/>
          <p:cNvSpPr/>
          <p:nvPr userDrawn="1">
            <p:custDataLst>
              <p:tags r:id="rId5"/>
            </p:custDataLst>
          </p:nvPr>
        </p:nvSpPr>
        <p:spPr>
          <a:xfrm>
            <a:off x="5184953"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6" name="任意多边形: 形状 15"/>
          <p:cNvSpPr/>
          <p:nvPr userDrawn="1">
            <p:custDataLst>
              <p:tags r:id="rId6"/>
            </p:custDataLst>
          </p:nvPr>
        </p:nvSpPr>
        <p:spPr>
          <a:xfrm>
            <a:off x="6925889"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7" name="任意多边形: 形状 16"/>
          <p:cNvSpPr/>
          <p:nvPr userDrawn="1">
            <p:custDataLst>
              <p:tags r:id="rId7"/>
            </p:custDataLst>
          </p:nvPr>
        </p:nvSpPr>
        <p:spPr>
          <a:xfrm>
            <a:off x="866682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8" name="任意多边形: 形状 17"/>
          <p:cNvSpPr/>
          <p:nvPr userDrawn="1">
            <p:custDataLst>
              <p:tags r:id="rId8"/>
            </p:custDataLst>
          </p:nvPr>
        </p:nvSpPr>
        <p:spPr>
          <a:xfrm>
            <a:off x="10407758"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 name="任意多边形: 形状 11"/>
          <p:cNvSpPr/>
          <p:nvPr userDrawn="1">
            <p:custDataLst>
              <p:tags r:id="rId9"/>
            </p:custDataLst>
          </p:nvPr>
        </p:nvSpPr>
        <p:spPr>
          <a:xfrm>
            <a:off x="12701" y="-9525"/>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任意多边形: 形状 12"/>
          <p:cNvSpPr/>
          <p:nvPr userDrawn="1">
            <p:custDataLst>
              <p:tags r:id="rId10"/>
            </p:custDataLst>
          </p:nvPr>
        </p:nvSpPr>
        <p:spPr>
          <a:xfrm>
            <a:off x="171578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 name="任意多边形: 形状 13"/>
          <p:cNvSpPr/>
          <p:nvPr userDrawn="1">
            <p:custDataLst>
              <p:tags r:id="rId11"/>
            </p:custDataLst>
          </p:nvPr>
        </p:nvSpPr>
        <p:spPr>
          <a:xfrm>
            <a:off x="3456718"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任意多边形: 形状 14"/>
          <p:cNvSpPr/>
          <p:nvPr userDrawn="1">
            <p:custDataLst>
              <p:tags r:id="rId12"/>
            </p:custDataLst>
          </p:nvPr>
        </p:nvSpPr>
        <p:spPr>
          <a:xfrm>
            <a:off x="5197653"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任意多边形: 形状 15"/>
          <p:cNvSpPr/>
          <p:nvPr userDrawn="1">
            <p:custDataLst>
              <p:tags r:id="rId13"/>
            </p:custDataLst>
          </p:nvPr>
        </p:nvSpPr>
        <p:spPr>
          <a:xfrm>
            <a:off x="6938589"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形状 16"/>
          <p:cNvSpPr/>
          <p:nvPr userDrawn="1">
            <p:custDataLst>
              <p:tags r:id="rId14"/>
            </p:custDataLst>
          </p:nvPr>
        </p:nvSpPr>
        <p:spPr>
          <a:xfrm>
            <a:off x="867952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任意多边形: 形状 17"/>
          <p:cNvSpPr/>
          <p:nvPr userDrawn="1">
            <p:custDataLst>
              <p:tags r:id="rId15"/>
            </p:custDataLst>
          </p:nvPr>
        </p:nvSpPr>
        <p:spPr>
          <a:xfrm>
            <a:off x="10420458"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accent5"/>
        </a:solidFill>
        <a:effectLst/>
      </p:bgPr>
    </p:bg>
    <p:spTree>
      <p:nvGrpSpPr>
        <p:cNvPr id="1" name=""/>
        <p:cNvGrpSpPr/>
        <p:nvPr/>
      </p:nvGrpSpPr>
      <p:grpSpPr>
        <a:xfrm>
          <a:off x="0" y="0"/>
          <a:ext cx="0" cy="0"/>
          <a:chOff x="0" y="0"/>
          <a:chExt cx="0" cy="0"/>
        </a:xfrm>
      </p:grpSpPr>
      <p:sp>
        <p:nvSpPr>
          <p:cNvPr id="26" name="任意多边形: 形状 11"/>
          <p:cNvSpPr/>
          <p:nvPr userDrawn="1">
            <p:custDataLst>
              <p:tags r:id="rId2"/>
            </p:custDataLst>
          </p:nvPr>
        </p:nvSpPr>
        <p:spPr>
          <a:xfrm>
            <a:off x="12701" y="-9525"/>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7" name="任意多边形: 形状 12"/>
          <p:cNvSpPr/>
          <p:nvPr userDrawn="1">
            <p:custDataLst>
              <p:tags r:id="rId3"/>
            </p:custDataLst>
          </p:nvPr>
        </p:nvSpPr>
        <p:spPr>
          <a:xfrm>
            <a:off x="171578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形状 13"/>
          <p:cNvSpPr/>
          <p:nvPr userDrawn="1">
            <p:custDataLst>
              <p:tags r:id="rId4"/>
            </p:custDataLst>
          </p:nvPr>
        </p:nvSpPr>
        <p:spPr>
          <a:xfrm>
            <a:off x="3456718"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9" name="任意多边形: 形状 14"/>
          <p:cNvSpPr/>
          <p:nvPr userDrawn="1">
            <p:custDataLst>
              <p:tags r:id="rId5"/>
            </p:custDataLst>
          </p:nvPr>
        </p:nvSpPr>
        <p:spPr>
          <a:xfrm>
            <a:off x="5197653"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0" name="任意多边形: 形状 15"/>
          <p:cNvSpPr/>
          <p:nvPr userDrawn="1">
            <p:custDataLst>
              <p:tags r:id="rId6"/>
            </p:custDataLst>
          </p:nvPr>
        </p:nvSpPr>
        <p:spPr>
          <a:xfrm>
            <a:off x="6938589"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1" name="任意多边形: 形状 16"/>
          <p:cNvSpPr/>
          <p:nvPr userDrawn="1">
            <p:custDataLst>
              <p:tags r:id="rId7"/>
            </p:custDataLst>
          </p:nvPr>
        </p:nvSpPr>
        <p:spPr>
          <a:xfrm>
            <a:off x="867952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2" name="任意多边形: 形状 17"/>
          <p:cNvSpPr/>
          <p:nvPr userDrawn="1">
            <p:custDataLst>
              <p:tags r:id="rId8"/>
            </p:custDataLst>
          </p:nvPr>
        </p:nvSpPr>
        <p:spPr>
          <a:xfrm>
            <a:off x="10420458"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 name="任意多边形: 形状 10"/>
          <p:cNvSpPr/>
          <p:nvPr userDrawn="1"/>
        </p:nvSpPr>
        <p:spPr>
          <a:xfrm>
            <a:off x="11887682" y="546101"/>
            <a:ext cx="304319" cy="304319"/>
          </a:xfrm>
          <a:custGeom>
            <a:avLst/>
            <a:gdLst>
              <a:gd name="connsiteX0" fmla="*/ 0 w 304319"/>
              <a:gd name="connsiteY0" fmla="*/ 0 h 304319"/>
              <a:gd name="connsiteX1" fmla="*/ 304319 w 304319"/>
              <a:gd name="connsiteY1" fmla="*/ 0 h 304319"/>
              <a:gd name="connsiteX2" fmla="*/ 304319 w 304319"/>
              <a:gd name="connsiteY2" fmla="*/ 304319 h 304319"/>
              <a:gd name="connsiteX3" fmla="*/ 0 w 304319"/>
              <a:gd name="connsiteY3" fmla="*/ 0 h 304319"/>
            </a:gdLst>
            <a:ahLst/>
            <a:cxnLst>
              <a:cxn ang="0">
                <a:pos x="connsiteX0" y="connsiteY0"/>
              </a:cxn>
              <a:cxn ang="0">
                <a:pos x="connsiteX1" y="connsiteY1"/>
              </a:cxn>
              <a:cxn ang="0">
                <a:pos x="connsiteX2" y="connsiteY2"/>
              </a:cxn>
              <a:cxn ang="0">
                <a:pos x="connsiteX3" y="connsiteY3"/>
              </a:cxn>
            </a:cxnLst>
            <a:rect l="l" t="t" r="r" b="b"/>
            <a:pathLst>
              <a:path w="304319" h="304319">
                <a:moveTo>
                  <a:pt x="0" y="0"/>
                </a:moveTo>
                <a:lnTo>
                  <a:pt x="304319" y="0"/>
                </a:lnTo>
                <a:lnTo>
                  <a:pt x="304319" y="304319"/>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形状 11"/>
          <p:cNvSpPr/>
          <p:nvPr userDrawn="1">
            <p:custDataLst>
              <p:tags r:id="rId9"/>
            </p:custDataLst>
          </p:nvPr>
        </p:nvSpPr>
        <p:spPr>
          <a:xfrm>
            <a:off x="1" y="6311900"/>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2"/>
          <p:cNvSpPr/>
          <p:nvPr userDrawn="1">
            <p:custDataLst>
              <p:tags r:id="rId10"/>
            </p:custDataLst>
          </p:nvPr>
        </p:nvSpPr>
        <p:spPr>
          <a:xfrm>
            <a:off x="170308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13"/>
          <p:cNvSpPr/>
          <p:nvPr userDrawn="1">
            <p:custDataLst>
              <p:tags r:id="rId11"/>
            </p:custDataLst>
          </p:nvPr>
        </p:nvSpPr>
        <p:spPr>
          <a:xfrm>
            <a:off x="3444018"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14"/>
          <p:cNvSpPr/>
          <p:nvPr userDrawn="1">
            <p:custDataLst>
              <p:tags r:id="rId12"/>
            </p:custDataLst>
          </p:nvPr>
        </p:nvSpPr>
        <p:spPr>
          <a:xfrm>
            <a:off x="5184953"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15"/>
          <p:cNvSpPr/>
          <p:nvPr userDrawn="1">
            <p:custDataLst>
              <p:tags r:id="rId13"/>
            </p:custDataLst>
          </p:nvPr>
        </p:nvSpPr>
        <p:spPr>
          <a:xfrm>
            <a:off x="6925889"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16"/>
          <p:cNvSpPr/>
          <p:nvPr userDrawn="1">
            <p:custDataLst>
              <p:tags r:id="rId14"/>
            </p:custDataLst>
          </p:nvPr>
        </p:nvSpPr>
        <p:spPr>
          <a:xfrm>
            <a:off x="866682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17"/>
          <p:cNvSpPr/>
          <p:nvPr userDrawn="1">
            <p:custDataLst>
              <p:tags r:id="rId15"/>
            </p:custDataLst>
          </p:nvPr>
        </p:nvSpPr>
        <p:spPr>
          <a:xfrm>
            <a:off x="10407758"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p:cNvSpPr/>
          <p:nvPr userDrawn="1"/>
        </p:nvSpPr>
        <p:spPr>
          <a:xfrm>
            <a:off x="247409" y="285750"/>
            <a:ext cx="11697182"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223500" y="6176010"/>
            <a:ext cx="1978660" cy="343535"/>
            <a:chOff x="16100" y="9771"/>
            <a:chExt cx="3116" cy="541"/>
          </a:xfrm>
        </p:grpSpPr>
        <p:sp>
          <p:nvSpPr>
            <p:cNvPr id="5" name="矩形 4"/>
            <p:cNvSpPr/>
            <p:nvPr userDrawn="1">
              <p:custDataLst>
                <p:tags r:id="rId16"/>
              </p:custDataLst>
            </p:nvPr>
          </p:nvSpPr>
          <p:spPr>
            <a:xfrm>
              <a:off x="16100" y="9781"/>
              <a:ext cx="3116"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75000"/>
                    </a:schemeClr>
                  </a:solidFill>
                  <a:sym typeface="+mn-ea"/>
                </a:rPr>
                <a:t>北方国际教育集团</a:t>
              </a:r>
              <a:endParaRPr lang="zh-CN" altLang="en-US" sz="1200" b="1">
                <a:solidFill>
                  <a:schemeClr val="bg1">
                    <a:lumMod val="75000"/>
                  </a:schemeClr>
                </a:solidFill>
              </a:endParaRPr>
            </a:p>
          </p:txBody>
        </p:sp>
        <p:pic>
          <p:nvPicPr>
            <p:cNvPr id="7" name="图片 6" descr="C:\Users\HH\Desktop\logo-常用2.pnglogo-常用2"/>
            <p:cNvPicPr>
              <a:picLocks noChangeAspect="1"/>
            </p:cNvPicPr>
            <p:nvPr userDrawn="1">
              <p:custDataLst>
                <p:tags r:id="rId17"/>
              </p:custDataLst>
            </p:nvPr>
          </p:nvPicPr>
          <p:blipFill>
            <a:blip r:embed="rId18"/>
            <a:srcRect/>
            <a:stretch>
              <a:fillRect/>
            </a:stretch>
          </p:blipFill>
          <p:spPr>
            <a:xfrm>
              <a:off x="16175" y="9771"/>
              <a:ext cx="492" cy="541"/>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5"/>
        </a:solidFill>
        <a:effectLst/>
      </p:bgPr>
    </p:bg>
    <p:spTree>
      <p:nvGrpSpPr>
        <p:cNvPr id="1" name=""/>
        <p:cNvGrpSpPr/>
        <p:nvPr/>
      </p:nvGrpSpPr>
      <p:grpSpPr>
        <a:xfrm>
          <a:off x="0" y="0"/>
          <a:ext cx="0" cy="0"/>
          <a:chOff x="0" y="0"/>
          <a:chExt cx="0" cy="0"/>
        </a:xfrm>
      </p:grpSpPr>
      <p:sp>
        <p:nvSpPr>
          <p:cNvPr id="12" name="任意多边形: 形状 11"/>
          <p:cNvSpPr/>
          <p:nvPr userDrawn="1"/>
        </p:nvSpPr>
        <p:spPr>
          <a:xfrm>
            <a:off x="1" y="6311900"/>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a:off x="170308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nvSpPr>
        <p:spPr>
          <a:xfrm>
            <a:off x="3444018"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nvSpPr>
        <p:spPr>
          <a:xfrm>
            <a:off x="5184953"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nvSpPr>
        <p:spPr>
          <a:xfrm>
            <a:off x="6925889"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nvSpPr>
        <p:spPr>
          <a:xfrm>
            <a:off x="866682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nvSpPr>
        <p:spPr>
          <a:xfrm>
            <a:off x="10407758"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1"/>
          <p:cNvSpPr/>
          <p:nvPr userDrawn="1">
            <p:custDataLst>
              <p:tags r:id="rId2"/>
            </p:custDataLst>
          </p:nvPr>
        </p:nvSpPr>
        <p:spPr>
          <a:xfrm>
            <a:off x="12701" y="-9525"/>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形状 12"/>
          <p:cNvSpPr/>
          <p:nvPr userDrawn="1">
            <p:custDataLst>
              <p:tags r:id="rId3"/>
            </p:custDataLst>
          </p:nvPr>
        </p:nvSpPr>
        <p:spPr>
          <a:xfrm>
            <a:off x="171578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2" name="任意多边形: 形状 13"/>
          <p:cNvSpPr/>
          <p:nvPr userDrawn="1">
            <p:custDataLst>
              <p:tags r:id="rId4"/>
            </p:custDataLst>
          </p:nvPr>
        </p:nvSpPr>
        <p:spPr>
          <a:xfrm>
            <a:off x="3456718"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3" name="任意多边形: 形状 14"/>
          <p:cNvSpPr/>
          <p:nvPr userDrawn="1">
            <p:custDataLst>
              <p:tags r:id="rId5"/>
            </p:custDataLst>
          </p:nvPr>
        </p:nvSpPr>
        <p:spPr>
          <a:xfrm>
            <a:off x="5197653"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4" name="任意多边形: 形状 15"/>
          <p:cNvSpPr/>
          <p:nvPr userDrawn="1">
            <p:custDataLst>
              <p:tags r:id="rId6"/>
            </p:custDataLst>
          </p:nvPr>
        </p:nvSpPr>
        <p:spPr>
          <a:xfrm>
            <a:off x="6938589"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5" name="任意多边形: 形状 16"/>
          <p:cNvSpPr/>
          <p:nvPr userDrawn="1">
            <p:custDataLst>
              <p:tags r:id="rId7"/>
            </p:custDataLst>
          </p:nvPr>
        </p:nvSpPr>
        <p:spPr>
          <a:xfrm>
            <a:off x="867952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6" name="任意多边形: 形状 17"/>
          <p:cNvSpPr/>
          <p:nvPr userDrawn="1">
            <p:custDataLst>
              <p:tags r:id="rId8"/>
            </p:custDataLst>
          </p:nvPr>
        </p:nvSpPr>
        <p:spPr>
          <a:xfrm>
            <a:off x="10420458"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6" name="组合 5"/>
          <p:cNvGrpSpPr/>
          <p:nvPr userDrawn="1"/>
        </p:nvGrpSpPr>
        <p:grpSpPr>
          <a:xfrm>
            <a:off x="10223500" y="6176010"/>
            <a:ext cx="1978660" cy="343535"/>
            <a:chOff x="16100" y="9771"/>
            <a:chExt cx="3116" cy="541"/>
          </a:xfrm>
        </p:grpSpPr>
        <p:sp>
          <p:nvSpPr>
            <p:cNvPr id="5" name="矩形 4"/>
            <p:cNvSpPr/>
            <p:nvPr userDrawn="1">
              <p:custDataLst>
                <p:tags r:id="rId9"/>
              </p:custDataLst>
            </p:nvPr>
          </p:nvSpPr>
          <p:spPr>
            <a:xfrm>
              <a:off x="16100" y="9781"/>
              <a:ext cx="3116"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75000"/>
                    </a:schemeClr>
                  </a:solidFill>
                  <a:sym typeface="+mn-ea"/>
                </a:rPr>
                <a:t>北方国际教育集团</a:t>
              </a:r>
              <a:endParaRPr lang="zh-CN" altLang="en-US" sz="1200" b="1">
                <a:solidFill>
                  <a:schemeClr val="bg1">
                    <a:lumMod val="75000"/>
                  </a:schemeClr>
                </a:solidFill>
              </a:endParaRPr>
            </a:p>
          </p:txBody>
        </p:sp>
        <p:pic>
          <p:nvPicPr>
            <p:cNvPr id="7" name="图片 6" descr="C:\Users\HH\Desktop\logo-常用2.pnglogo-常用2"/>
            <p:cNvPicPr>
              <a:picLocks noChangeAspect="1"/>
            </p:cNvPicPr>
            <p:nvPr userDrawn="1">
              <p:custDataLst>
                <p:tags r:id="rId10"/>
              </p:custDataLst>
            </p:nvPr>
          </p:nvPicPr>
          <p:blipFill>
            <a:blip r:embed="rId11"/>
            <a:srcRect/>
            <a:stretch>
              <a:fillRect/>
            </a:stretch>
          </p:blipFill>
          <p:spPr>
            <a:xfrm>
              <a:off x="16175" y="9771"/>
              <a:ext cx="492" cy="541"/>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accent5"/>
        </a:solidFill>
        <a:effectLst/>
      </p:bgPr>
    </p:bg>
    <p:spTree>
      <p:nvGrpSpPr>
        <p:cNvPr id="1" name=""/>
        <p:cNvGrpSpPr/>
        <p:nvPr/>
      </p:nvGrpSpPr>
      <p:grpSpPr>
        <a:xfrm>
          <a:off x="0" y="0"/>
          <a:ext cx="0" cy="0"/>
          <a:chOff x="0" y="0"/>
          <a:chExt cx="0" cy="0"/>
        </a:xfrm>
      </p:grpSpPr>
      <p:sp>
        <p:nvSpPr>
          <p:cNvPr id="20" name="任意多边形: 形状 11"/>
          <p:cNvSpPr/>
          <p:nvPr userDrawn="1">
            <p:custDataLst>
              <p:tags r:id="rId2"/>
            </p:custDataLst>
          </p:nvPr>
        </p:nvSpPr>
        <p:spPr>
          <a:xfrm>
            <a:off x="12701" y="-9525"/>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形状 12"/>
          <p:cNvSpPr/>
          <p:nvPr userDrawn="1">
            <p:custDataLst>
              <p:tags r:id="rId3"/>
            </p:custDataLst>
          </p:nvPr>
        </p:nvSpPr>
        <p:spPr>
          <a:xfrm>
            <a:off x="171578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2" name="任意多边形: 形状 13"/>
          <p:cNvSpPr/>
          <p:nvPr userDrawn="1">
            <p:custDataLst>
              <p:tags r:id="rId4"/>
            </p:custDataLst>
          </p:nvPr>
        </p:nvSpPr>
        <p:spPr>
          <a:xfrm>
            <a:off x="3456718"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3" name="任意多边形: 形状 14"/>
          <p:cNvSpPr/>
          <p:nvPr userDrawn="1">
            <p:custDataLst>
              <p:tags r:id="rId5"/>
            </p:custDataLst>
          </p:nvPr>
        </p:nvSpPr>
        <p:spPr>
          <a:xfrm>
            <a:off x="5197653" y="-9525"/>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4" name="任意多边形: 形状 15"/>
          <p:cNvSpPr/>
          <p:nvPr userDrawn="1">
            <p:custDataLst>
              <p:tags r:id="rId6"/>
            </p:custDataLst>
          </p:nvPr>
        </p:nvSpPr>
        <p:spPr>
          <a:xfrm>
            <a:off x="6938589"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5" name="任意多边形: 形状 16"/>
          <p:cNvSpPr/>
          <p:nvPr userDrawn="1">
            <p:custDataLst>
              <p:tags r:id="rId7"/>
            </p:custDataLst>
          </p:nvPr>
        </p:nvSpPr>
        <p:spPr>
          <a:xfrm>
            <a:off x="8679524"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6" name="任意多边形: 形状 17"/>
          <p:cNvSpPr/>
          <p:nvPr userDrawn="1">
            <p:custDataLst>
              <p:tags r:id="rId8"/>
            </p:custDataLst>
          </p:nvPr>
        </p:nvSpPr>
        <p:spPr>
          <a:xfrm>
            <a:off x="10420458" y="-9525"/>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 name="任意多边形: 形状 10"/>
          <p:cNvSpPr/>
          <p:nvPr userDrawn="1"/>
        </p:nvSpPr>
        <p:spPr>
          <a:xfrm>
            <a:off x="11887682" y="546101"/>
            <a:ext cx="304319" cy="304319"/>
          </a:xfrm>
          <a:custGeom>
            <a:avLst/>
            <a:gdLst>
              <a:gd name="connsiteX0" fmla="*/ 0 w 304319"/>
              <a:gd name="connsiteY0" fmla="*/ 0 h 304319"/>
              <a:gd name="connsiteX1" fmla="*/ 304319 w 304319"/>
              <a:gd name="connsiteY1" fmla="*/ 0 h 304319"/>
              <a:gd name="connsiteX2" fmla="*/ 304319 w 304319"/>
              <a:gd name="connsiteY2" fmla="*/ 304319 h 304319"/>
              <a:gd name="connsiteX3" fmla="*/ 0 w 304319"/>
              <a:gd name="connsiteY3" fmla="*/ 0 h 304319"/>
            </a:gdLst>
            <a:ahLst/>
            <a:cxnLst>
              <a:cxn ang="0">
                <a:pos x="connsiteX0" y="connsiteY0"/>
              </a:cxn>
              <a:cxn ang="0">
                <a:pos x="connsiteX1" y="connsiteY1"/>
              </a:cxn>
              <a:cxn ang="0">
                <a:pos x="connsiteX2" y="connsiteY2"/>
              </a:cxn>
              <a:cxn ang="0">
                <a:pos x="connsiteX3" y="connsiteY3"/>
              </a:cxn>
            </a:cxnLst>
            <a:rect l="l" t="t" r="r" b="b"/>
            <a:pathLst>
              <a:path w="304319" h="304319">
                <a:moveTo>
                  <a:pt x="0" y="0"/>
                </a:moveTo>
                <a:lnTo>
                  <a:pt x="304319" y="0"/>
                </a:lnTo>
                <a:lnTo>
                  <a:pt x="304319" y="304319"/>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 y="6311900"/>
            <a:ext cx="1442072" cy="546100"/>
          </a:xfrm>
          <a:custGeom>
            <a:avLst/>
            <a:gdLst>
              <a:gd name="connsiteX0" fmla="*/ 0 w 1442072"/>
              <a:gd name="connsiteY0" fmla="*/ 0 h 546100"/>
              <a:gd name="connsiteX1" fmla="*/ 895972 w 1442072"/>
              <a:gd name="connsiteY1" fmla="*/ 0 h 546100"/>
              <a:gd name="connsiteX2" fmla="*/ 1442072 w 1442072"/>
              <a:gd name="connsiteY2" fmla="*/ 546100 h 546100"/>
              <a:gd name="connsiteX3" fmla="*/ 508248 w 1442072"/>
              <a:gd name="connsiteY3" fmla="*/ 546100 h 546100"/>
              <a:gd name="connsiteX4" fmla="*/ 0 w 1442072"/>
              <a:gd name="connsiteY4" fmla="*/ 37852 h 546100"/>
              <a:gd name="connsiteX5" fmla="*/ 0 w 1442072"/>
              <a:gd name="connsiteY5"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072" h="546100">
                <a:moveTo>
                  <a:pt x="0" y="0"/>
                </a:moveTo>
                <a:lnTo>
                  <a:pt x="895972" y="0"/>
                </a:lnTo>
                <a:lnTo>
                  <a:pt x="1442072" y="546100"/>
                </a:lnTo>
                <a:lnTo>
                  <a:pt x="508248" y="546100"/>
                </a:lnTo>
                <a:lnTo>
                  <a:pt x="0" y="37852"/>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a:off x="170308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nvSpPr>
        <p:spPr>
          <a:xfrm>
            <a:off x="3444018"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nvSpPr>
        <p:spPr>
          <a:xfrm>
            <a:off x="5184953" y="6311900"/>
            <a:ext cx="1479925" cy="546100"/>
          </a:xfrm>
          <a:custGeom>
            <a:avLst/>
            <a:gdLst>
              <a:gd name="connsiteX0" fmla="*/ 0 w 1479925"/>
              <a:gd name="connsiteY0" fmla="*/ 0 h 546100"/>
              <a:gd name="connsiteX1" fmla="*/ 933825 w 1479925"/>
              <a:gd name="connsiteY1" fmla="*/ 0 h 546100"/>
              <a:gd name="connsiteX2" fmla="*/ 1479925 w 1479925"/>
              <a:gd name="connsiteY2" fmla="*/ 546100 h 546100"/>
              <a:gd name="connsiteX3" fmla="*/ 546100 w 1479925"/>
              <a:gd name="connsiteY3" fmla="*/ 546100 h 546100"/>
              <a:gd name="connsiteX4" fmla="*/ 0 w 1479925"/>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5" h="546100">
                <a:moveTo>
                  <a:pt x="0" y="0"/>
                </a:moveTo>
                <a:lnTo>
                  <a:pt x="933825" y="0"/>
                </a:lnTo>
                <a:lnTo>
                  <a:pt x="1479925"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nvSpPr>
        <p:spPr>
          <a:xfrm>
            <a:off x="6925889"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nvSpPr>
        <p:spPr>
          <a:xfrm>
            <a:off x="8666824"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nvSpPr>
        <p:spPr>
          <a:xfrm>
            <a:off x="10407758" y="6311900"/>
            <a:ext cx="1479924" cy="546100"/>
          </a:xfrm>
          <a:custGeom>
            <a:avLst/>
            <a:gdLst>
              <a:gd name="connsiteX0" fmla="*/ 0 w 1479924"/>
              <a:gd name="connsiteY0" fmla="*/ 0 h 546100"/>
              <a:gd name="connsiteX1" fmla="*/ 933824 w 1479924"/>
              <a:gd name="connsiteY1" fmla="*/ 0 h 546100"/>
              <a:gd name="connsiteX2" fmla="*/ 1479924 w 1479924"/>
              <a:gd name="connsiteY2" fmla="*/ 546100 h 546100"/>
              <a:gd name="connsiteX3" fmla="*/ 546100 w 1479924"/>
              <a:gd name="connsiteY3" fmla="*/ 546100 h 546100"/>
              <a:gd name="connsiteX4" fmla="*/ 0 w 1479924"/>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924" h="546100">
                <a:moveTo>
                  <a:pt x="0" y="0"/>
                </a:moveTo>
                <a:lnTo>
                  <a:pt x="933824" y="0"/>
                </a:lnTo>
                <a:lnTo>
                  <a:pt x="1479924" y="546100"/>
                </a:lnTo>
                <a:lnTo>
                  <a:pt x="546100" y="546100"/>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p:cNvSpPr/>
          <p:nvPr userDrawn="1"/>
        </p:nvSpPr>
        <p:spPr>
          <a:xfrm>
            <a:off x="247409" y="285750"/>
            <a:ext cx="11697182"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223500" y="6176010"/>
            <a:ext cx="1978660" cy="343535"/>
            <a:chOff x="16100" y="9771"/>
            <a:chExt cx="3116" cy="541"/>
          </a:xfrm>
        </p:grpSpPr>
        <p:sp>
          <p:nvSpPr>
            <p:cNvPr id="5" name="矩形 4"/>
            <p:cNvSpPr/>
            <p:nvPr userDrawn="1">
              <p:custDataLst>
                <p:tags r:id="rId9"/>
              </p:custDataLst>
            </p:nvPr>
          </p:nvSpPr>
          <p:spPr>
            <a:xfrm>
              <a:off x="16100" y="9781"/>
              <a:ext cx="3116"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75000"/>
                    </a:schemeClr>
                  </a:solidFill>
                  <a:sym typeface="+mn-ea"/>
                </a:rPr>
                <a:t>北方国际教育集团</a:t>
              </a:r>
              <a:endParaRPr lang="zh-CN" altLang="en-US" sz="1200" b="1">
                <a:solidFill>
                  <a:schemeClr val="bg1">
                    <a:lumMod val="75000"/>
                  </a:schemeClr>
                </a:solidFill>
              </a:endParaRPr>
            </a:p>
          </p:txBody>
        </p:sp>
        <p:pic>
          <p:nvPicPr>
            <p:cNvPr id="2" name="图片 1" descr="C:\Users\HH\Desktop\logo-常用2.pnglogo-常用2"/>
            <p:cNvPicPr>
              <a:picLocks noChangeAspect="1"/>
            </p:cNvPicPr>
            <p:nvPr userDrawn="1">
              <p:custDataLst>
                <p:tags r:id="rId10"/>
              </p:custDataLst>
            </p:nvPr>
          </p:nvPicPr>
          <p:blipFill>
            <a:blip r:embed="rId11"/>
            <a:srcRect/>
            <a:stretch>
              <a:fillRect/>
            </a:stretch>
          </p:blipFill>
          <p:spPr>
            <a:xfrm>
              <a:off x="16175" y="9771"/>
              <a:ext cx="492" cy="541"/>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51.xml"/><Relationship Id="rId4" Type="http://schemas.openxmlformats.org/officeDocument/2006/relationships/image" Target="../media/image3.png"/><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7" Type="http://schemas.openxmlformats.org/officeDocument/2006/relationships/slideLayout" Target="../slideLayouts/slideLayout15.xml"/><Relationship Id="rId26" Type="http://schemas.openxmlformats.org/officeDocument/2006/relationships/tags" Target="../tags/tag89.xml"/><Relationship Id="rId25" Type="http://schemas.openxmlformats.org/officeDocument/2006/relationships/tags" Target="../tags/tag88.xml"/><Relationship Id="rId24" Type="http://schemas.openxmlformats.org/officeDocument/2006/relationships/image" Target="../media/image9.png"/><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hyperlink" Target="http://car.autohome.com.cn/shuyu/showimg.aspx?img=http://www.autoimg.cn/shuyu/20111201/original/4654936152354270882.jp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png"/><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hyperlink" Target="http://car.autohome.com.cn/shuyu/showimg.aspx?img=http://www.autoimg.cn/shuyu/20111201/original/4654936152354270882.jpg" TargetMode="Externa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94.xml"/><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2" Type="http://schemas.openxmlformats.org/officeDocument/2006/relationships/slideLayout" Target="../slideLayouts/slideLayout13.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png"/><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8.jpeg"/><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20975" y="2061845"/>
            <a:ext cx="4975860" cy="937260"/>
          </a:xfrm>
          <a:prstGeom prst="rect">
            <a:avLst/>
          </a:prstGeom>
          <a:noFill/>
        </p:spPr>
        <p:txBody>
          <a:bodyPr wrap="square">
            <a:spAutoFit/>
          </a:bodyPr>
          <a:lstStyle/>
          <a:p>
            <a:pPr algn="ctr"/>
            <a:r>
              <a:rPr lang="zh-CN" altLang="en-US" sz="5500" b="1" dirty="0">
                <a:latin typeface="+mj-ea"/>
                <a:ea typeface="+mj-ea"/>
                <a:cs typeface="+mj-ea"/>
                <a:sym typeface="Arial" panose="020B0604020202020204" pitchFamily="34" charset="0"/>
              </a:rPr>
              <a:t>机油的鉴别</a:t>
            </a:r>
            <a:endParaRPr lang="en-US" altLang="zh-CN" sz="5500" b="1" dirty="0">
              <a:latin typeface="+mj-ea"/>
              <a:ea typeface="+mj-ea"/>
              <a:cs typeface="+mj-ea"/>
              <a:sym typeface="Arial" panose="020B0604020202020204" pitchFamily="34" charset="0"/>
            </a:endParaRPr>
          </a:p>
        </p:txBody>
      </p:sp>
      <p:sp>
        <p:nvSpPr>
          <p:cNvPr id="10" name="文本框 9"/>
          <p:cNvSpPr txBox="1"/>
          <p:nvPr/>
        </p:nvSpPr>
        <p:spPr>
          <a:xfrm>
            <a:off x="3061335" y="3943350"/>
            <a:ext cx="4294505" cy="368300"/>
          </a:xfrm>
          <a:prstGeom prst="rect">
            <a:avLst/>
          </a:prstGeom>
          <a:noFill/>
        </p:spPr>
        <p:txBody>
          <a:bodyPr wrap="square">
            <a:spAutoFit/>
          </a:bodyPr>
          <a:lstStyle/>
          <a:p>
            <a:pPr algn="ctr"/>
            <a:r>
              <a:rPr lang="en-US" altLang="zh-CN" dirty="0">
                <a:solidFill>
                  <a:schemeClr val="accent1">
                    <a:lumMod val="50000"/>
                  </a:schemeClr>
                </a:solidFill>
                <a:effectLst/>
                <a:latin typeface="Roboto" panose="02000000000000000000" pitchFamily="2" charset="0"/>
              </a:rPr>
              <a:t>Identification of engine oil</a:t>
            </a:r>
            <a:endParaRPr lang="en-US" altLang="zh-CN" dirty="0">
              <a:solidFill>
                <a:schemeClr val="accent1">
                  <a:lumMod val="50000"/>
                </a:schemeClr>
              </a:solidFill>
              <a:effectLst/>
              <a:latin typeface="Roboto" panose="02000000000000000000" pitchFamily="2" charset="0"/>
            </a:endParaRPr>
          </a:p>
        </p:txBody>
      </p:sp>
      <p:pic>
        <p:nvPicPr>
          <p:cNvPr id="14" name="图片 1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114633" y="1476761"/>
            <a:ext cx="4446745" cy="4446745"/>
          </a:xfrm>
          <a:prstGeom prst="rect">
            <a:avLst/>
          </a:prstGeom>
        </p:spPr>
      </p:pic>
      <p:pic>
        <p:nvPicPr>
          <p:cNvPr id="33" name="图片 32" descr="C:\Users\HH\Desktop\logo-常用1.pnglogo-常用1"/>
          <p:cNvPicPr>
            <a:picLocks noChangeAspect="1"/>
          </p:cNvPicPr>
          <p:nvPr userDrawn="1">
            <p:custDataLst>
              <p:tags r:id="rId3"/>
            </p:custDataLst>
          </p:nvPr>
        </p:nvPicPr>
        <p:blipFill>
          <a:blip r:embed="rId4"/>
          <a:srcRect/>
          <a:stretch>
            <a:fillRect/>
          </a:stretch>
        </p:blipFill>
        <p:spPr>
          <a:xfrm>
            <a:off x="734695" y="2114550"/>
            <a:ext cx="1881505" cy="2071370"/>
          </a:xfrm>
          <a:prstGeom prst="rect">
            <a:avLst/>
          </a:prstGeom>
        </p:spPr>
      </p:pic>
      <p:sp>
        <p:nvSpPr>
          <p:cNvPr id="8" name="矩形 7"/>
          <p:cNvSpPr/>
          <p:nvPr userDrawn="1">
            <p:custDataLst>
              <p:tags r:id="rId5"/>
            </p:custDataLst>
          </p:nvPr>
        </p:nvSpPr>
        <p:spPr>
          <a:xfrm>
            <a:off x="595630" y="4185920"/>
            <a:ext cx="214503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Freeform 110"/>
          <p:cNvSpPr>
            <a:spLocks noEditPoints="1"/>
          </p:cNvSpPr>
          <p:nvPr/>
        </p:nvSpPr>
        <p:spPr bwMode="auto">
          <a:xfrm>
            <a:off x="6456881" y="3523096"/>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7" name="文本框 6"/>
          <p:cNvSpPr txBox="1"/>
          <p:nvPr/>
        </p:nvSpPr>
        <p:spPr>
          <a:xfrm>
            <a:off x="3957320" y="808687"/>
            <a:ext cx="3721100" cy="398780"/>
          </a:xfrm>
          <a:prstGeom prst="rect">
            <a:avLst/>
          </a:prstGeom>
          <a:noFill/>
        </p:spPr>
        <p:txBody>
          <a:bodyPr wrap="square">
            <a:spAutoFit/>
          </a:bodyPr>
          <a:lstStyle/>
          <a:p>
            <a:pPr indent="457200" algn="ctr"/>
            <a:r>
              <a:rPr lang="zh-CN" altLang="en-US" sz="2000" b="1" dirty="0"/>
              <a:t>如何选择机油</a:t>
            </a:r>
            <a:endParaRPr lang="zh-CN" altLang="en-US" sz="2000" b="1" dirty="0"/>
          </a:p>
        </p:txBody>
      </p:sp>
      <p:grpSp>
        <p:nvGrpSpPr>
          <p:cNvPr id="49" name="组合 48"/>
          <p:cNvGrpSpPr/>
          <p:nvPr/>
        </p:nvGrpSpPr>
        <p:grpSpPr>
          <a:xfrm>
            <a:off x="352425" y="427355"/>
            <a:ext cx="11459210" cy="6116320"/>
            <a:chOff x="286" y="794"/>
            <a:chExt cx="18929" cy="9143"/>
          </a:xfrm>
        </p:grpSpPr>
        <p:grpSp>
          <p:nvGrpSpPr>
            <p:cNvPr id="50" name="组合 49"/>
            <p:cNvGrpSpPr/>
            <p:nvPr/>
          </p:nvGrpSpPr>
          <p:grpSpPr>
            <a:xfrm>
              <a:off x="286" y="4289"/>
              <a:ext cx="14007" cy="5648"/>
              <a:chOff x="301" y="3300"/>
              <a:chExt cx="13916" cy="6146"/>
            </a:xfrm>
          </p:grpSpPr>
          <p:sp>
            <p:nvSpPr>
              <p:cNvPr id="51" name="矩形 50"/>
              <p:cNvSpPr/>
              <p:nvPr>
                <p:custDataLst>
                  <p:tags r:id="rId1"/>
                </p:custDataLst>
              </p:nvPr>
            </p:nvSpPr>
            <p:spPr>
              <a:xfrm>
                <a:off x="301" y="3300"/>
                <a:ext cx="13871" cy="614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52" name="直接连接符 51"/>
              <p:cNvCxnSpPr/>
              <p:nvPr>
                <p:custDataLst>
                  <p:tags r:id="rId2"/>
                </p:custDataLst>
              </p:nvPr>
            </p:nvCxnSpPr>
            <p:spPr>
              <a:xfrm>
                <a:off x="332" y="4222"/>
                <a:ext cx="13840" cy="7"/>
              </a:xfrm>
              <a:prstGeom prst="line">
                <a:avLst/>
              </a:prstGeom>
            </p:spPr>
            <p:style>
              <a:lnRef idx="2">
                <a:prstClr val="black"/>
              </a:lnRef>
              <a:fillRef idx="0">
                <a:srgbClr val="FFFFFF"/>
              </a:fillRef>
              <a:effectRef idx="0">
                <a:srgbClr val="FFFFFF"/>
              </a:effectRef>
              <a:fontRef idx="minor">
                <a:schemeClr val="tx1"/>
              </a:fontRef>
            </p:style>
          </p:cxnSp>
          <p:cxnSp>
            <p:nvCxnSpPr>
              <p:cNvPr id="53" name="直接连接符 52"/>
              <p:cNvCxnSpPr/>
              <p:nvPr>
                <p:custDataLst>
                  <p:tags r:id="rId3"/>
                </p:custDataLst>
              </p:nvPr>
            </p:nvCxnSpPr>
            <p:spPr>
              <a:xfrm>
                <a:off x="332" y="8760"/>
                <a:ext cx="13840" cy="13"/>
              </a:xfrm>
              <a:prstGeom prst="line">
                <a:avLst/>
              </a:prstGeom>
            </p:spPr>
            <p:style>
              <a:lnRef idx="2">
                <a:prstClr val="black"/>
              </a:lnRef>
              <a:fillRef idx="0">
                <a:srgbClr val="FFFFFF"/>
              </a:fillRef>
              <a:effectRef idx="0">
                <a:srgbClr val="FFFFFF"/>
              </a:effectRef>
              <a:fontRef idx="minor">
                <a:schemeClr val="tx1"/>
              </a:fontRef>
            </p:style>
          </p:cxnSp>
          <p:cxnSp>
            <p:nvCxnSpPr>
              <p:cNvPr id="54" name="直接连接符 53"/>
              <p:cNvCxnSpPr/>
              <p:nvPr>
                <p:custDataLst>
                  <p:tags r:id="rId4"/>
                </p:custDataLst>
              </p:nvPr>
            </p:nvCxnSpPr>
            <p:spPr>
              <a:xfrm>
                <a:off x="332" y="7797"/>
                <a:ext cx="13825" cy="25"/>
              </a:xfrm>
              <a:prstGeom prst="line">
                <a:avLst/>
              </a:prstGeom>
            </p:spPr>
            <p:style>
              <a:lnRef idx="2">
                <a:prstClr val="black"/>
              </a:lnRef>
              <a:fillRef idx="0">
                <a:srgbClr val="FFFFFF"/>
              </a:fillRef>
              <a:effectRef idx="0">
                <a:srgbClr val="FFFFFF"/>
              </a:effectRef>
              <a:fontRef idx="minor">
                <a:schemeClr val="tx1"/>
              </a:fontRef>
            </p:style>
          </p:cxnSp>
          <p:cxnSp>
            <p:nvCxnSpPr>
              <p:cNvPr id="55" name="直接连接符 54"/>
              <p:cNvCxnSpPr/>
              <p:nvPr>
                <p:custDataLst>
                  <p:tags r:id="rId5"/>
                </p:custDataLst>
              </p:nvPr>
            </p:nvCxnSpPr>
            <p:spPr>
              <a:xfrm>
                <a:off x="332" y="5124"/>
                <a:ext cx="13825" cy="11"/>
              </a:xfrm>
              <a:prstGeom prst="line">
                <a:avLst/>
              </a:prstGeom>
            </p:spPr>
            <p:style>
              <a:lnRef idx="2">
                <a:prstClr val="black"/>
              </a:lnRef>
              <a:fillRef idx="0">
                <a:srgbClr val="FFFFFF"/>
              </a:fillRef>
              <a:effectRef idx="0">
                <a:srgbClr val="FFFFFF"/>
              </a:effectRef>
              <a:fontRef idx="minor">
                <a:schemeClr val="tx1"/>
              </a:fontRef>
            </p:style>
          </p:cxnSp>
          <p:cxnSp>
            <p:nvCxnSpPr>
              <p:cNvPr id="56" name="直接连接符 55"/>
              <p:cNvCxnSpPr/>
              <p:nvPr>
                <p:custDataLst>
                  <p:tags r:id="rId6"/>
                </p:custDataLst>
              </p:nvPr>
            </p:nvCxnSpPr>
            <p:spPr>
              <a:xfrm>
                <a:off x="317" y="6834"/>
                <a:ext cx="13840" cy="7"/>
              </a:xfrm>
              <a:prstGeom prst="line">
                <a:avLst/>
              </a:prstGeom>
            </p:spPr>
            <p:style>
              <a:lnRef idx="2">
                <a:prstClr val="black"/>
              </a:lnRef>
              <a:fillRef idx="0">
                <a:srgbClr val="FFFFFF"/>
              </a:fillRef>
              <a:effectRef idx="0">
                <a:srgbClr val="FFFFFF"/>
              </a:effectRef>
              <a:fontRef idx="minor">
                <a:schemeClr val="tx1"/>
              </a:fontRef>
            </p:style>
          </p:cxnSp>
          <p:cxnSp>
            <p:nvCxnSpPr>
              <p:cNvPr id="57" name="直接连接符 56"/>
              <p:cNvCxnSpPr/>
              <p:nvPr>
                <p:custDataLst>
                  <p:tags r:id="rId7"/>
                </p:custDataLst>
              </p:nvPr>
            </p:nvCxnSpPr>
            <p:spPr>
              <a:xfrm>
                <a:off x="332" y="5871"/>
                <a:ext cx="13871" cy="4"/>
              </a:xfrm>
              <a:prstGeom prst="line">
                <a:avLst/>
              </a:prstGeom>
            </p:spPr>
            <p:style>
              <a:lnRef idx="2">
                <a:prstClr val="black"/>
              </a:lnRef>
              <a:fillRef idx="0">
                <a:srgbClr val="FFFFFF"/>
              </a:fillRef>
              <a:effectRef idx="0">
                <a:srgbClr val="FFFFFF"/>
              </a:effectRef>
              <a:fontRef idx="minor">
                <a:schemeClr val="tx1"/>
              </a:fontRef>
            </p:style>
          </p:cxnSp>
          <p:sp>
            <p:nvSpPr>
              <p:cNvPr id="58" name="文本框 57"/>
              <p:cNvSpPr txBox="1"/>
              <p:nvPr>
                <p:custDataLst>
                  <p:tags r:id="rId8"/>
                </p:custDataLst>
              </p:nvPr>
            </p:nvSpPr>
            <p:spPr>
              <a:xfrm>
                <a:off x="332" y="3324"/>
                <a:ext cx="6905" cy="899"/>
              </a:xfrm>
              <a:prstGeom prst="rect">
                <a:avLst/>
              </a:prstGeom>
              <a:noFill/>
            </p:spPr>
            <p:txBody>
              <a:bodyPr wrap="square" rtlCol="0">
                <a:noAutofit/>
              </a:bodyPr>
              <a:p>
                <a:pPr algn="ctr">
                  <a:lnSpc>
                    <a:spcPct val="150000"/>
                  </a:lnSpc>
                </a:pPr>
                <a:r>
                  <a:rPr lang="zh-CN" altLang="en-US" sz="1600"/>
                  <a:t>柴油机级别</a:t>
                </a:r>
                <a:endParaRPr lang="zh-CN" altLang="en-US" sz="1600"/>
              </a:p>
            </p:txBody>
          </p:sp>
          <p:sp>
            <p:nvSpPr>
              <p:cNvPr id="59" name="文本框 58"/>
              <p:cNvSpPr txBox="1"/>
              <p:nvPr>
                <p:custDataLst>
                  <p:tags r:id="rId9"/>
                </p:custDataLst>
              </p:nvPr>
            </p:nvSpPr>
            <p:spPr>
              <a:xfrm>
                <a:off x="332" y="4222"/>
                <a:ext cx="6905" cy="899"/>
              </a:xfrm>
              <a:prstGeom prst="rect">
                <a:avLst/>
              </a:prstGeom>
              <a:noFill/>
            </p:spPr>
            <p:txBody>
              <a:bodyPr wrap="square" rtlCol="0">
                <a:noAutofit/>
              </a:bodyPr>
              <a:p>
                <a:pPr algn="ctr">
                  <a:lnSpc>
                    <a:spcPct val="150000"/>
                  </a:lnSpc>
                </a:pPr>
                <a:r>
                  <a:rPr lang="en-US" altLang="zh-CN" sz="1600"/>
                  <a:t>CE</a:t>
                </a:r>
                <a:endParaRPr lang="en-US" altLang="zh-CN" sz="1600"/>
              </a:p>
            </p:txBody>
          </p:sp>
          <p:sp>
            <p:nvSpPr>
              <p:cNvPr id="60" name="文本框 59"/>
              <p:cNvSpPr txBox="1"/>
              <p:nvPr>
                <p:custDataLst>
                  <p:tags r:id="rId10"/>
                </p:custDataLst>
              </p:nvPr>
            </p:nvSpPr>
            <p:spPr>
              <a:xfrm>
                <a:off x="332" y="5121"/>
                <a:ext cx="6905" cy="761"/>
              </a:xfrm>
              <a:prstGeom prst="rect">
                <a:avLst/>
              </a:prstGeom>
              <a:noFill/>
            </p:spPr>
            <p:txBody>
              <a:bodyPr wrap="square" rtlCol="0">
                <a:noAutofit/>
              </a:bodyPr>
              <a:p>
                <a:pPr algn="ctr">
                  <a:lnSpc>
                    <a:spcPct val="100000"/>
                  </a:lnSpc>
                </a:pPr>
                <a:r>
                  <a:rPr lang="en-US" altLang="zh-CN" sz="1600"/>
                  <a:t>CD</a:t>
                </a:r>
                <a:endParaRPr lang="en-US" altLang="zh-CN" sz="1600"/>
              </a:p>
            </p:txBody>
          </p:sp>
          <p:sp>
            <p:nvSpPr>
              <p:cNvPr id="61" name="文本框 60"/>
              <p:cNvSpPr txBox="1"/>
              <p:nvPr>
                <p:custDataLst>
                  <p:tags r:id="rId11"/>
                </p:custDataLst>
              </p:nvPr>
            </p:nvSpPr>
            <p:spPr>
              <a:xfrm>
                <a:off x="301" y="5869"/>
                <a:ext cx="6936" cy="972"/>
              </a:xfrm>
              <a:prstGeom prst="rect">
                <a:avLst/>
              </a:prstGeom>
              <a:noFill/>
            </p:spPr>
            <p:txBody>
              <a:bodyPr wrap="square" rtlCol="0">
                <a:noAutofit/>
              </a:bodyPr>
              <a:p>
                <a:pPr algn="ctr">
                  <a:lnSpc>
                    <a:spcPct val="150000"/>
                  </a:lnSpc>
                </a:pPr>
                <a:r>
                  <a:rPr lang="en-US" altLang="zh-CN" sz="1600"/>
                  <a:t>CF-4</a:t>
                </a:r>
                <a:endParaRPr lang="en-US" altLang="zh-CN" sz="1600"/>
              </a:p>
            </p:txBody>
          </p:sp>
          <p:sp>
            <p:nvSpPr>
              <p:cNvPr id="62" name="文本框 61"/>
              <p:cNvSpPr txBox="1"/>
              <p:nvPr>
                <p:custDataLst>
                  <p:tags r:id="rId12"/>
                </p:custDataLst>
              </p:nvPr>
            </p:nvSpPr>
            <p:spPr>
              <a:xfrm>
                <a:off x="332" y="6861"/>
                <a:ext cx="6905" cy="907"/>
              </a:xfrm>
              <a:prstGeom prst="rect">
                <a:avLst/>
              </a:prstGeom>
              <a:noFill/>
            </p:spPr>
            <p:txBody>
              <a:bodyPr wrap="square" rtlCol="0">
                <a:noAutofit/>
              </a:bodyPr>
              <a:p>
                <a:pPr algn="ctr">
                  <a:lnSpc>
                    <a:spcPct val="150000"/>
                  </a:lnSpc>
                </a:pPr>
                <a:r>
                  <a:rPr lang="en-US" altLang="zh-CN" sz="1600"/>
                  <a:t>CG-4</a:t>
                </a:r>
                <a:endParaRPr lang="en-US" altLang="zh-CN" sz="1600"/>
              </a:p>
            </p:txBody>
          </p:sp>
          <p:sp>
            <p:nvSpPr>
              <p:cNvPr id="63" name="文本框 62"/>
              <p:cNvSpPr txBox="1"/>
              <p:nvPr>
                <p:custDataLst>
                  <p:tags r:id="rId13"/>
                </p:custDataLst>
              </p:nvPr>
            </p:nvSpPr>
            <p:spPr>
              <a:xfrm>
                <a:off x="301" y="7788"/>
                <a:ext cx="6950" cy="957"/>
              </a:xfrm>
              <a:prstGeom prst="rect">
                <a:avLst/>
              </a:prstGeom>
              <a:noFill/>
            </p:spPr>
            <p:txBody>
              <a:bodyPr wrap="square" rtlCol="0">
                <a:noAutofit/>
              </a:bodyPr>
              <a:p>
                <a:pPr algn="ctr">
                  <a:lnSpc>
                    <a:spcPct val="150000"/>
                  </a:lnSpc>
                </a:pPr>
                <a:r>
                  <a:rPr lang="en-US" altLang="zh-CN" sz="1600"/>
                  <a:t> CH-4</a:t>
                </a:r>
                <a:endParaRPr lang="en-US" altLang="zh-CN" sz="1600"/>
              </a:p>
            </p:txBody>
          </p:sp>
          <p:sp>
            <p:nvSpPr>
              <p:cNvPr id="64" name="文本框 63"/>
              <p:cNvSpPr txBox="1"/>
              <p:nvPr>
                <p:custDataLst>
                  <p:tags r:id="rId14"/>
                </p:custDataLst>
              </p:nvPr>
            </p:nvSpPr>
            <p:spPr>
              <a:xfrm>
                <a:off x="301" y="8765"/>
                <a:ext cx="6906" cy="668"/>
              </a:xfrm>
              <a:prstGeom prst="rect">
                <a:avLst/>
              </a:prstGeom>
              <a:noFill/>
            </p:spPr>
            <p:txBody>
              <a:bodyPr wrap="square" rtlCol="0">
                <a:noAutofit/>
              </a:bodyPr>
              <a:p>
                <a:pPr algn="ctr"/>
                <a:r>
                  <a:rPr lang="en-US" altLang="zh-CN" sz="1600"/>
                  <a:t>CI-4</a:t>
                </a:r>
                <a:endParaRPr lang="en-US" altLang="zh-CN" sz="1600"/>
              </a:p>
            </p:txBody>
          </p:sp>
          <p:grpSp>
            <p:nvGrpSpPr>
              <p:cNvPr id="65" name="组合 64"/>
              <p:cNvGrpSpPr/>
              <p:nvPr/>
            </p:nvGrpSpPr>
            <p:grpSpPr>
              <a:xfrm>
                <a:off x="7237" y="3300"/>
                <a:ext cx="6981" cy="6146"/>
                <a:chOff x="7237" y="3300"/>
                <a:chExt cx="6981" cy="6146"/>
              </a:xfrm>
            </p:grpSpPr>
            <p:cxnSp>
              <p:nvCxnSpPr>
                <p:cNvPr id="66" name="直接连接符 65"/>
                <p:cNvCxnSpPr>
                  <a:stCxn id="51" idx="0"/>
                  <a:endCxn id="51" idx="2"/>
                </p:cNvCxnSpPr>
                <p:nvPr>
                  <p:custDataLst>
                    <p:tags r:id="rId15"/>
                  </p:custDataLst>
                </p:nvPr>
              </p:nvCxnSpPr>
              <p:spPr>
                <a:xfrm>
                  <a:off x="7237" y="3300"/>
                  <a:ext cx="0" cy="6145"/>
                </a:xfrm>
                <a:prstGeom prst="line">
                  <a:avLst/>
                </a:prstGeom>
              </p:spPr>
              <p:style>
                <a:lnRef idx="2">
                  <a:prstClr val="black"/>
                </a:lnRef>
                <a:fillRef idx="0">
                  <a:srgbClr val="FFFFFF"/>
                </a:fillRef>
                <a:effectRef idx="0">
                  <a:srgbClr val="FFFFFF"/>
                </a:effectRef>
                <a:fontRef idx="minor">
                  <a:schemeClr val="tx1"/>
                </a:fontRef>
              </p:style>
            </p:cxnSp>
            <p:sp>
              <p:nvSpPr>
                <p:cNvPr id="67" name="文本框 66"/>
                <p:cNvSpPr txBox="1"/>
                <p:nvPr>
                  <p:custDataLst>
                    <p:tags r:id="rId16"/>
                  </p:custDataLst>
                </p:nvPr>
              </p:nvSpPr>
              <p:spPr>
                <a:xfrm>
                  <a:off x="7237" y="3323"/>
                  <a:ext cx="6905" cy="899"/>
                </a:xfrm>
                <a:prstGeom prst="rect">
                  <a:avLst/>
                </a:prstGeom>
                <a:noFill/>
              </p:spPr>
              <p:txBody>
                <a:bodyPr wrap="square" rtlCol="0">
                  <a:noAutofit/>
                </a:bodyPr>
                <a:p>
                  <a:pPr algn="ctr">
                    <a:lnSpc>
                      <a:spcPct val="150000"/>
                    </a:lnSpc>
                  </a:pPr>
                  <a:r>
                    <a:rPr lang="zh-CN" altLang="en-US" sz="1600"/>
                    <a:t>适用型号</a:t>
                  </a:r>
                  <a:endParaRPr lang="zh-CN" altLang="en-US" sz="1600"/>
                </a:p>
              </p:txBody>
            </p:sp>
            <p:sp>
              <p:nvSpPr>
                <p:cNvPr id="68" name="文本框 67"/>
                <p:cNvSpPr txBox="1"/>
                <p:nvPr>
                  <p:custDataLst>
                    <p:tags r:id="rId17"/>
                  </p:custDataLst>
                </p:nvPr>
              </p:nvSpPr>
              <p:spPr>
                <a:xfrm>
                  <a:off x="7237" y="4229"/>
                  <a:ext cx="6905" cy="899"/>
                </a:xfrm>
                <a:prstGeom prst="rect">
                  <a:avLst/>
                </a:prstGeom>
                <a:noFill/>
              </p:spPr>
              <p:txBody>
                <a:bodyPr wrap="square" rtlCol="0">
                  <a:noAutofit/>
                </a:bodyPr>
                <a:p>
                  <a:pPr algn="ctr">
                    <a:lnSpc>
                      <a:spcPct val="150000"/>
                    </a:lnSpc>
                  </a:pPr>
                  <a:r>
                    <a:rPr lang="zh-CN" altLang="en-US" sz="1600">
                      <a:sym typeface="+mn-ea"/>
                    </a:rPr>
                    <a:t>低速低负荷、高速高负荷工况下的发动机</a:t>
                  </a:r>
                  <a:endParaRPr lang="zh-CN" altLang="en-US" sz="1600">
                    <a:sym typeface="+mn-ea"/>
                  </a:endParaRPr>
                </a:p>
              </p:txBody>
            </p:sp>
            <p:sp>
              <p:nvSpPr>
                <p:cNvPr id="69" name="文本框 68"/>
                <p:cNvSpPr txBox="1"/>
                <p:nvPr>
                  <p:custDataLst>
                    <p:tags r:id="rId18"/>
                  </p:custDataLst>
                </p:nvPr>
              </p:nvSpPr>
              <p:spPr>
                <a:xfrm>
                  <a:off x="7237" y="5121"/>
                  <a:ext cx="6905" cy="748"/>
                </a:xfrm>
                <a:prstGeom prst="rect">
                  <a:avLst/>
                </a:prstGeom>
                <a:noFill/>
              </p:spPr>
              <p:txBody>
                <a:bodyPr wrap="square" rtlCol="0">
                  <a:noAutofit/>
                </a:bodyPr>
                <a:p>
                  <a:pPr algn="ctr">
                    <a:lnSpc>
                      <a:spcPct val="140000"/>
                    </a:lnSpc>
                  </a:pPr>
                  <a:r>
                    <a:rPr lang="zh-CN" altLang="en-US" sz="1600">
                      <a:sym typeface="+mn-ea"/>
                    </a:rPr>
                    <a:t>涡轮增压柴油发动机</a:t>
                  </a:r>
                  <a:endParaRPr lang="zh-CN" altLang="en-US" sz="1600"/>
                </a:p>
                <a:p>
                  <a:pPr algn="ctr">
                    <a:lnSpc>
                      <a:spcPct val="100000"/>
                    </a:lnSpc>
                  </a:pPr>
                  <a:endParaRPr lang="zh-CN" altLang="en-US" sz="1600"/>
                </a:p>
              </p:txBody>
            </p:sp>
            <p:sp>
              <p:nvSpPr>
                <p:cNvPr id="70" name="文本框 69"/>
                <p:cNvSpPr txBox="1"/>
                <p:nvPr>
                  <p:custDataLst>
                    <p:tags r:id="rId19"/>
                  </p:custDataLst>
                </p:nvPr>
              </p:nvSpPr>
              <p:spPr>
                <a:xfrm>
                  <a:off x="7279" y="5842"/>
                  <a:ext cx="6936" cy="972"/>
                </a:xfrm>
                <a:prstGeom prst="rect">
                  <a:avLst/>
                </a:prstGeom>
                <a:noFill/>
              </p:spPr>
              <p:txBody>
                <a:bodyPr wrap="square" rtlCol="0">
                  <a:noAutofit/>
                </a:bodyPr>
                <a:p>
                  <a:pPr algn="ctr">
                    <a:lnSpc>
                      <a:spcPct val="180000"/>
                    </a:lnSpc>
                  </a:pPr>
                  <a:r>
                    <a:rPr lang="zh-CN" altLang="en-US" sz="1600">
                      <a:sym typeface="+mn-ea"/>
                    </a:rPr>
                    <a:t>高速、高负荷、长周期原转的柴油发动机</a:t>
                  </a:r>
                  <a:endParaRPr lang="zh-CN" altLang="en-US" sz="1600">
                    <a:sym typeface="+mn-ea"/>
                  </a:endParaRPr>
                </a:p>
              </p:txBody>
            </p:sp>
            <p:sp>
              <p:nvSpPr>
                <p:cNvPr id="71" name="文本框 70"/>
                <p:cNvSpPr txBox="1"/>
                <p:nvPr>
                  <p:custDataLst>
                    <p:tags r:id="rId20"/>
                  </p:custDataLst>
                </p:nvPr>
              </p:nvSpPr>
              <p:spPr>
                <a:xfrm>
                  <a:off x="7252" y="6865"/>
                  <a:ext cx="6905" cy="907"/>
                </a:xfrm>
                <a:prstGeom prst="rect">
                  <a:avLst/>
                </a:prstGeom>
                <a:noFill/>
              </p:spPr>
              <p:txBody>
                <a:bodyPr wrap="square" rtlCol="0">
                  <a:noAutofit/>
                </a:bodyPr>
                <a:p>
                  <a:pPr algn="ctr">
                    <a:lnSpc>
                      <a:spcPct val="160000"/>
                    </a:lnSpc>
                  </a:pPr>
                  <a:r>
                    <a:rPr lang="zh-CN" altLang="en-US" sz="1600">
                      <a:sym typeface="+mn-ea"/>
                    </a:rPr>
                    <a:t>燃料硫含量小于</a:t>
                  </a:r>
                  <a:r>
                    <a:rPr lang="en-US" altLang="zh-CN" sz="1600">
                      <a:sym typeface="+mn-ea"/>
                    </a:rPr>
                    <a:t>0.05%</a:t>
                  </a:r>
                  <a:r>
                    <a:rPr lang="zh-CN" altLang="en-US" sz="1600">
                      <a:sym typeface="+mn-ea"/>
                    </a:rPr>
                    <a:t>的柴油发动机</a:t>
                  </a:r>
                  <a:endParaRPr lang="zh-CN" altLang="en-US" sz="1600"/>
                </a:p>
                <a:p>
                  <a:pPr algn="ctr"/>
                  <a:endParaRPr lang="zh-CN" altLang="en-US" sz="1600"/>
                </a:p>
              </p:txBody>
            </p:sp>
            <p:sp>
              <p:nvSpPr>
                <p:cNvPr id="72" name="文本框 71"/>
                <p:cNvSpPr txBox="1"/>
                <p:nvPr>
                  <p:custDataLst>
                    <p:tags r:id="rId21"/>
                  </p:custDataLst>
                </p:nvPr>
              </p:nvSpPr>
              <p:spPr>
                <a:xfrm>
                  <a:off x="7268" y="7823"/>
                  <a:ext cx="6950" cy="957"/>
                </a:xfrm>
                <a:prstGeom prst="rect">
                  <a:avLst/>
                </a:prstGeom>
                <a:noFill/>
              </p:spPr>
              <p:txBody>
                <a:bodyPr wrap="square" rtlCol="0">
                  <a:noAutofit/>
                </a:bodyPr>
                <a:p>
                  <a:pPr algn="ctr">
                    <a:lnSpc>
                      <a:spcPct val="170000"/>
                    </a:lnSpc>
                  </a:pPr>
                  <a:r>
                    <a:rPr lang="zh-CN" altLang="en-US" sz="1600">
                      <a:sym typeface="+mn-ea"/>
                    </a:rPr>
                    <a:t>双金属活塞柴油发动机</a:t>
                  </a:r>
                  <a:endParaRPr lang="zh-CN" altLang="en-US" sz="1600"/>
                </a:p>
                <a:p>
                  <a:pPr algn="ctr"/>
                  <a:endParaRPr lang="zh-CN" altLang="en-US" sz="1600"/>
                </a:p>
              </p:txBody>
            </p:sp>
            <p:sp>
              <p:nvSpPr>
                <p:cNvPr id="73" name="文本框 72"/>
                <p:cNvSpPr txBox="1"/>
                <p:nvPr>
                  <p:custDataLst>
                    <p:tags r:id="rId22"/>
                  </p:custDataLst>
                </p:nvPr>
              </p:nvSpPr>
              <p:spPr>
                <a:xfrm>
                  <a:off x="7267" y="8778"/>
                  <a:ext cx="6906" cy="668"/>
                </a:xfrm>
                <a:prstGeom prst="rect">
                  <a:avLst/>
                </a:prstGeom>
                <a:noFill/>
              </p:spPr>
              <p:txBody>
                <a:bodyPr wrap="square" rtlCol="0">
                  <a:noAutofit/>
                </a:bodyPr>
                <a:p>
                  <a:pPr algn="ctr">
                    <a:lnSpc>
                      <a:spcPct val="120000"/>
                    </a:lnSpc>
                  </a:pPr>
                  <a:r>
                    <a:rPr lang="zh-CN" altLang="en-US" sz="1600"/>
                    <a:t>低温废弃物在循环系统的柴油发动机</a:t>
                  </a:r>
                  <a:endParaRPr lang="zh-CN" altLang="en-US" sz="1600"/>
                </a:p>
              </p:txBody>
            </p:sp>
          </p:grpSp>
        </p:grpSp>
        <p:pic>
          <p:nvPicPr>
            <p:cNvPr id="74" name="图片 73"/>
            <p:cNvPicPr>
              <a:picLocks noChangeAspect="1"/>
            </p:cNvPicPr>
            <p:nvPr>
              <p:custDataLst>
                <p:tags r:id="rId23"/>
              </p:custDataLst>
            </p:nvPr>
          </p:nvPicPr>
          <p:blipFill>
            <a:blip r:embed="rId24"/>
            <a:stretch>
              <a:fillRect/>
            </a:stretch>
          </p:blipFill>
          <p:spPr>
            <a:xfrm>
              <a:off x="712" y="794"/>
              <a:ext cx="13506" cy="2860"/>
            </a:xfrm>
            <a:prstGeom prst="rect">
              <a:avLst/>
            </a:prstGeom>
          </p:spPr>
        </p:pic>
        <p:sp>
          <p:nvSpPr>
            <p:cNvPr id="75" name="文本框 74"/>
            <p:cNvSpPr txBox="1"/>
            <p:nvPr>
              <p:custDataLst>
                <p:tags r:id="rId25"/>
              </p:custDataLst>
            </p:nvPr>
          </p:nvSpPr>
          <p:spPr>
            <a:xfrm>
              <a:off x="14294" y="2197"/>
              <a:ext cx="4921" cy="504"/>
            </a:xfrm>
            <a:prstGeom prst="rect">
              <a:avLst/>
            </a:prstGeom>
            <a:noFill/>
          </p:spPr>
          <p:txBody>
            <a:bodyPr wrap="square" rtlCol="0">
              <a:spAutoFit/>
            </a:bodyPr>
            <a:p>
              <a:pPr algn="ctr"/>
              <a:r>
                <a:rPr lang="zh-CN" altLang="en-US" sz="1600"/>
                <a:t>汽油机机油等级</a:t>
              </a:r>
              <a:endParaRPr lang="zh-CN" altLang="en-US" sz="1600"/>
            </a:p>
          </p:txBody>
        </p:sp>
        <p:sp>
          <p:nvSpPr>
            <p:cNvPr id="76" name="文本框 75"/>
            <p:cNvSpPr txBox="1"/>
            <p:nvPr>
              <p:custDataLst>
                <p:tags r:id="rId26"/>
              </p:custDataLst>
            </p:nvPr>
          </p:nvSpPr>
          <p:spPr>
            <a:xfrm>
              <a:off x="14293" y="6920"/>
              <a:ext cx="4922" cy="504"/>
            </a:xfrm>
            <a:prstGeom prst="rect">
              <a:avLst/>
            </a:prstGeom>
            <a:noFill/>
          </p:spPr>
          <p:txBody>
            <a:bodyPr wrap="square" rtlCol="0">
              <a:spAutoFit/>
            </a:bodyPr>
            <a:p>
              <a:pPr algn="ctr"/>
              <a:r>
                <a:rPr lang="zh-CN" altLang="en-US" sz="1600"/>
                <a:t>柴油机机油等级</a:t>
              </a:r>
              <a:endParaRPr lang="zh-CN" altLang="en-US" sz="16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矩形 78855">
            <a:hlinkClick r:id="rId1"/>
          </p:cNvPr>
          <p:cNvSpPr>
            <a:spLocks noChangeAspect="1"/>
          </p:cNvSpPr>
          <p:nvPr/>
        </p:nvSpPr>
        <p:spPr>
          <a:xfrm>
            <a:off x="1587500" y="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59" name="矩形 78858">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1" name="矩形 78860">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3" name="矩形 78862">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5" name="矩形 78864">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接连接符 13"/>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6" name="Группа 8"/>
          <p:cNvGrpSpPr/>
          <p:nvPr/>
        </p:nvGrpSpPr>
        <p:grpSpPr>
          <a:xfrm>
            <a:off x="1587500" y="1667420"/>
            <a:ext cx="8878953" cy="1628514"/>
            <a:chOff x="2062481" y="3596541"/>
            <a:chExt cx="19878039" cy="5116009"/>
          </a:xfrm>
        </p:grpSpPr>
        <p:grpSp>
          <p:nvGrpSpPr>
            <p:cNvPr id="37" name="Группа 1"/>
            <p:cNvGrpSpPr/>
            <p:nvPr/>
          </p:nvGrpSpPr>
          <p:grpSpPr>
            <a:xfrm>
              <a:off x="2062481" y="3596541"/>
              <a:ext cx="5171484" cy="2439065"/>
              <a:chOff x="7161213" y="1022350"/>
              <a:chExt cx="979488" cy="461963"/>
            </a:xfrm>
            <a:solidFill>
              <a:schemeClr val="accent1"/>
            </a:solidFill>
          </p:grpSpPr>
          <p:sp>
            <p:nvSpPr>
              <p:cNvPr id="50" name="Freeform 40"/>
              <p:cNvSpPr/>
              <p:nvPr/>
            </p:nvSpPr>
            <p:spPr bwMode="auto">
              <a:xfrm>
                <a:off x="7161213" y="1022350"/>
                <a:ext cx="979488" cy="461963"/>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sp>
            <p:nvSpPr>
              <p:cNvPr id="51" name="Freeform 41"/>
              <p:cNvSpPr/>
              <p:nvPr/>
            </p:nvSpPr>
            <p:spPr bwMode="auto">
              <a:xfrm>
                <a:off x="7162801" y="1022350"/>
                <a:ext cx="977900" cy="460375"/>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grpSp>
        <p:grpSp>
          <p:nvGrpSpPr>
            <p:cNvPr id="38" name="Группа 20"/>
            <p:cNvGrpSpPr/>
            <p:nvPr/>
          </p:nvGrpSpPr>
          <p:grpSpPr>
            <a:xfrm rot="10800000" flipH="1">
              <a:off x="5739120" y="6273485"/>
              <a:ext cx="5171484" cy="2439065"/>
              <a:chOff x="7161213" y="1022350"/>
              <a:chExt cx="979488" cy="461963"/>
            </a:xfrm>
            <a:solidFill>
              <a:schemeClr val="accent2"/>
            </a:solidFill>
          </p:grpSpPr>
          <p:sp>
            <p:nvSpPr>
              <p:cNvPr id="48" name="Freeform 40"/>
              <p:cNvSpPr/>
              <p:nvPr/>
            </p:nvSpPr>
            <p:spPr bwMode="auto">
              <a:xfrm>
                <a:off x="7161213" y="1022350"/>
                <a:ext cx="979488" cy="461963"/>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sp>
            <p:nvSpPr>
              <p:cNvPr id="49" name="Freeform 41"/>
              <p:cNvSpPr/>
              <p:nvPr/>
            </p:nvSpPr>
            <p:spPr bwMode="auto">
              <a:xfrm>
                <a:off x="7162801" y="1022350"/>
                <a:ext cx="977900" cy="460375"/>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grpSp>
        <p:grpSp>
          <p:nvGrpSpPr>
            <p:cNvPr id="39" name="Группа 23"/>
            <p:cNvGrpSpPr/>
            <p:nvPr/>
          </p:nvGrpSpPr>
          <p:grpSpPr>
            <a:xfrm>
              <a:off x="9415759" y="3596541"/>
              <a:ext cx="5171484" cy="2439065"/>
              <a:chOff x="7161213" y="1022350"/>
              <a:chExt cx="979488" cy="461963"/>
            </a:xfrm>
            <a:solidFill>
              <a:schemeClr val="accent3"/>
            </a:solidFill>
          </p:grpSpPr>
          <p:sp>
            <p:nvSpPr>
              <p:cNvPr id="46" name="Freeform 40"/>
              <p:cNvSpPr/>
              <p:nvPr/>
            </p:nvSpPr>
            <p:spPr bwMode="auto">
              <a:xfrm>
                <a:off x="7161213" y="1022350"/>
                <a:ext cx="979488" cy="461963"/>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sp>
            <p:nvSpPr>
              <p:cNvPr id="47" name="Freeform 41"/>
              <p:cNvSpPr/>
              <p:nvPr/>
            </p:nvSpPr>
            <p:spPr bwMode="auto">
              <a:xfrm>
                <a:off x="7162801" y="1022350"/>
                <a:ext cx="977900" cy="460375"/>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grpSp>
        <p:grpSp>
          <p:nvGrpSpPr>
            <p:cNvPr id="40" name="Группа 26"/>
            <p:cNvGrpSpPr/>
            <p:nvPr/>
          </p:nvGrpSpPr>
          <p:grpSpPr>
            <a:xfrm rot="10800000" flipH="1">
              <a:off x="13092398" y="6273485"/>
              <a:ext cx="5171484" cy="2439065"/>
              <a:chOff x="7161213" y="1022350"/>
              <a:chExt cx="979488" cy="461963"/>
            </a:xfrm>
            <a:solidFill>
              <a:schemeClr val="accent4"/>
            </a:solidFill>
          </p:grpSpPr>
          <p:sp>
            <p:nvSpPr>
              <p:cNvPr id="44" name="Freeform 40"/>
              <p:cNvSpPr/>
              <p:nvPr/>
            </p:nvSpPr>
            <p:spPr bwMode="auto">
              <a:xfrm>
                <a:off x="7161213" y="1022350"/>
                <a:ext cx="979488" cy="461963"/>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sp>
            <p:nvSpPr>
              <p:cNvPr id="45" name="Freeform 41"/>
              <p:cNvSpPr/>
              <p:nvPr/>
            </p:nvSpPr>
            <p:spPr bwMode="auto">
              <a:xfrm>
                <a:off x="7162801" y="1022350"/>
                <a:ext cx="977900" cy="460375"/>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grpSp>
        <p:grpSp>
          <p:nvGrpSpPr>
            <p:cNvPr id="41" name="Группа 38"/>
            <p:cNvGrpSpPr/>
            <p:nvPr/>
          </p:nvGrpSpPr>
          <p:grpSpPr>
            <a:xfrm>
              <a:off x="16769036" y="3596541"/>
              <a:ext cx="5171484" cy="2439065"/>
              <a:chOff x="7161213" y="1022350"/>
              <a:chExt cx="979488" cy="461963"/>
            </a:xfrm>
            <a:solidFill>
              <a:schemeClr val="accent5"/>
            </a:solidFill>
          </p:grpSpPr>
          <p:sp>
            <p:nvSpPr>
              <p:cNvPr id="42" name="Freeform 40"/>
              <p:cNvSpPr/>
              <p:nvPr/>
            </p:nvSpPr>
            <p:spPr bwMode="auto">
              <a:xfrm>
                <a:off x="7161213" y="1022350"/>
                <a:ext cx="979488" cy="461963"/>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sp>
            <p:nvSpPr>
              <p:cNvPr id="43" name="Freeform 41"/>
              <p:cNvSpPr/>
              <p:nvPr/>
            </p:nvSpPr>
            <p:spPr bwMode="auto">
              <a:xfrm>
                <a:off x="7162801" y="1022350"/>
                <a:ext cx="977900" cy="460375"/>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endParaRPr lang="ru-RU" sz="900"/>
              </a:p>
            </p:txBody>
          </p:sp>
        </p:grpSp>
      </p:grpSp>
      <p:sp>
        <p:nvSpPr>
          <p:cNvPr id="16" name="文本框 15"/>
          <p:cNvSpPr txBox="1"/>
          <p:nvPr/>
        </p:nvSpPr>
        <p:spPr>
          <a:xfrm>
            <a:off x="4235450" y="808687"/>
            <a:ext cx="3721100" cy="398780"/>
          </a:xfrm>
          <a:prstGeom prst="rect">
            <a:avLst/>
          </a:prstGeom>
          <a:noFill/>
        </p:spPr>
        <p:txBody>
          <a:bodyPr wrap="square">
            <a:spAutoFit/>
          </a:bodyPr>
          <a:lstStyle/>
          <a:p>
            <a:pPr algn="ctr"/>
            <a:r>
              <a:rPr lang="zh-CN" altLang="en-US" sz="2000" b="1" dirty="0"/>
              <a:t>如何选择机油</a:t>
            </a:r>
            <a:endParaRPr lang="zh-CN" altLang="en-US" sz="2000" b="1" dirty="0"/>
          </a:p>
        </p:txBody>
      </p:sp>
      <p:sp>
        <p:nvSpPr>
          <p:cNvPr id="2" name="文本框 1"/>
          <p:cNvSpPr txBox="1"/>
          <p:nvPr/>
        </p:nvSpPr>
        <p:spPr>
          <a:xfrm>
            <a:off x="779145" y="3700145"/>
            <a:ext cx="10634345" cy="2271395"/>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zh-CN" altLang="en-US" sz="1600">
                <a:latin typeface="+mn-ea"/>
                <a:cs typeface="+mn-ea"/>
                <a:sym typeface="+mn-ea"/>
              </a:rPr>
              <a:t>在机油桶上有一个API，API代表的是美国石油协会，API后面的</a:t>
            </a:r>
            <a:r>
              <a:rPr lang="en-US" altLang="zh-CN" sz="1600">
                <a:latin typeface="+mn-ea"/>
                <a:cs typeface="+mn-ea"/>
                <a:sym typeface="+mn-ea"/>
              </a:rPr>
              <a:t>S</a:t>
            </a:r>
            <a:r>
              <a:rPr lang="zh-CN" altLang="en-US" sz="1600">
                <a:latin typeface="+mn-ea"/>
                <a:cs typeface="+mn-ea"/>
                <a:sym typeface="+mn-ea"/>
              </a:rPr>
              <a:t>代表的是汽油机使用的机油，如果是字母</a:t>
            </a:r>
            <a:r>
              <a:rPr lang="en-US" altLang="zh-CN" sz="1600">
                <a:latin typeface="+mn-ea"/>
                <a:cs typeface="+mn-ea"/>
                <a:sym typeface="+mn-ea"/>
              </a:rPr>
              <a:t>C</a:t>
            </a:r>
            <a:r>
              <a:rPr lang="zh-CN" altLang="en-US" sz="1600">
                <a:latin typeface="+mn-ea"/>
                <a:cs typeface="+mn-ea"/>
                <a:sym typeface="+mn-ea"/>
              </a:rPr>
              <a:t>的话代表的是柴油发动机使用的机油，那如果是</a:t>
            </a:r>
            <a:r>
              <a:rPr lang="en-US" altLang="zh-CN" sz="1600">
                <a:latin typeface="+mn-ea"/>
                <a:cs typeface="+mn-ea"/>
                <a:sym typeface="+mn-ea"/>
              </a:rPr>
              <a:t>S</a:t>
            </a:r>
            <a:r>
              <a:rPr lang="zh-CN" altLang="en-US" sz="1600">
                <a:latin typeface="+mn-ea"/>
                <a:cs typeface="+mn-ea"/>
                <a:sym typeface="+mn-ea"/>
              </a:rPr>
              <a:t>和</a:t>
            </a:r>
            <a:r>
              <a:rPr lang="en-US" altLang="zh-CN" sz="1600">
                <a:latin typeface="+mn-ea"/>
                <a:cs typeface="+mn-ea"/>
                <a:sym typeface="+mn-ea"/>
              </a:rPr>
              <a:t>C</a:t>
            </a:r>
            <a:r>
              <a:rPr lang="zh-CN" altLang="en-US" sz="1600">
                <a:latin typeface="+mn-ea"/>
                <a:cs typeface="+mn-ea"/>
                <a:sym typeface="+mn-ea"/>
              </a:rPr>
              <a:t>同时出现，说明此款机油是柴气通用型机油，那</a:t>
            </a:r>
            <a:r>
              <a:rPr lang="en-US" altLang="zh-CN" sz="1600">
                <a:latin typeface="+mn-ea"/>
                <a:cs typeface="+mn-ea"/>
                <a:sym typeface="+mn-ea"/>
              </a:rPr>
              <a:t>S</a:t>
            </a:r>
            <a:r>
              <a:rPr lang="zh-CN" altLang="en-US" sz="1600">
                <a:latin typeface="+mn-ea"/>
                <a:cs typeface="+mn-ea"/>
                <a:sym typeface="+mn-ea"/>
              </a:rPr>
              <a:t>后面的</a:t>
            </a:r>
            <a:r>
              <a:rPr lang="en-US" altLang="zh-CN" sz="1600">
                <a:latin typeface="+mn-ea"/>
                <a:cs typeface="+mn-ea"/>
                <a:sym typeface="+mn-ea"/>
              </a:rPr>
              <a:t>P</a:t>
            </a:r>
            <a:r>
              <a:rPr lang="zh-CN" altLang="en-US" sz="1600">
                <a:latin typeface="+mn-ea"/>
                <a:cs typeface="+mn-ea"/>
                <a:sym typeface="+mn-ea"/>
              </a:rPr>
              <a:t>就是代表这款机油的质量等级，那汽油发动机和柴油发动机使用的机油都有哪些等级呢</a:t>
            </a:r>
            <a:r>
              <a:rPr lang="en-US" altLang="zh-CN" sz="1600">
                <a:latin typeface="+mn-ea"/>
                <a:cs typeface="+mn-ea"/>
                <a:sym typeface="+mn-ea"/>
              </a:rPr>
              <a:t>?</a:t>
            </a:r>
            <a:r>
              <a:rPr lang="zh-CN" altLang="en-US" sz="1600">
                <a:latin typeface="+mn-ea"/>
                <a:cs typeface="+mn-ea"/>
                <a:sym typeface="+mn-ea"/>
              </a:rPr>
              <a:t>大家可以看这两张图片无论是SC，还是</a:t>
            </a:r>
            <a:r>
              <a:rPr lang="en-US" altLang="zh-CN" sz="1600">
                <a:latin typeface="+mn-ea"/>
                <a:cs typeface="+mn-ea"/>
                <a:sym typeface="+mn-ea"/>
              </a:rPr>
              <a:t>SP</a:t>
            </a:r>
            <a:r>
              <a:rPr lang="zh-CN" altLang="en-US" sz="1600">
                <a:latin typeface="+mn-ea"/>
                <a:cs typeface="+mn-ea"/>
                <a:sym typeface="+mn-ea"/>
              </a:rPr>
              <a:t>，它们后边的字母越靠后证明机油的等级越高，在后面还有一串标识，它们代表什么？</a:t>
            </a:r>
            <a:r>
              <a:rPr lang="en-US" altLang="zh-CN" sz="1600">
                <a:latin typeface="+mn-ea"/>
                <a:cs typeface="+mn-ea"/>
                <a:sym typeface="+mn-ea"/>
              </a:rPr>
              <a:t> </a:t>
            </a:r>
            <a:endParaRPr lang="en-US" altLang="zh-CN" sz="1600" b="1" kern="1200" baseline="0" dirty="0">
              <a:solidFill>
                <a:schemeClr val="accent2"/>
              </a:solidFill>
              <a:latin typeface="+mn-ea"/>
              <a:cs typeface="+mn-ea"/>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标题 253953"/>
          <p:cNvSpPr>
            <a:spLocks noGrp="1"/>
          </p:cNvSpPr>
          <p:nvPr/>
        </p:nvSpPr>
        <p:spPr>
          <a:xfrm>
            <a:off x="427816" y="4769118"/>
            <a:ext cx="4834890" cy="581025"/>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20000"/>
              </a:spcBef>
              <a:spcAft>
                <a:spcPts val="20"/>
              </a:spcAft>
            </a:pPr>
            <a:endParaRPr lang="zh-CN" altLang="en-US" sz="3200" dirty="0">
              <a:latin typeface="Arial" panose="020B0604020202020204" pitchFamily="34" charset="0"/>
              <a:ea typeface="微软雅黑" panose="020B0503020204020204" charset="-122"/>
              <a:sym typeface="Arial" panose="020B0604020202020204" pitchFamily="34" charset="0"/>
            </a:endParaRPr>
          </a:p>
        </p:txBody>
      </p:sp>
      <p:cxnSp>
        <p:nvCxnSpPr>
          <p:cNvPr id="6" name="直接连接符 5"/>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4337" y="2871419"/>
            <a:ext cx="6232697" cy="2676525"/>
          </a:xfrm>
          <a:prstGeom prst="rect">
            <a:avLst/>
          </a:prstGeom>
          <a:noFill/>
        </p:spPr>
        <p:txBody>
          <a:bodyPr wrap="square">
            <a:spAutoFit/>
          </a:bodyPr>
          <a:lstStyle/>
          <a:p>
            <a:pPr algn="just">
              <a:lnSpc>
                <a:spcPct val="150000"/>
              </a:lnSpc>
              <a:spcBef>
                <a:spcPts val="600"/>
              </a:spcBef>
              <a:spcAft>
                <a:spcPts val="600"/>
              </a:spcAft>
            </a:pP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在油桶上或者是在机油的加注盖上面会看到SAE的标识</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表示的是美国汽车工程协会的缩写</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那在上面还有一个W</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W代表</a:t>
            </a:r>
            <a:r>
              <a:rPr lang="en-US" altLang="zh-CN" sz="1600">
                <a:latin typeface="微软雅黑" panose="020B0503020204020204" charset="-122"/>
                <a:ea typeface="微软雅黑" panose="020B0503020204020204" charset="-122"/>
                <a:cs typeface="微软雅黑" panose="020B0503020204020204" charset="-122"/>
                <a:sym typeface="+mn-ea"/>
              </a:rPr>
              <a:t>winter</a:t>
            </a:r>
            <a:r>
              <a:rPr lang="zh-CN" altLang="en-US" sz="1600">
                <a:latin typeface="微软雅黑" panose="020B0503020204020204" charset="-122"/>
                <a:ea typeface="微软雅黑" panose="020B0503020204020204" charset="-122"/>
                <a:cs typeface="微软雅黑" panose="020B0503020204020204" charset="-122"/>
                <a:sym typeface="+mn-ea"/>
              </a:rPr>
              <a:t>表示的是冬季而</a:t>
            </a:r>
            <a:r>
              <a:rPr lang="en-US" altLang="zh-CN" sz="1600">
                <a:latin typeface="微软雅黑" panose="020B0503020204020204" charset="-122"/>
                <a:ea typeface="微软雅黑" panose="020B0503020204020204" charset="-122"/>
                <a:cs typeface="微软雅黑" panose="020B0503020204020204" charset="-122"/>
                <a:sym typeface="+mn-ea"/>
              </a:rPr>
              <a:t>W</a:t>
            </a:r>
            <a:r>
              <a:rPr lang="zh-CN" altLang="en-US" sz="1600">
                <a:latin typeface="微软雅黑" panose="020B0503020204020204" charset="-122"/>
                <a:ea typeface="微软雅黑" panose="020B0503020204020204" charset="-122"/>
                <a:cs typeface="微软雅黑" panose="020B0503020204020204" charset="-122"/>
                <a:sym typeface="+mn-ea"/>
              </a:rPr>
              <a:t>前面的5代表的是机油的低温流动性能它适应的环境温度能达到零下30度</a:t>
            </a:r>
            <a:r>
              <a:rPr lang="en-US" altLang="zh-CN" sz="1600">
                <a:latin typeface="微软雅黑" panose="020B0503020204020204" charset="-122"/>
                <a:ea typeface="微软雅黑" panose="020B0503020204020204" charset="-122"/>
                <a:cs typeface="微软雅黑" panose="020B0503020204020204" charset="-122"/>
                <a:sym typeface="+mn-ea"/>
              </a:rPr>
              <a:t>W前面的数字越小,说明机油的粘度越稀,冷启动对发动机保护的性越好,我们接着看在W后边还有一个杠40这个40所表示的是机油的耐高温指标可以承受40摄氏度W后边的数字越大说明机油在高温下的</a:t>
            </a:r>
            <a:r>
              <a:rPr lang="zh-CN" altLang="en-US" sz="1600">
                <a:latin typeface="微软雅黑" panose="020B0503020204020204" charset="-122"/>
                <a:ea typeface="微软雅黑" panose="020B0503020204020204" charset="-122"/>
                <a:cs typeface="微软雅黑" panose="020B0503020204020204" charset="-122"/>
                <a:sym typeface="+mn-ea"/>
              </a:rPr>
              <a:t>粘度</a:t>
            </a:r>
            <a:r>
              <a:rPr lang="en-US" altLang="zh-CN" sz="1600">
                <a:latin typeface="微软雅黑" panose="020B0503020204020204" charset="-122"/>
                <a:ea typeface="微软雅黑" panose="020B0503020204020204" charset="-122"/>
                <a:cs typeface="微软雅黑" panose="020B0503020204020204" charset="-122"/>
                <a:sym typeface="+mn-ea"/>
              </a:rPr>
              <a:t>越好</a:t>
            </a:r>
            <a:endParaRPr lang="zh-CN" altLang="en-US" sz="1600" b="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矩形: 圆角 8"/>
          <p:cNvSpPr/>
          <p:nvPr/>
        </p:nvSpPr>
        <p:spPr>
          <a:xfrm>
            <a:off x="1028033" y="2333878"/>
            <a:ext cx="2971984" cy="3048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rPr>
              <a:t>通过机油桶标识选择</a:t>
            </a:r>
            <a:endParaRPr lang="zh-CN" altLang="en-US" sz="1600" b="1" dirty="0">
              <a:solidFill>
                <a:schemeClr val="tx1"/>
              </a:solidFill>
            </a:endParaRPr>
          </a:p>
        </p:txBody>
      </p:sp>
      <p:sp>
        <p:nvSpPr>
          <p:cNvPr id="7" name="文本框 6"/>
          <p:cNvSpPr txBox="1"/>
          <p:nvPr/>
        </p:nvSpPr>
        <p:spPr>
          <a:xfrm>
            <a:off x="4235450" y="808687"/>
            <a:ext cx="3721100" cy="398780"/>
          </a:xfrm>
          <a:prstGeom prst="rect">
            <a:avLst/>
          </a:prstGeom>
          <a:noFill/>
        </p:spPr>
        <p:txBody>
          <a:bodyPr wrap="square">
            <a:spAutoFit/>
          </a:bodyPr>
          <a:lstStyle/>
          <a:p>
            <a:pPr algn="ctr"/>
            <a:r>
              <a:rPr lang="zh-CN" altLang="en-US" sz="2000" b="1" dirty="0"/>
              <a:t>如何选择机油</a:t>
            </a:r>
            <a:endParaRPr lang="zh-CN" altLang="en-US" sz="2000" b="1" dirty="0"/>
          </a:p>
        </p:txBody>
      </p:sp>
      <p:pic>
        <p:nvPicPr>
          <p:cNvPr id="14" name="图片 1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114633" y="1476761"/>
            <a:ext cx="4446745" cy="44467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071485" y="2085975"/>
            <a:ext cx="3197225" cy="3217545"/>
            <a:chOff x="7250" y="3512"/>
            <a:chExt cx="5035" cy="5067"/>
          </a:xfrm>
        </p:grpSpPr>
        <p:sp>
          <p:nvSpPr>
            <p:cNvPr id="8" name="任意多边形 106"/>
            <p:cNvSpPr/>
            <p:nvPr/>
          </p:nvSpPr>
          <p:spPr>
            <a:xfrm>
              <a:off x="9681" y="3512"/>
              <a:ext cx="2460" cy="3369"/>
            </a:xfrm>
            <a:custGeom>
              <a:avLst/>
              <a:gdLst>
                <a:gd name="connsiteX0" fmla="*/ 768311 w 1899881"/>
                <a:gd name="connsiteY0" fmla="*/ 0 h 2601111"/>
                <a:gd name="connsiteX1" fmla="*/ 1899881 w 1899881"/>
                <a:gd name="connsiteY1" fmla="*/ 1131570 h 2601111"/>
                <a:gd name="connsiteX2" fmla="*/ 884008 w 1899881"/>
                <a:gd name="connsiteY2" fmla="*/ 2257298 h 2601111"/>
                <a:gd name="connsiteX3" fmla="*/ 771466 w 1899881"/>
                <a:gd name="connsiteY3" fmla="*/ 2262981 h 2601111"/>
                <a:gd name="connsiteX4" fmla="*/ 771466 w 1899881"/>
                <a:gd name="connsiteY4" fmla="*/ 2601111 h 2601111"/>
                <a:gd name="connsiteX5" fmla="*/ 124888 w 1899881"/>
                <a:gd name="connsiteY5" fmla="*/ 1954532 h 2601111"/>
                <a:gd name="connsiteX6" fmla="*/ 771466 w 1899881"/>
                <a:gd name="connsiteY6" fmla="*/ 1307954 h 2601111"/>
                <a:gd name="connsiteX7" fmla="*/ 771466 w 1899881"/>
                <a:gd name="connsiteY7" fmla="*/ 1658926 h 2601111"/>
                <a:gd name="connsiteX8" fmla="*/ 874656 w 1899881"/>
                <a:gd name="connsiteY8" fmla="*/ 1648524 h 2601111"/>
                <a:gd name="connsiteX9" fmla="*/ 1295985 w 1899881"/>
                <a:gd name="connsiteY9" fmla="*/ 1131570 h 2601111"/>
                <a:gd name="connsiteX10" fmla="*/ 768311 w 1899881"/>
                <a:gd name="connsiteY10" fmla="*/ 603896 h 2601111"/>
                <a:gd name="connsiteX11" fmla="*/ 330756 w 1899881"/>
                <a:gd name="connsiteY11" fmla="*/ 836543 h 2601111"/>
                <a:gd name="connsiteX12" fmla="*/ 305455 w 1899881"/>
                <a:gd name="connsiteY12" fmla="*/ 883157 h 2601111"/>
                <a:gd name="connsiteX13" fmla="*/ 277094 w 1899881"/>
                <a:gd name="connsiteY13" fmla="*/ 772859 h 2601111"/>
                <a:gd name="connsiteX14" fmla="*/ 55481 w 1899881"/>
                <a:gd name="connsiteY14" fmla="*/ 363545 h 2601111"/>
                <a:gd name="connsiteX15" fmla="*/ 0 w 1899881"/>
                <a:gd name="connsiteY15" fmla="*/ 302500 h 2601111"/>
                <a:gd name="connsiteX16" fmla="*/ 48527 w 1899881"/>
                <a:gd name="connsiteY16" fmla="*/ 258396 h 2601111"/>
                <a:gd name="connsiteX17" fmla="*/ 768311 w 1899881"/>
                <a:gd name="connsiteY17" fmla="*/ 0 h 26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11">
                  <a:moveTo>
                    <a:pt x="768311" y="0"/>
                  </a:moveTo>
                  <a:cubicBezTo>
                    <a:pt x="1393260" y="0"/>
                    <a:pt x="1899881" y="506621"/>
                    <a:pt x="1899881" y="1131570"/>
                  </a:cubicBezTo>
                  <a:cubicBezTo>
                    <a:pt x="1899881" y="1717460"/>
                    <a:pt x="1454609" y="2199350"/>
                    <a:pt x="884008" y="2257298"/>
                  </a:cubicBezTo>
                  <a:lnTo>
                    <a:pt x="771466" y="2262981"/>
                  </a:lnTo>
                  <a:lnTo>
                    <a:pt x="771466" y="2601111"/>
                  </a:lnTo>
                  <a:lnTo>
                    <a:pt x="124888" y="1954532"/>
                  </a:lnTo>
                  <a:lnTo>
                    <a:pt x="771466" y="1307954"/>
                  </a:lnTo>
                  <a:lnTo>
                    <a:pt x="771466" y="1658926"/>
                  </a:lnTo>
                  <a:lnTo>
                    <a:pt x="874656" y="1648524"/>
                  </a:lnTo>
                  <a:cubicBezTo>
                    <a:pt x="1115108" y="1599320"/>
                    <a:pt x="1295985" y="1386568"/>
                    <a:pt x="1295985" y="1131570"/>
                  </a:cubicBezTo>
                  <a:cubicBezTo>
                    <a:pt x="1295985" y="840144"/>
                    <a:pt x="1059737" y="603896"/>
                    <a:pt x="768311" y="603896"/>
                  </a:cubicBezTo>
                  <a:cubicBezTo>
                    <a:pt x="586170" y="603896"/>
                    <a:pt x="425583" y="696181"/>
                    <a:pt x="330756" y="836543"/>
                  </a:cubicBezTo>
                  <a:lnTo>
                    <a:pt x="305455" y="883157"/>
                  </a:lnTo>
                  <a:lnTo>
                    <a:pt x="277094" y="772859"/>
                  </a:lnTo>
                  <a:cubicBezTo>
                    <a:pt x="230018" y="621505"/>
                    <a:pt x="153987" y="482907"/>
                    <a:pt x="55481" y="363545"/>
                  </a:cubicBezTo>
                  <a:lnTo>
                    <a:pt x="0" y="302500"/>
                  </a:lnTo>
                  <a:lnTo>
                    <a:pt x="48527" y="258396"/>
                  </a:lnTo>
                  <a:cubicBezTo>
                    <a:pt x="244130" y="96971"/>
                    <a:pt x="494896" y="0"/>
                    <a:pt x="768311"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05"/>
            <p:cNvSpPr/>
            <p:nvPr/>
          </p:nvSpPr>
          <p:spPr>
            <a:xfrm>
              <a:off x="7250" y="3712"/>
              <a:ext cx="3369" cy="2460"/>
            </a:xfrm>
            <a:custGeom>
              <a:avLst/>
              <a:gdLst>
                <a:gd name="connsiteX0" fmla="*/ 1131571 w 2601111"/>
                <a:gd name="connsiteY0" fmla="*/ 0 h 1899881"/>
                <a:gd name="connsiteX1" fmla="*/ 2257298 w 2601111"/>
                <a:gd name="connsiteY1" fmla="*/ 1015874 h 1899881"/>
                <a:gd name="connsiteX2" fmla="*/ 2262981 w 2601111"/>
                <a:gd name="connsiteY2" fmla="*/ 1128415 h 1899881"/>
                <a:gd name="connsiteX3" fmla="*/ 2601111 w 2601111"/>
                <a:gd name="connsiteY3" fmla="*/ 1128415 h 1899881"/>
                <a:gd name="connsiteX4" fmla="*/ 1954533 w 2601111"/>
                <a:gd name="connsiteY4" fmla="*/ 1774993 h 1899881"/>
                <a:gd name="connsiteX5" fmla="*/ 1307954 w 2601111"/>
                <a:gd name="connsiteY5" fmla="*/ 1128415 h 1899881"/>
                <a:gd name="connsiteX6" fmla="*/ 1658927 w 2601111"/>
                <a:gd name="connsiteY6" fmla="*/ 1128415 h 1899881"/>
                <a:gd name="connsiteX7" fmla="*/ 1648524 w 2601111"/>
                <a:gd name="connsiteY7" fmla="*/ 1025225 h 1899881"/>
                <a:gd name="connsiteX8" fmla="*/ 1131571 w 2601111"/>
                <a:gd name="connsiteY8" fmla="*/ 603896 h 1899881"/>
                <a:gd name="connsiteX9" fmla="*/ 603897 w 2601111"/>
                <a:gd name="connsiteY9" fmla="*/ 1131570 h 1899881"/>
                <a:gd name="connsiteX10" fmla="*/ 836543 w 2601111"/>
                <a:gd name="connsiteY10" fmla="*/ 1569125 h 1899881"/>
                <a:gd name="connsiteX11" fmla="*/ 883158 w 2601111"/>
                <a:gd name="connsiteY11" fmla="*/ 1594427 h 1899881"/>
                <a:gd name="connsiteX12" fmla="*/ 772860 w 2601111"/>
                <a:gd name="connsiteY12" fmla="*/ 1622787 h 1899881"/>
                <a:gd name="connsiteX13" fmla="*/ 363545 w 2601111"/>
                <a:gd name="connsiteY13" fmla="*/ 1844400 h 1899881"/>
                <a:gd name="connsiteX14" fmla="*/ 302501 w 2601111"/>
                <a:gd name="connsiteY14" fmla="*/ 1899881 h 1899881"/>
                <a:gd name="connsiteX15" fmla="*/ 258397 w 2601111"/>
                <a:gd name="connsiteY15" fmla="*/ 1851354 h 1899881"/>
                <a:gd name="connsiteX16" fmla="*/ 0 w 2601111"/>
                <a:gd name="connsiteY16" fmla="*/ 1131570 h 1899881"/>
                <a:gd name="connsiteX17" fmla="*/ 1131571 w 2601111"/>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11" h="1899881">
                  <a:moveTo>
                    <a:pt x="1131571" y="0"/>
                  </a:moveTo>
                  <a:cubicBezTo>
                    <a:pt x="1717460" y="0"/>
                    <a:pt x="2199351" y="445271"/>
                    <a:pt x="2257298" y="1015874"/>
                  </a:cubicBezTo>
                  <a:lnTo>
                    <a:pt x="2262981" y="1128415"/>
                  </a:lnTo>
                  <a:lnTo>
                    <a:pt x="2601111" y="1128415"/>
                  </a:lnTo>
                  <a:lnTo>
                    <a:pt x="1954533" y="1774993"/>
                  </a:lnTo>
                  <a:lnTo>
                    <a:pt x="1307954" y="1128415"/>
                  </a:lnTo>
                  <a:lnTo>
                    <a:pt x="1658927" y="1128415"/>
                  </a:lnTo>
                  <a:lnTo>
                    <a:pt x="1648524" y="1025225"/>
                  </a:lnTo>
                  <a:cubicBezTo>
                    <a:pt x="1599320" y="784774"/>
                    <a:pt x="1386569" y="603896"/>
                    <a:pt x="1131571" y="603896"/>
                  </a:cubicBezTo>
                  <a:cubicBezTo>
                    <a:pt x="840145" y="603896"/>
                    <a:pt x="603897" y="840144"/>
                    <a:pt x="603897" y="1131570"/>
                  </a:cubicBezTo>
                  <a:cubicBezTo>
                    <a:pt x="603897" y="1313711"/>
                    <a:pt x="696182" y="1474298"/>
                    <a:pt x="836543" y="1569125"/>
                  </a:cubicBezTo>
                  <a:lnTo>
                    <a:pt x="883158" y="1594427"/>
                  </a:lnTo>
                  <a:lnTo>
                    <a:pt x="772860" y="1622787"/>
                  </a:lnTo>
                  <a:cubicBezTo>
                    <a:pt x="621506" y="1669863"/>
                    <a:pt x="482908" y="1745894"/>
                    <a:pt x="363545" y="1844400"/>
                  </a:cubicBezTo>
                  <a:lnTo>
                    <a:pt x="302501" y="1899881"/>
                  </a:lnTo>
                  <a:lnTo>
                    <a:pt x="258397" y="1851354"/>
                  </a:lnTo>
                  <a:cubicBezTo>
                    <a:pt x="96972" y="1655752"/>
                    <a:pt x="1" y="1404985"/>
                    <a:pt x="0" y="1131570"/>
                  </a:cubicBezTo>
                  <a:cubicBezTo>
                    <a:pt x="0" y="506620"/>
                    <a:pt x="506621" y="0"/>
                    <a:pt x="113157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03"/>
            <p:cNvSpPr/>
            <p:nvPr/>
          </p:nvSpPr>
          <p:spPr>
            <a:xfrm>
              <a:off x="7426" y="5211"/>
              <a:ext cx="2460" cy="3369"/>
            </a:xfrm>
            <a:custGeom>
              <a:avLst/>
              <a:gdLst>
                <a:gd name="connsiteX0" fmla="*/ 1128416 w 1899881"/>
                <a:gd name="connsiteY0" fmla="*/ 0 h 2601107"/>
                <a:gd name="connsiteX1" fmla="*/ 1774995 w 1899881"/>
                <a:gd name="connsiteY1" fmla="*/ 646579 h 2601107"/>
                <a:gd name="connsiteX2" fmla="*/ 1128416 w 1899881"/>
                <a:gd name="connsiteY2" fmla="*/ 1293158 h 2601107"/>
                <a:gd name="connsiteX3" fmla="*/ 1128416 w 1899881"/>
                <a:gd name="connsiteY3" fmla="*/ 942181 h 2601107"/>
                <a:gd name="connsiteX4" fmla="*/ 1025225 w 1899881"/>
                <a:gd name="connsiteY4" fmla="*/ 952583 h 2601107"/>
                <a:gd name="connsiteX5" fmla="*/ 603896 w 1899881"/>
                <a:gd name="connsiteY5" fmla="*/ 1469537 h 2601107"/>
                <a:gd name="connsiteX6" fmla="*/ 1131570 w 1899881"/>
                <a:gd name="connsiteY6" fmla="*/ 1997211 h 2601107"/>
                <a:gd name="connsiteX7" fmla="*/ 1569125 w 1899881"/>
                <a:gd name="connsiteY7" fmla="*/ 1764564 h 2601107"/>
                <a:gd name="connsiteX8" fmla="*/ 1594427 w 1899881"/>
                <a:gd name="connsiteY8" fmla="*/ 1717951 h 2601107"/>
                <a:gd name="connsiteX9" fmla="*/ 1622787 w 1899881"/>
                <a:gd name="connsiteY9" fmla="*/ 1828248 h 2601107"/>
                <a:gd name="connsiteX10" fmla="*/ 1844400 w 1899881"/>
                <a:gd name="connsiteY10" fmla="*/ 2237562 h 2601107"/>
                <a:gd name="connsiteX11" fmla="*/ 1899881 w 1899881"/>
                <a:gd name="connsiteY11" fmla="*/ 2298607 h 2601107"/>
                <a:gd name="connsiteX12" fmla="*/ 1851354 w 1899881"/>
                <a:gd name="connsiteY12" fmla="*/ 2342711 h 2601107"/>
                <a:gd name="connsiteX13" fmla="*/ 1131570 w 1899881"/>
                <a:gd name="connsiteY13" fmla="*/ 2601107 h 2601107"/>
                <a:gd name="connsiteX14" fmla="*/ 0 w 1899881"/>
                <a:gd name="connsiteY14" fmla="*/ 1469537 h 2601107"/>
                <a:gd name="connsiteX15" fmla="*/ 1015874 w 1899881"/>
                <a:gd name="connsiteY15" fmla="*/ 343809 h 2601107"/>
                <a:gd name="connsiteX16" fmla="*/ 1128416 w 1899881"/>
                <a:gd name="connsiteY16" fmla="*/ 338126 h 2601107"/>
                <a:gd name="connsiteX17" fmla="*/ 1128416 w 1899881"/>
                <a:gd name="connsiteY17" fmla="*/ 0 h 260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881" h="2601107">
                  <a:moveTo>
                    <a:pt x="1128416" y="0"/>
                  </a:moveTo>
                  <a:lnTo>
                    <a:pt x="1774995" y="646579"/>
                  </a:lnTo>
                  <a:lnTo>
                    <a:pt x="1128416" y="1293158"/>
                  </a:lnTo>
                  <a:lnTo>
                    <a:pt x="1128416" y="942181"/>
                  </a:lnTo>
                  <a:lnTo>
                    <a:pt x="1025225" y="952583"/>
                  </a:lnTo>
                  <a:cubicBezTo>
                    <a:pt x="784773" y="1001787"/>
                    <a:pt x="603896" y="1214539"/>
                    <a:pt x="603896" y="1469537"/>
                  </a:cubicBezTo>
                  <a:cubicBezTo>
                    <a:pt x="603896" y="1760963"/>
                    <a:pt x="840144" y="1997211"/>
                    <a:pt x="1131570" y="1997211"/>
                  </a:cubicBezTo>
                  <a:cubicBezTo>
                    <a:pt x="1313711" y="1997211"/>
                    <a:pt x="1474298" y="1904927"/>
                    <a:pt x="1569125" y="1764564"/>
                  </a:cubicBezTo>
                  <a:lnTo>
                    <a:pt x="1594427" y="1717951"/>
                  </a:lnTo>
                  <a:lnTo>
                    <a:pt x="1622787" y="1828248"/>
                  </a:lnTo>
                  <a:cubicBezTo>
                    <a:pt x="1669864" y="1979603"/>
                    <a:pt x="1745894" y="2118200"/>
                    <a:pt x="1844400" y="2237562"/>
                  </a:cubicBezTo>
                  <a:lnTo>
                    <a:pt x="1899881" y="2298607"/>
                  </a:lnTo>
                  <a:lnTo>
                    <a:pt x="1851354" y="2342711"/>
                  </a:lnTo>
                  <a:cubicBezTo>
                    <a:pt x="1655752" y="2504137"/>
                    <a:pt x="1404985" y="2601107"/>
                    <a:pt x="1131570" y="2601107"/>
                  </a:cubicBezTo>
                  <a:cubicBezTo>
                    <a:pt x="506621" y="2601107"/>
                    <a:pt x="0" y="2094486"/>
                    <a:pt x="0" y="1469537"/>
                  </a:cubicBezTo>
                  <a:cubicBezTo>
                    <a:pt x="0" y="883648"/>
                    <a:pt x="445272" y="401757"/>
                    <a:pt x="1015874" y="343809"/>
                  </a:cubicBezTo>
                  <a:lnTo>
                    <a:pt x="1128416" y="338126"/>
                  </a:lnTo>
                  <a:lnTo>
                    <a:pt x="1128416"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2"/>
            <p:cNvSpPr/>
            <p:nvPr/>
          </p:nvSpPr>
          <p:spPr>
            <a:xfrm>
              <a:off x="8917" y="5945"/>
              <a:ext cx="3369" cy="2460"/>
            </a:xfrm>
            <a:custGeom>
              <a:avLst/>
              <a:gdLst>
                <a:gd name="connsiteX0" fmla="*/ 2298607 w 2601107"/>
                <a:gd name="connsiteY0" fmla="*/ 0 h 1899881"/>
                <a:gd name="connsiteX1" fmla="*/ 2342711 w 2601107"/>
                <a:gd name="connsiteY1" fmla="*/ 48527 h 1899881"/>
                <a:gd name="connsiteX2" fmla="*/ 2601107 w 2601107"/>
                <a:gd name="connsiteY2" fmla="*/ 768311 h 1899881"/>
                <a:gd name="connsiteX3" fmla="*/ 1469537 w 2601107"/>
                <a:gd name="connsiteY3" fmla="*/ 1899881 h 1899881"/>
                <a:gd name="connsiteX4" fmla="*/ 343809 w 2601107"/>
                <a:gd name="connsiteY4" fmla="*/ 884008 h 1899881"/>
                <a:gd name="connsiteX5" fmla="*/ 338127 w 2601107"/>
                <a:gd name="connsiteY5" fmla="*/ 771465 h 1899881"/>
                <a:gd name="connsiteX6" fmla="*/ 0 w 2601107"/>
                <a:gd name="connsiteY6" fmla="*/ 771465 h 1899881"/>
                <a:gd name="connsiteX7" fmla="*/ 646579 w 2601107"/>
                <a:gd name="connsiteY7" fmla="*/ 124887 h 1899881"/>
                <a:gd name="connsiteX8" fmla="*/ 1293158 w 2601107"/>
                <a:gd name="connsiteY8" fmla="*/ 771465 h 1899881"/>
                <a:gd name="connsiteX9" fmla="*/ 942181 w 2601107"/>
                <a:gd name="connsiteY9" fmla="*/ 771465 h 1899881"/>
                <a:gd name="connsiteX10" fmla="*/ 952584 w 2601107"/>
                <a:gd name="connsiteY10" fmla="*/ 874656 h 1899881"/>
                <a:gd name="connsiteX11" fmla="*/ 1469537 w 2601107"/>
                <a:gd name="connsiteY11" fmla="*/ 1295985 h 1899881"/>
                <a:gd name="connsiteX12" fmla="*/ 1997211 w 2601107"/>
                <a:gd name="connsiteY12" fmla="*/ 768311 h 1899881"/>
                <a:gd name="connsiteX13" fmla="*/ 1764564 w 2601107"/>
                <a:gd name="connsiteY13" fmla="*/ 330756 h 1899881"/>
                <a:gd name="connsiteX14" fmla="*/ 1717951 w 2601107"/>
                <a:gd name="connsiteY14" fmla="*/ 305455 h 1899881"/>
                <a:gd name="connsiteX15" fmla="*/ 1828248 w 2601107"/>
                <a:gd name="connsiteY15" fmla="*/ 277094 h 1899881"/>
                <a:gd name="connsiteX16" fmla="*/ 2237562 w 2601107"/>
                <a:gd name="connsiteY16" fmla="*/ 55481 h 1899881"/>
                <a:gd name="connsiteX17" fmla="*/ 2298607 w 2601107"/>
                <a:gd name="connsiteY17" fmla="*/ 0 h 18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1107" h="1899881">
                  <a:moveTo>
                    <a:pt x="2298607" y="0"/>
                  </a:moveTo>
                  <a:lnTo>
                    <a:pt x="2342711" y="48527"/>
                  </a:lnTo>
                  <a:cubicBezTo>
                    <a:pt x="2504137" y="244130"/>
                    <a:pt x="2601107" y="494896"/>
                    <a:pt x="2601107" y="768311"/>
                  </a:cubicBezTo>
                  <a:cubicBezTo>
                    <a:pt x="2601107" y="1393260"/>
                    <a:pt x="2094486" y="1899881"/>
                    <a:pt x="1469537" y="1899881"/>
                  </a:cubicBezTo>
                  <a:cubicBezTo>
                    <a:pt x="883648" y="1899881"/>
                    <a:pt x="401757" y="1454609"/>
                    <a:pt x="343809" y="884008"/>
                  </a:cubicBezTo>
                  <a:lnTo>
                    <a:pt x="338127" y="771465"/>
                  </a:lnTo>
                  <a:lnTo>
                    <a:pt x="0" y="771465"/>
                  </a:lnTo>
                  <a:lnTo>
                    <a:pt x="646579" y="124887"/>
                  </a:lnTo>
                  <a:lnTo>
                    <a:pt x="1293158" y="771465"/>
                  </a:lnTo>
                  <a:lnTo>
                    <a:pt x="942181" y="771465"/>
                  </a:lnTo>
                  <a:lnTo>
                    <a:pt x="952584" y="874656"/>
                  </a:lnTo>
                  <a:cubicBezTo>
                    <a:pt x="1001787" y="1115108"/>
                    <a:pt x="1214540" y="1295985"/>
                    <a:pt x="1469537" y="1295985"/>
                  </a:cubicBezTo>
                  <a:cubicBezTo>
                    <a:pt x="1760963" y="1295985"/>
                    <a:pt x="1997211" y="1059737"/>
                    <a:pt x="1997211" y="768311"/>
                  </a:cubicBezTo>
                  <a:cubicBezTo>
                    <a:pt x="1997211" y="586170"/>
                    <a:pt x="1904927" y="425583"/>
                    <a:pt x="1764564" y="330756"/>
                  </a:cubicBezTo>
                  <a:lnTo>
                    <a:pt x="1717951" y="305455"/>
                  </a:lnTo>
                  <a:lnTo>
                    <a:pt x="1828248" y="277094"/>
                  </a:lnTo>
                  <a:cubicBezTo>
                    <a:pt x="1979603" y="230018"/>
                    <a:pt x="2118200" y="153987"/>
                    <a:pt x="2237562" y="55481"/>
                  </a:cubicBezTo>
                  <a:lnTo>
                    <a:pt x="2298607"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235450" y="808687"/>
            <a:ext cx="3721100" cy="398780"/>
          </a:xfrm>
          <a:prstGeom prst="rect">
            <a:avLst/>
          </a:prstGeom>
          <a:noFill/>
        </p:spPr>
        <p:txBody>
          <a:bodyPr wrap="square">
            <a:spAutoFit/>
          </a:bodyPr>
          <a:lstStyle/>
          <a:p>
            <a:pPr algn="ctr"/>
            <a:r>
              <a:rPr lang="zh-CN" altLang="en-US" sz="2000" b="1" dirty="0"/>
              <a:t>总结</a:t>
            </a:r>
            <a:endParaRPr lang="zh-CN" altLang="en-US" sz="2000" b="1" dirty="0"/>
          </a:p>
        </p:txBody>
      </p:sp>
      <p:sp>
        <p:nvSpPr>
          <p:cNvPr id="3" name="文本框 2"/>
          <p:cNvSpPr txBox="1"/>
          <p:nvPr/>
        </p:nvSpPr>
        <p:spPr>
          <a:xfrm>
            <a:off x="1792605" y="2468880"/>
            <a:ext cx="5808345" cy="2584450"/>
          </a:xfrm>
          <a:prstGeom prst="rect">
            <a:avLst/>
          </a:prstGeom>
          <a:noFill/>
        </p:spPr>
        <p:txBody>
          <a:bodyPr wrap="square">
            <a:spAutoFit/>
          </a:bodyPr>
          <a:p>
            <a:pPr marL="0" indent="0" algn="l" defTabSz="914400">
              <a:lnSpc>
                <a:spcPct val="150000"/>
              </a:lnSpc>
              <a:spcBef>
                <a:spcPts val="600"/>
              </a:spcBef>
              <a:spcAft>
                <a:spcPts val="600"/>
              </a:spcAft>
              <a:buClrTx/>
              <a:buSzTx/>
              <a:buNone/>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最后我们总结一下该如何选择机油，根据发动机机油的API等级进行选择。等级越高，质量越高。一般不带涡轮增压的小排量发动机使用矿物油或半合成机油即可大排量或带有涡轮增压的发动机使用全合成机油，根据车辆使用的环境，温度不同进行选择，可以根据车辆的使用手册进行查询</a:t>
            </a:r>
            <a:endParaRPr lang="zh-CN" altLang="en-US" b="1" kern="1200" baseline="0"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矩形 78855">
            <a:hlinkClick r:id="rId1"/>
          </p:cNvPr>
          <p:cNvSpPr>
            <a:spLocks noChangeAspect="1"/>
          </p:cNvSpPr>
          <p:nvPr/>
        </p:nvSpPr>
        <p:spPr>
          <a:xfrm>
            <a:off x="1587500" y="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59" name="矩形 78858">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1" name="矩形 78860">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3" name="矩形 78862">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8865" name="矩形 78864">
            <a:hlinkClick r:id="rId1"/>
          </p:cNvPr>
          <p:cNvSpPr>
            <a:spLocks noChangeAspect="1"/>
          </p:cNvSpPr>
          <p:nvPr/>
        </p:nvSpPr>
        <p:spPr>
          <a:xfrm>
            <a:off x="5943600" y="3276600"/>
            <a:ext cx="304800" cy="304800"/>
          </a:xfrm>
          <a:prstGeom prst="rect">
            <a:avLst/>
          </a:prstGeom>
          <a:noFill/>
          <a:ln w="9525">
            <a:noFill/>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接连接符 13"/>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235450" y="808687"/>
            <a:ext cx="3721100" cy="398780"/>
          </a:xfrm>
          <a:prstGeom prst="rect">
            <a:avLst/>
          </a:prstGeom>
          <a:noFill/>
        </p:spPr>
        <p:txBody>
          <a:bodyPr wrap="square">
            <a:spAutoFit/>
          </a:bodyPr>
          <a:lstStyle/>
          <a:p>
            <a:pPr algn="ctr"/>
            <a:r>
              <a:rPr lang="zh-CN" altLang="en-US" sz="2000" b="1" dirty="0"/>
              <a:t>机油更换公里数</a:t>
            </a:r>
            <a:endParaRPr lang="zh-CN" altLang="en-US" sz="2000" b="1" dirty="0"/>
          </a:p>
        </p:txBody>
      </p:sp>
      <p:sp>
        <p:nvSpPr>
          <p:cNvPr id="2" name="文本框 1"/>
          <p:cNvSpPr txBox="1"/>
          <p:nvPr/>
        </p:nvSpPr>
        <p:spPr>
          <a:xfrm>
            <a:off x="1331595" y="3021330"/>
            <a:ext cx="4916805" cy="2721610"/>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那机油到底多长时间更换一次呢一般情况下矿物机油是半年或者是5,000公里更换一次</a:t>
            </a:r>
            <a:r>
              <a:rPr lang="en-US" altLang="zh-CN">
                <a:latin typeface="微软雅黑" panose="020B0503020204020204" charset="-122"/>
                <a:ea typeface="微软雅黑" panose="020B0503020204020204" charset="-122"/>
                <a:cs typeface="微软雅黑" panose="020B0503020204020204" charset="-122"/>
                <a:sym typeface="+mn-ea"/>
              </a:rPr>
              <a:t> 半合成机油是半年或7,500公里更换一次 而全合成机油是一年或1万公里更换一次</a:t>
            </a:r>
            <a:endParaRPr lang="en-US" altLang="zh-CN" b="1" kern="1200" baseline="0"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77899" y="1597984"/>
            <a:ext cx="4325522" cy="4325522"/>
          </a:xfrm>
          <a:prstGeom prst="rect">
            <a:avLst/>
          </a:prstGeom>
        </p:spPr>
      </p:pic>
      <p:sp>
        <p:nvSpPr>
          <p:cNvPr id="4" name="文本框 3"/>
          <p:cNvSpPr txBox="1"/>
          <p:nvPr>
            <p:custDataLst>
              <p:tags r:id="rId2"/>
            </p:custDataLst>
          </p:nvPr>
        </p:nvSpPr>
        <p:spPr>
          <a:xfrm>
            <a:off x="2759710" y="2615565"/>
            <a:ext cx="4975860" cy="937260"/>
          </a:xfrm>
          <a:prstGeom prst="rect">
            <a:avLst/>
          </a:prstGeom>
          <a:noFill/>
        </p:spPr>
        <p:txBody>
          <a:bodyPr wrap="square">
            <a:spAutoFit/>
          </a:bodyPr>
          <a:p>
            <a:pPr algn="l"/>
            <a:r>
              <a:rPr lang="zh-CN" altLang="en-US" sz="5500" b="1" dirty="0">
                <a:latin typeface="+mj-ea"/>
                <a:ea typeface="+mj-ea"/>
                <a:cs typeface="+mj-ea"/>
                <a:sym typeface="Arial" panose="020B0604020202020204" pitchFamily="34" charset="0"/>
              </a:rPr>
              <a:t>谢谢观看！</a:t>
            </a:r>
            <a:endParaRPr lang="en-US" altLang="zh-CN" sz="5500" b="1" dirty="0">
              <a:latin typeface="+mj-ea"/>
              <a:ea typeface="+mj-ea"/>
              <a:cs typeface="+mj-ea"/>
              <a:sym typeface="Arial" panose="020B0604020202020204" pitchFamily="34" charset="0"/>
            </a:endParaRPr>
          </a:p>
        </p:txBody>
      </p:sp>
      <p:sp>
        <p:nvSpPr>
          <p:cNvPr id="6" name="文本框 5"/>
          <p:cNvSpPr txBox="1"/>
          <p:nvPr>
            <p:custDataLst>
              <p:tags r:id="rId3"/>
            </p:custDataLst>
          </p:nvPr>
        </p:nvSpPr>
        <p:spPr>
          <a:xfrm>
            <a:off x="2799715" y="3552825"/>
            <a:ext cx="4294505" cy="368300"/>
          </a:xfrm>
          <a:prstGeom prst="rect">
            <a:avLst/>
          </a:prstGeom>
          <a:noFill/>
        </p:spPr>
        <p:txBody>
          <a:bodyPr wrap="square">
            <a:spAutoFit/>
          </a:bodyPr>
          <a:p>
            <a:r>
              <a:rPr lang="en-US" altLang="zh-CN" dirty="0">
                <a:solidFill>
                  <a:schemeClr val="accent1">
                    <a:lumMod val="50000"/>
                  </a:schemeClr>
                </a:solidFill>
                <a:effectLst/>
                <a:latin typeface="Roboto" panose="02000000000000000000" pitchFamily="2" charset="0"/>
              </a:rPr>
              <a:t>Thank you for watching</a:t>
            </a:r>
            <a:endParaRPr lang="en-US" altLang="zh-CN" dirty="0">
              <a:solidFill>
                <a:schemeClr val="accent1">
                  <a:lumMod val="50000"/>
                </a:schemeClr>
              </a:solidFill>
              <a:effectLst/>
              <a:latin typeface="Roboto" panose="02000000000000000000" pitchFamily="2" charset="0"/>
            </a:endParaRPr>
          </a:p>
        </p:txBody>
      </p:sp>
      <p:pic>
        <p:nvPicPr>
          <p:cNvPr id="7" name="图片 6" descr="C:\Users\HH\Desktop\logo-常用1.pnglogo-常用1"/>
          <p:cNvPicPr>
            <a:picLocks noChangeAspect="1"/>
          </p:cNvPicPr>
          <p:nvPr userDrawn="1">
            <p:custDataLst>
              <p:tags r:id="rId4"/>
            </p:custDataLst>
          </p:nvPr>
        </p:nvPicPr>
        <p:blipFill>
          <a:blip r:embed="rId5"/>
          <a:srcRect/>
          <a:stretch>
            <a:fillRect/>
          </a:stretch>
        </p:blipFill>
        <p:spPr>
          <a:xfrm>
            <a:off x="734695" y="2114550"/>
            <a:ext cx="1881505" cy="2071370"/>
          </a:xfrm>
          <a:prstGeom prst="rect">
            <a:avLst/>
          </a:prstGeom>
        </p:spPr>
      </p:pic>
      <p:sp>
        <p:nvSpPr>
          <p:cNvPr id="8" name="矩形 7"/>
          <p:cNvSpPr/>
          <p:nvPr userDrawn="1">
            <p:custDataLst>
              <p:tags r:id="rId6"/>
            </p:custDataLst>
          </p:nvPr>
        </p:nvSpPr>
        <p:spPr>
          <a:xfrm>
            <a:off x="595630" y="4185920"/>
            <a:ext cx="214503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21150" y="575102"/>
            <a:ext cx="3949700" cy="830997"/>
          </a:xfrm>
          <a:prstGeom prst="rect">
            <a:avLst/>
          </a:prstGeom>
          <a:noFill/>
        </p:spPr>
        <p:txBody>
          <a:bodyPr wrap="square">
            <a:spAutoFit/>
          </a:bodyPr>
          <a:lstStyle/>
          <a:p>
            <a:pPr algn="ctr"/>
            <a:r>
              <a:rPr lang="zh-CN" altLang="en-US" sz="4800" b="1" dirty="0">
                <a:latin typeface="Arial" panose="020B0604020202020204" pitchFamily="34" charset="0"/>
                <a:ea typeface="微软雅黑" panose="020B0503020204020204" charset="-122"/>
                <a:sym typeface="Arial" panose="020B0604020202020204" pitchFamily="34" charset="0"/>
              </a:rPr>
              <a:t>目录</a:t>
            </a:r>
            <a:endParaRPr lang="zh-CN" altLang="en-US" sz="4800" b="1" dirty="0"/>
          </a:p>
        </p:txBody>
      </p:sp>
      <p:sp>
        <p:nvSpPr>
          <p:cNvPr id="8" name="文本框 7"/>
          <p:cNvSpPr txBox="1"/>
          <p:nvPr/>
        </p:nvSpPr>
        <p:spPr>
          <a:xfrm flipH="1">
            <a:off x="4978400" y="1228011"/>
            <a:ext cx="2235200" cy="584775"/>
          </a:xfrm>
          <a:prstGeom prst="rect">
            <a:avLst/>
          </a:prstGeom>
          <a:noFill/>
        </p:spPr>
        <p:txBody>
          <a:bodyPr wrap="square" rtlCol="0">
            <a:spAutoFit/>
          </a:bodyPr>
          <a:lstStyle/>
          <a:p>
            <a:pPr algn="ctr"/>
            <a:r>
              <a:rPr lang="en-US" altLang="zh-CN" sz="3200" b="1" i="1" dirty="0">
                <a:solidFill>
                  <a:schemeClr val="accent5">
                    <a:lumMod val="40000"/>
                    <a:lumOff val="60000"/>
                  </a:schemeClr>
                </a:solidFill>
                <a:latin typeface="Arial" panose="020B0604020202020204" pitchFamily="34" charset="0"/>
                <a:cs typeface="Arial" panose="020B0604020202020204" pitchFamily="34" charset="0"/>
              </a:rPr>
              <a:t>Contents</a:t>
            </a:r>
            <a:endParaRPr lang="en-US" altLang="zh-CN" sz="3200" b="1" i="1" dirty="0">
              <a:solidFill>
                <a:schemeClr val="accent5">
                  <a:lumMod val="40000"/>
                  <a:lumOff val="60000"/>
                </a:schemeClr>
              </a:solidFill>
              <a:latin typeface="Arial" panose="020B0604020202020204" pitchFamily="34" charset="0"/>
              <a:cs typeface="Arial" panose="020B0604020202020204" pitchFamily="34" charset="0"/>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21626" r="4242"/>
          <a:stretch>
            <a:fillRect/>
          </a:stretch>
        </p:blipFill>
        <p:spPr>
          <a:xfrm>
            <a:off x="552450" y="2060616"/>
            <a:ext cx="4730750" cy="3871892"/>
          </a:xfrm>
          <a:prstGeom prst="rect">
            <a:avLst/>
          </a:prstGeom>
        </p:spPr>
      </p:pic>
      <p:grpSp>
        <p:nvGrpSpPr>
          <p:cNvPr id="22" name="组合 21"/>
          <p:cNvGrpSpPr/>
          <p:nvPr/>
        </p:nvGrpSpPr>
        <p:grpSpPr>
          <a:xfrm>
            <a:off x="6988810" y="1921556"/>
            <a:ext cx="1363495" cy="1959423"/>
            <a:chOff x="10810" y="4105"/>
            <a:chExt cx="1700" cy="2443"/>
          </a:xfrm>
        </p:grpSpPr>
        <p:sp>
          <p:nvSpPr>
            <p:cNvPr id="7" name="文本框 6"/>
            <p:cNvSpPr txBox="1"/>
            <p:nvPr>
              <p:custDataLst>
                <p:tags r:id="rId2"/>
              </p:custDataLst>
            </p:nvPr>
          </p:nvSpPr>
          <p:spPr>
            <a:xfrm>
              <a:off x="10810" y="5277"/>
              <a:ext cx="1700" cy="1271"/>
            </a:xfrm>
            <a:prstGeom prst="rect">
              <a:avLst/>
            </a:prstGeom>
            <a:noFill/>
          </p:spPr>
          <p:txBody>
            <a:bodyPr wrap="square">
              <a:spAutoFit/>
            </a:bodyPr>
            <a:lstStyle/>
            <a:p>
              <a:pPr marL="0" indent="0">
                <a:lnSpc>
                  <a:spcPct val="150000"/>
                </a:lnSpc>
                <a:spcBef>
                  <a:spcPts val="20"/>
                </a:spcBef>
                <a:spcAft>
                  <a:spcPts val="20"/>
                </a:spcAft>
                <a:buNone/>
              </a:pPr>
              <a:r>
                <a:rPr lang="zh-CN" altLang="en-US" sz="1600" b="1" dirty="0">
                  <a:latin typeface="Arial" panose="020B0604020202020204" pitchFamily="34" charset="0"/>
                  <a:ea typeface="微软雅黑" panose="020B0503020204020204" charset="-122"/>
                  <a:sym typeface="Arial" panose="020B0604020202020204" pitchFamily="34" charset="0"/>
                </a:rPr>
                <a:t>机油的特性</a:t>
              </a:r>
              <a:endParaRPr lang="zh-CN" altLang="en-US" sz="1600" b="1" dirty="0">
                <a:latin typeface="Arial" panose="020B0604020202020204" pitchFamily="34" charset="0"/>
                <a:ea typeface="微软雅黑" panose="020B0503020204020204" charset="-122"/>
                <a:sym typeface="Arial" panose="020B0604020202020204" pitchFamily="34" charset="0"/>
              </a:endParaRPr>
            </a:p>
            <a:p>
              <a:pPr marL="0" indent="0">
                <a:lnSpc>
                  <a:spcPct val="150000"/>
                </a:lnSpc>
                <a:spcBef>
                  <a:spcPts val="20"/>
                </a:spcBef>
                <a:spcAft>
                  <a:spcPts val="20"/>
                </a:spcAft>
                <a:buNone/>
              </a:pPr>
              <a:r>
                <a:rPr lang="zh-CN" altLang="en-US" sz="1200" b="1" dirty="0">
                  <a:latin typeface="Arial" panose="020B0604020202020204" pitchFamily="34" charset="0"/>
                  <a:ea typeface="微软雅黑" panose="020B0503020204020204" charset="-122"/>
                  <a:sym typeface="Arial" panose="020B0604020202020204" pitchFamily="34" charset="0"/>
                </a:rPr>
                <a:t>Characteristics of the oil</a:t>
              </a:r>
              <a:endParaRPr lang="zh-CN" altLang="en-US" sz="1200" b="1" dirty="0">
                <a:latin typeface="Arial" panose="020B0604020202020204" pitchFamily="34" charset="0"/>
                <a:ea typeface="微软雅黑" panose="020B0503020204020204" charset="-122"/>
                <a:sym typeface="Arial" panose="020B0604020202020204" pitchFamily="34" charset="0"/>
              </a:endParaRPr>
            </a:p>
          </p:txBody>
        </p:sp>
        <p:sp>
          <p:nvSpPr>
            <p:cNvPr id="11" name="椭圆 10"/>
            <p:cNvSpPr/>
            <p:nvPr>
              <p:custDataLst>
                <p:tags r:id="rId3"/>
              </p:custDataLst>
            </p:nvPr>
          </p:nvSpPr>
          <p:spPr>
            <a:xfrm>
              <a:off x="10979" y="4105"/>
              <a:ext cx="1140" cy="114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45" b="1" dirty="0">
                  <a:solidFill>
                    <a:sysClr val="windowText" lastClr="000000"/>
                  </a:solidFill>
                  <a:latin typeface="Arial" panose="020B0604020202020204" pitchFamily="34" charset="0"/>
                  <a:cs typeface="Arial" panose="020B0604020202020204" pitchFamily="34" charset="0"/>
                </a:rPr>
                <a:t>Part</a:t>
              </a:r>
              <a:endParaRPr lang="en-US" altLang="zh-CN" sz="1545" b="1" dirty="0">
                <a:solidFill>
                  <a:sysClr val="windowText" lastClr="000000"/>
                </a:solidFill>
                <a:latin typeface="Arial" panose="020B0604020202020204" pitchFamily="34" charset="0"/>
                <a:cs typeface="Arial" panose="020B0604020202020204" pitchFamily="34" charset="0"/>
              </a:endParaRPr>
            </a:p>
            <a:p>
              <a:pPr algn="ctr"/>
              <a:r>
                <a:rPr lang="en-US" altLang="zh-CN" sz="1545" b="1" dirty="0">
                  <a:solidFill>
                    <a:sysClr val="windowText" lastClr="000000"/>
                  </a:solidFill>
                  <a:latin typeface="Arial" panose="020B0604020202020204" pitchFamily="34" charset="0"/>
                  <a:cs typeface="Arial" panose="020B0604020202020204" pitchFamily="34" charset="0"/>
                </a:rPr>
                <a:t>01</a:t>
              </a:r>
              <a:endParaRPr lang="zh-CN" altLang="en-US" sz="1545" b="1" dirty="0">
                <a:solidFill>
                  <a:sysClr val="windowText" lastClr="000000"/>
                </a:solidFill>
                <a:latin typeface="Arial" panose="020B0604020202020204" pitchFamily="34" charset="0"/>
                <a:cs typeface="Arial" panose="020B0604020202020204" pitchFamily="34" charset="0"/>
              </a:endParaRPr>
            </a:p>
          </p:txBody>
        </p:sp>
      </p:grpSp>
      <p:grpSp>
        <p:nvGrpSpPr>
          <p:cNvPr id="17" name="组合 16"/>
          <p:cNvGrpSpPr/>
          <p:nvPr/>
        </p:nvGrpSpPr>
        <p:grpSpPr>
          <a:xfrm>
            <a:off x="8352314" y="1889171"/>
            <a:ext cx="1416431" cy="2017171"/>
            <a:chOff x="12339" y="4105"/>
            <a:chExt cx="1766" cy="2515"/>
          </a:xfrm>
        </p:grpSpPr>
        <p:sp>
          <p:nvSpPr>
            <p:cNvPr id="10" name="文本框 9"/>
            <p:cNvSpPr txBox="1"/>
            <p:nvPr>
              <p:custDataLst>
                <p:tags r:id="rId4"/>
              </p:custDataLst>
            </p:nvPr>
          </p:nvSpPr>
          <p:spPr>
            <a:xfrm>
              <a:off x="12339" y="5309"/>
              <a:ext cx="1766" cy="1311"/>
            </a:xfrm>
            <a:prstGeom prst="rect">
              <a:avLst/>
            </a:prstGeom>
            <a:noFill/>
          </p:spPr>
          <p:txBody>
            <a:bodyPr wrap="square">
              <a:spAutoFit/>
            </a:bodyPr>
            <a:lstStyle/>
            <a:p>
              <a:pPr marL="0" indent="0">
                <a:lnSpc>
                  <a:spcPct val="150000"/>
                </a:lnSpc>
                <a:spcBef>
                  <a:spcPts val="20"/>
                </a:spcBef>
                <a:spcAft>
                  <a:spcPts val="20"/>
                </a:spcAft>
                <a:buNone/>
              </a:pPr>
              <a:r>
                <a:rPr lang="zh-CN" altLang="en-US" sz="1735" b="1" dirty="0">
                  <a:latin typeface="Arial" panose="020B0604020202020204" pitchFamily="34" charset="0"/>
                  <a:ea typeface="微软雅黑" panose="020B0503020204020204" charset="-122"/>
                  <a:sym typeface="Arial" panose="020B0604020202020204" pitchFamily="34" charset="0"/>
                </a:rPr>
                <a:t>旧机油鉴别</a:t>
              </a:r>
              <a:endParaRPr lang="zh-CN" altLang="en-US" sz="1735" b="1" dirty="0">
                <a:latin typeface="Arial" panose="020B0604020202020204" pitchFamily="34" charset="0"/>
                <a:ea typeface="微软雅黑" panose="020B0503020204020204" charset="-122"/>
                <a:sym typeface="Arial" panose="020B0604020202020204" pitchFamily="34" charset="0"/>
              </a:endParaRPr>
            </a:p>
            <a:p>
              <a:pPr marL="0" indent="0">
                <a:lnSpc>
                  <a:spcPct val="150000"/>
                </a:lnSpc>
                <a:spcBef>
                  <a:spcPts val="20"/>
                </a:spcBef>
                <a:spcAft>
                  <a:spcPts val="20"/>
                </a:spcAft>
                <a:buNone/>
              </a:pPr>
              <a:r>
                <a:rPr lang="zh-CN" altLang="en-US" sz="1200" b="1" dirty="0">
                  <a:latin typeface="Arial" panose="020B0604020202020204" pitchFamily="34" charset="0"/>
                  <a:ea typeface="微软雅黑" panose="020B0503020204020204" charset="-122"/>
                  <a:sym typeface="Arial" panose="020B0604020202020204" pitchFamily="34" charset="0"/>
                </a:rPr>
                <a:t>Used oil identification</a:t>
              </a:r>
              <a:endParaRPr lang="zh-CN" altLang="en-US" sz="1200" b="1" dirty="0">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5"/>
              </p:custDataLst>
            </p:nvPr>
          </p:nvSpPr>
          <p:spPr>
            <a:xfrm>
              <a:off x="12552" y="4105"/>
              <a:ext cx="1140" cy="114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45" b="1" dirty="0">
                  <a:solidFill>
                    <a:sysClr val="windowText" lastClr="000000"/>
                  </a:solidFill>
                  <a:latin typeface="Arial" panose="020B0604020202020204" pitchFamily="34" charset="0"/>
                  <a:cs typeface="Arial" panose="020B0604020202020204" pitchFamily="34" charset="0"/>
                </a:rPr>
                <a:t>Part</a:t>
              </a:r>
              <a:endParaRPr lang="en-US" altLang="zh-CN" sz="1545" b="1" dirty="0">
                <a:solidFill>
                  <a:sysClr val="windowText" lastClr="000000"/>
                </a:solidFill>
                <a:latin typeface="Arial" panose="020B0604020202020204" pitchFamily="34" charset="0"/>
                <a:cs typeface="Arial" panose="020B0604020202020204" pitchFamily="34" charset="0"/>
              </a:endParaRPr>
            </a:p>
            <a:p>
              <a:pPr algn="ctr"/>
              <a:r>
                <a:rPr lang="en-US" altLang="zh-CN" sz="1545" b="1" dirty="0">
                  <a:solidFill>
                    <a:sysClr val="windowText" lastClr="000000"/>
                  </a:solidFill>
                  <a:latin typeface="Arial" panose="020B0604020202020204" pitchFamily="34" charset="0"/>
                  <a:cs typeface="Arial" panose="020B0604020202020204" pitchFamily="34" charset="0"/>
                </a:rPr>
                <a:t>02</a:t>
              </a:r>
              <a:endParaRPr lang="zh-CN" altLang="en-US" sz="1545" b="1" dirty="0">
                <a:solidFill>
                  <a:sysClr val="windowText" lastClr="000000"/>
                </a:solidFill>
                <a:latin typeface="Arial" panose="020B0604020202020204" pitchFamily="34" charset="0"/>
                <a:cs typeface="Arial" panose="020B0604020202020204" pitchFamily="34" charset="0"/>
              </a:endParaRPr>
            </a:p>
          </p:txBody>
        </p:sp>
      </p:grpSp>
      <p:grpSp>
        <p:nvGrpSpPr>
          <p:cNvPr id="4" name="组合 3"/>
          <p:cNvGrpSpPr/>
          <p:nvPr/>
        </p:nvGrpSpPr>
        <p:grpSpPr>
          <a:xfrm>
            <a:off x="9579460" y="1889171"/>
            <a:ext cx="1974662" cy="1991505"/>
            <a:chOff x="13869" y="4105"/>
            <a:chExt cx="2462" cy="2483"/>
          </a:xfrm>
        </p:grpSpPr>
        <p:sp>
          <p:nvSpPr>
            <p:cNvPr id="2" name="文本框 1"/>
            <p:cNvSpPr txBox="1"/>
            <p:nvPr>
              <p:custDataLst>
                <p:tags r:id="rId6"/>
              </p:custDataLst>
            </p:nvPr>
          </p:nvSpPr>
          <p:spPr>
            <a:xfrm>
              <a:off x="13869" y="5277"/>
              <a:ext cx="2462" cy="1311"/>
            </a:xfrm>
            <a:prstGeom prst="rect">
              <a:avLst/>
            </a:prstGeom>
            <a:noFill/>
          </p:spPr>
          <p:txBody>
            <a:bodyPr wrap="square">
              <a:spAutoFit/>
            </a:bodyPr>
            <a:p>
              <a:pPr marL="0" indent="0">
                <a:lnSpc>
                  <a:spcPct val="150000"/>
                </a:lnSpc>
                <a:spcBef>
                  <a:spcPts val="20"/>
                </a:spcBef>
                <a:spcAft>
                  <a:spcPts val="20"/>
                </a:spcAft>
                <a:buNone/>
              </a:pPr>
              <a:r>
                <a:rPr lang="zh-CN" altLang="en-US" sz="1735" b="1" dirty="0">
                  <a:latin typeface="Arial" panose="020B0604020202020204" pitchFamily="34" charset="0"/>
                  <a:ea typeface="微软雅黑" panose="020B0503020204020204" charset="-122"/>
                  <a:sym typeface="Arial" panose="020B0604020202020204" pitchFamily="34" charset="0"/>
                </a:rPr>
                <a:t>新机油真伪鉴别</a:t>
              </a:r>
              <a:endParaRPr lang="zh-CN" altLang="en-US" sz="1735" b="1" dirty="0">
                <a:latin typeface="Arial" panose="020B0604020202020204" pitchFamily="34" charset="0"/>
                <a:ea typeface="微软雅黑" panose="020B0503020204020204" charset="-122"/>
                <a:sym typeface="Arial" panose="020B0604020202020204" pitchFamily="34" charset="0"/>
              </a:endParaRPr>
            </a:p>
            <a:p>
              <a:pPr marL="0" indent="0">
                <a:lnSpc>
                  <a:spcPct val="150000"/>
                </a:lnSpc>
                <a:spcBef>
                  <a:spcPts val="20"/>
                </a:spcBef>
                <a:spcAft>
                  <a:spcPts val="20"/>
                </a:spcAft>
                <a:buNone/>
              </a:pPr>
              <a:r>
                <a:rPr lang="zh-CN" altLang="en-US" sz="1200" b="1" dirty="0">
                  <a:latin typeface="Arial" panose="020B0604020202020204" pitchFamily="34" charset="0"/>
                  <a:ea typeface="微软雅黑" panose="020B0503020204020204" charset="-122"/>
                  <a:sym typeface="Arial" panose="020B0604020202020204" pitchFamily="34" charset="0"/>
                </a:rPr>
                <a:t>Authenticity identification of new oil</a:t>
              </a:r>
              <a:endParaRPr lang="zh-CN" altLang="en-US" sz="1200" b="1" dirty="0">
                <a:latin typeface="Arial" panose="020B0604020202020204" pitchFamily="34" charset="0"/>
                <a:ea typeface="微软雅黑" panose="020B0503020204020204" charset="-122"/>
                <a:sym typeface="Arial" panose="020B0604020202020204" pitchFamily="34" charset="0"/>
              </a:endParaRPr>
            </a:p>
          </p:txBody>
        </p:sp>
        <p:sp>
          <p:nvSpPr>
            <p:cNvPr id="3" name="椭圆 2"/>
            <p:cNvSpPr/>
            <p:nvPr>
              <p:custDataLst>
                <p:tags r:id="rId7"/>
              </p:custDataLst>
            </p:nvPr>
          </p:nvSpPr>
          <p:spPr>
            <a:xfrm>
              <a:off x="14038" y="4105"/>
              <a:ext cx="1161" cy="114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545" b="1" dirty="0">
                  <a:solidFill>
                    <a:sysClr val="windowText" lastClr="000000"/>
                  </a:solidFill>
                  <a:latin typeface="Arial" panose="020B0604020202020204" pitchFamily="34" charset="0"/>
                  <a:cs typeface="Arial" panose="020B0604020202020204" pitchFamily="34" charset="0"/>
                </a:rPr>
                <a:t>Part</a:t>
              </a:r>
              <a:endParaRPr lang="en-US" altLang="zh-CN" sz="1545" b="1" dirty="0">
                <a:solidFill>
                  <a:sysClr val="windowText" lastClr="000000"/>
                </a:solidFill>
                <a:latin typeface="Arial" panose="020B0604020202020204" pitchFamily="34" charset="0"/>
                <a:cs typeface="Arial" panose="020B0604020202020204" pitchFamily="34" charset="0"/>
              </a:endParaRPr>
            </a:p>
            <a:p>
              <a:pPr algn="ctr"/>
              <a:r>
                <a:rPr lang="en-US" altLang="zh-CN" sz="1545" b="1" dirty="0">
                  <a:solidFill>
                    <a:sysClr val="windowText" lastClr="000000"/>
                  </a:solidFill>
                  <a:latin typeface="Arial" panose="020B0604020202020204" pitchFamily="34" charset="0"/>
                  <a:cs typeface="Arial" panose="020B0604020202020204" pitchFamily="34" charset="0"/>
                </a:rPr>
                <a:t>03</a:t>
              </a:r>
              <a:endParaRPr lang="en-US" altLang="zh-CN" sz="1545" b="1" dirty="0">
                <a:solidFill>
                  <a:sysClr val="windowText" lastClr="000000"/>
                </a:solidFill>
                <a:latin typeface="Arial" panose="020B0604020202020204" pitchFamily="34" charset="0"/>
                <a:cs typeface="Arial" panose="020B0604020202020204" pitchFamily="34" charset="0"/>
              </a:endParaRPr>
            </a:p>
          </p:txBody>
        </p:sp>
      </p:grpSp>
      <p:grpSp>
        <p:nvGrpSpPr>
          <p:cNvPr id="15" name="组合 14"/>
          <p:cNvGrpSpPr/>
          <p:nvPr/>
        </p:nvGrpSpPr>
        <p:grpSpPr>
          <a:xfrm>
            <a:off x="6988806" y="3834747"/>
            <a:ext cx="1730035" cy="1740462"/>
            <a:chOff x="11574" y="6085"/>
            <a:chExt cx="2157" cy="2170"/>
          </a:xfrm>
        </p:grpSpPr>
        <p:sp>
          <p:nvSpPr>
            <p:cNvPr id="9" name="文本框 8"/>
            <p:cNvSpPr txBox="1"/>
            <p:nvPr>
              <p:custDataLst>
                <p:tags r:id="rId8"/>
              </p:custDataLst>
            </p:nvPr>
          </p:nvSpPr>
          <p:spPr>
            <a:xfrm>
              <a:off x="11574" y="7289"/>
              <a:ext cx="2157" cy="966"/>
            </a:xfrm>
            <a:prstGeom prst="rect">
              <a:avLst/>
            </a:prstGeom>
            <a:noFill/>
          </p:spPr>
          <p:txBody>
            <a:bodyPr wrap="square">
              <a:spAutoFit/>
            </a:bodyPr>
            <a:p>
              <a:pPr marL="0" indent="0">
                <a:lnSpc>
                  <a:spcPct val="150000"/>
                </a:lnSpc>
                <a:spcBef>
                  <a:spcPts val="20"/>
                </a:spcBef>
                <a:spcAft>
                  <a:spcPts val="20"/>
                </a:spcAft>
                <a:buNone/>
              </a:pPr>
              <a:r>
                <a:rPr lang="zh-CN" altLang="en-US" sz="1735" b="1" dirty="0">
                  <a:latin typeface="Arial" panose="020B0604020202020204" pitchFamily="34" charset="0"/>
                  <a:ea typeface="微软雅黑" panose="020B0503020204020204" charset="-122"/>
                  <a:sym typeface="Arial" panose="020B0604020202020204" pitchFamily="34" charset="0"/>
                </a:rPr>
                <a:t>如何选择机油</a:t>
              </a:r>
              <a:endParaRPr lang="zh-CN" altLang="en-US" sz="1735" b="1" dirty="0">
                <a:latin typeface="Arial" panose="020B0604020202020204" pitchFamily="34" charset="0"/>
                <a:ea typeface="微软雅黑" panose="020B0503020204020204" charset="-122"/>
                <a:sym typeface="Arial" panose="020B0604020202020204" pitchFamily="34" charset="0"/>
              </a:endParaRPr>
            </a:p>
            <a:p>
              <a:pPr marL="0" indent="0">
                <a:lnSpc>
                  <a:spcPct val="150000"/>
                </a:lnSpc>
                <a:spcBef>
                  <a:spcPts val="20"/>
                </a:spcBef>
                <a:spcAft>
                  <a:spcPts val="20"/>
                </a:spcAft>
                <a:buNone/>
              </a:pPr>
              <a:r>
                <a:rPr lang="zh-CN" altLang="en-US" sz="1200" b="1" dirty="0">
                  <a:latin typeface="Arial" panose="020B0604020202020204" pitchFamily="34" charset="0"/>
                  <a:ea typeface="微软雅黑" panose="020B0503020204020204" charset="-122"/>
                  <a:sym typeface="Arial" panose="020B0604020202020204" pitchFamily="34" charset="0"/>
                </a:rPr>
                <a:t>How to choose an oil</a:t>
              </a:r>
              <a:endParaRPr lang="zh-CN" altLang="en-US" sz="1200" b="1" dirty="0">
                <a:latin typeface="Arial" panose="020B0604020202020204" pitchFamily="34" charset="0"/>
                <a:ea typeface="微软雅黑" panose="020B0503020204020204" charset="-122"/>
                <a:sym typeface="Arial" panose="020B0604020202020204" pitchFamily="34" charset="0"/>
              </a:endParaRPr>
            </a:p>
          </p:txBody>
        </p:sp>
        <p:sp>
          <p:nvSpPr>
            <p:cNvPr id="13" name="椭圆 12"/>
            <p:cNvSpPr/>
            <p:nvPr>
              <p:custDataLst>
                <p:tags r:id="rId9"/>
              </p:custDataLst>
            </p:nvPr>
          </p:nvSpPr>
          <p:spPr>
            <a:xfrm>
              <a:off x="11787" y="6085"/>
              <a:ext cx="1140" cy="114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545" b="1" dirty="0">
                  <a:solidFill>
                    <a:sysClr val="windowText" lastClr="000000"/>
                  </a:solidFill>
                  <a:latin typeface="Arial" panose="020B0604020202020204" pitchFamily="34" charset="0"/>
                  <a:cs typeface="Arial" panose="020B0604020202020204" pitchFamily="34" charset="0"/>
                </a:rPr>
                <a:t>Part</a:t>
              </a:r>
              <a:endParaRPr lang="en-US" altLang="zh-CN" sz="1545" b="1" dirty="0">
                <a:solidFill>
                  <a:sysClr val="windowText" lastClr="000000"/>
                </a:solidFill>
                <a:latin typeface="Arial" panose="020B0604020202020204" pitchFamily="34" charset="0"/>
                <a:cs typeface="Arial" panose="020B0604020202020204" pitchFamily="34" charset="0"/>
              </a:endParaRPr>
            </a:p>
            <a:p>
              <a:pPr algn="ctr"/>
              <a:r>
                <a:rPr lang="en-US" altLang="zh-CN" sz="1545" b="1" dirty="0">
                  <a:solidFill>
                    <a:sysClr val="windowText" lastClr="000000"/>
                  </a:solidFill>
                  <a:latin typeface="Arial" panose="020B0604020202020204" pitchFamily="34" charset="0"/>
                  <a:cs typeface="Arial" panose="020B0604020202020204" pitchFamily="34" charset="0"/>
                </a:rPr>
                <a:t>04</a:t>
              </a:r>
              <a:endParaRPr lang="en-US" altLang="zh-CN" sz="1545" b="1" dirty="0">
                <a:solidFill>
                  <a:sysClr val="windowText" lastClr="000000"/>
                </a:solidFill>
                <a:latin typeface="Arial" panose="020B0604020202020204" pitchFamily="34" charset="0"/>
                <a:cs typeface="Arial" panose="020B0604020202020204" pitchFamily="34" charset="0"/>
              </a:endParaRPr>
            </a:p>
          </p:txBody>
        </p:sp>
      </p:grpSp>
      <p:grpSp>
        <p:nvGrpSpPr>
          <p:cNvPr id="21" name="组合 20"/>
          <p:cNvGrpSpPr/>
          <p:nvPr/>
        </p:nvGrpSpPr>
        <p:grpSpPr>
          <a:xfrm>
            <a:off x="9011607" y="3881102"/>
            <a:ext cx="2348421" cy="1789387"/>
            <a:chOff x="13104" y="6085"/>
            <a:chExt cx="2928" cy="2231"/>
          </a:xfrm>
        </p:grpSpPr>
        <p:sp>
          <p:nvSpPr>
            <p:cNvPr id="19" name="文本框 18"/>
            <p:cNvSpPr txBox="1"/>
            <p:nvPr>
              <p:custDataLst>
                <p:tags r:id="rId10"/>
              </p:custDataLst>
            </p:nvPr>
          </p:nvSpPr>
          <p:spPr>
            <a:xfrm>
              <a:off x="13104" y="7257"/>
              <a:ext cx="2928" cy="1059"/>
            </a:xfrm>
            <a:prstGeom prst="rect">
              <a:avLst/>
            </a:prstGeom>
            <a:noFill/>
          </p:spPr>
          <p:txBody>
            <a:bodyPr wrap="square">
              <a:noAutofit/>
            </a:bodyPr>
            <a:p>
              <a:pPr marL="0" indent="0">
                <a:lnSpc>
                  <a:spcPct val="150000"/>
                </a:lnSpc>
                <a:spcBef>
                  <a:spcPts val="20"/>
                </a:spcBef>
                <a:spcAft>
                  <a:spcPts val="20"/>
                </a:spcAft>
                <a:buNone/>
              </a:pPr>
              <a:r>
                <a:rPr lang="zh-CN" altLang="en-US" sz="1200" b="1" dirty="0">
                  <a:latin typeface="Arial" panose="020B0604020202020204" pitchFamily="34" charset="0"/>
                  <a:ea typeface="微软雅黑" panose="020B0503020204020204" charset="-122"/>
                  <a:sym typeface="Arial" panose="020B0604020202020204" pitchFamily="34" charset="0"/>
                </a:rPr>
                <a:t>机油更换公里数</a:t>
              </a:r>
              <a:endParaRPr lang="zh-CN" altLang="en-US" sz="1200" b="1" dirty="0">
                <a:latin typeface="Arial" panose="020B0604020202020204" pitchFamily="34" charset="0"/>
                <a:ea typeface="微软雅黑" panose="020B0503020204020204" charset="-122"/>
                <a:sym typeface="Arial" panose="020B0604020202020204" pitchFamily="34" charset="0"/>
              </a:endParaRPr>
            </a:p>
            <a:p>
              <a:pPr marL="0" indent="0">
                <a:lnSpc>
                  <a:spcPct val="150000"/>
                </a:lnSpc>
                <a:spcBef>
                  <a:spcPts val="20"/>
                </a:spcBef>
                <a:spcAft>
                  <a:spcPts val="20"/>
                </a:spcAft>
                <a:buNone/>
              </a:pPr>
              <a:r>
                <a:rPr lang="en-US" altLang="zh-CN" sz="1200" b="1" dirty="0">
                  <a:latin typeface="Arial" panose="020B0604020202020204" pitchFamily="34" charset="0"/>
                  <a:ea typeface="微软雅黑" panose="020B0503020204020204" charset="-122"/>
                  <a:sym typeface="Arial" panose="020B0604020202020204" pitchFamily="34" charset="0"/>
                </a:rPr>
                <a:t>The number of kilometers of oil change</a:t>
              </a:r>
              <a:endParaRPr lang="en-US" altLang="zh-CN" sz="1200" b="1" dirty="0">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11"/>
              </p:custDataLst>
            </p:nvPr>
          </p:nvSpPr>
          <p:spPr>
            <a:xfrm>
              <a:off x="13273" y="6085"/>
              <a:ext cx="1140" cy="114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545" b="1" dirty="0">
                  <a:solidFill>
                    <a:sysClr val="windowText" lastClr="000000"/>
                  </a:solidFill>
                  <a:latin typeface="Arial" panose="020B0604020202020204" pitchFamily="34" charset="0"/>
                  <a:cs typeface="Arial" panose="020B0604020202020204" pitchFamily="34" charset="0"/>
                </a:rPr>
                <a:t>Part</a:t>
              </a:r>
              <a:endParaRPr lang="en-US" altLang="zh-CN" sz="1545" b="1" dirty="0">
                <a:solidFill>
                  <a:sysClr val="windowText" lastClr="000000"/>
                </a:solidFill>
                <a:latin typeface="Arial" panose="020B0604020202020204" pitchFamily="34" charset="0"/>
                <a:cs typeface="Arial" panose="020B0604020202020204" pitchFamily="34" charset="0"/>
              </a:endParaRPr>
            </a:p>
            <a:p>
              <a:pPr algn="ctr"/>
              <a:r>
                <a:rPr lang="en-US" altLang="zh-CN" sz="1545" b="1" dirty="0">
                  <a:solidFill>
                    <a:sysClr val="windowText" lastClr="000000"/>
                  </a:solidFill>
                  <a:latin typeface="Arial" panose="020B0604020202020204" pitchFamily="34" charset="0"/>
                  <a:cs typeface="Arial" panose="020B0604020202020204" pitchFamily="34" charset="0"/>
                </a:rPr>
                <a:t>05</a:t>
              </a:r>
              <a:endParaRPr lang="en-US" altLang="zh-CN" sz="1545" b="1" dirty="0">
                <a:solidFill>
                  <a:sysClr val="windowText" lastClr="000000"/>
                </a:solidFill>
                <a:latin typeface="Arial" panose="020B0604020202020204" pitchFamily="34" charset="0"/>
                <a:cs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8025" y="4047646"/>
            <a:ext cx="5524500" cy="1106805"/>
          </a:xfrm>
          <a:prstGeom prst="rect">
            <a:avLst/>
          </a:prstGeom>
          <a:noFill/>
        </p:spPr>
        <p:txBody>
          <a:bodyPr wrap="square">
            <a:spAutoFit/>
          </a:bodyPr>
          <a:lstStyle/>
          <a:p>
            <a:pPr marL="0" indent="0">
              <a:lnSpc>
                <a:spcPct val="150000"/>
              </a:lnSpc>
              <a:spcBef>
                <a:spcPts val="20"/>
              </a:spcBef>
              <a:spcAft>
                <a:spcPts val="20"/>
              </a:spcAft>
              <a:buNone/>
            </a:pPr>
            <a:r>
              <a:rPr lang="zh-CN" altLang="en-US" sz="4400" b="1" dirty="0">
                <a:latin typeface="Arial" panose="020B0604020202020204" pitchFamily="34" charset="0"/>
                <a:ea typeface="微软雅黑" panose="020B0503020204020204" charset="-122"/>
                <a:sym typeface="Arial" panose="020B0604020202020204" pitchFamily="34" charset="0"/>
              </a:rPr>
              <a:t>机油的特性</a:t>
            </a:r>
            <a:endParaRPr lang="en-US" altLang="zh-CN" sz="4400" b="1" dirty="0">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nvSpPr>
        <p:spPr>
          <a:xfrm>
            <a:off x="2124075" y="1628296"/>
            <a:ext cx="2419350" cy="241935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ysClr val="windowText" lastClr="000000"/>
                </a:solidFill>
                <a:latin typeface="Arial" panose="020B0604020202020204" pitchFamily="34" charset="0"/>
                <a:cs typeface="Arial" panose="020B0604020202020204" pitchFamily="34" charset="0"/>
              </a:rPr>
              <a:t>Part</a:t>
            </a:r>
            <a:endParaRPr lang="en-US" altLang="zh-CN" sz="4800" b="1" dirty="0">
              <a:solidFill>
                <a:sysClr val="windowText" lastClr="000000"/>
              </a:solidFill>
              <a:latin typeface="Arial" panose="020B0604020202020204" pitchFamily="34" charset="0"/>
              <a:cs typeface="Arial" panose="020B0604020202020204" pitchFamily="34" charset="0"/>
            </a:endParaRPr>
          </a:p>
          <a:p>
            <a:pPr algn="ctr"/>
            <a:r>
              <a:rPr lang="en-US" altLang="zh-CN" sz="4800" b="1" dirty="0">
                <a:solidFill>
                  <a:sysClr val="windowText" lastClr="000000"/>
                </a:solidFill>
                <a:latin typeface="Arial" panose="020B0604020202020204" pitchFamily="34" charset="0"/>
                <a:cs typeface="Arial" panose="020B0604020202020204" pitchFamily="34" charset="0"/>
              </a:rPr>
              <a:t>01</a:t>
            </a:r>
            <a:endParaRPr lang="zh-CN" altLang="en-US" sz="4800" b="1" dirty="0">
              <a:solidFill>
                <a:sysClr val="windowText" lastClr="000000"/>
              </a:solidFill>
              <a:latin typeface="Arial" panose="020B0604020202020204" pitchFamily="34" charset="0"/>
              <a:cs typeface="Arial" panose="020B0604020202020204" pitchFamily="34" charset="0"/>
            </a:endParaRPr>
          </a:p>
        </p:txBody>
      </p:sp>
      <p:sp>
        <p:nvSpPr>
          <p:cNvPr id="5" name="文本框 4"/>
          <p:cNvSpPr txBox="1"/>
          <p:nvPr/>
        </p:nvSpPr>
        <p:spPr>
          <a:xfrm>
            <a:off x="866775" y="5045038"/>
            <a:ext cx="4933950" cy="368300"/>
          </a:xfrm>
          <a:prstGeom prst="rect">
            <a:avLst/>
          </a:prstGeom>
          <a:noFill/>
        </p:spPr>
        <p:txBody>
          <a:bodyPr wrap="square">
            <a:spAutoFit/>
          </a:bodyPr>
          <a:lstStyle/>
          <a:p>
            <a:pPr algn="l"/>
            <a:r>
              <a:rPr lang="zh-CN" altLang="en-US" b="1" i="1" dirty="0">
                <a:solidFill>
                  <a:schemeClr val="tx1">
                    <a:alpha val="40000"/>
                  </a:schemeClr>
                </a:solidFill>
                <a:latin typeface="Arial" panose="020B0604020202020204" pitchFamily="34" charset="0"/>
                <a:cs typeface="Arial" panose="020B0604020202020204" pitchFamily="34" charset="0"/>
              </a:rPr>
              <a:t>Characteristics of the oil</a:t>
            </a:r>
            <a:endParaRPr lang="zh-CN" altLang="en-US" b="1" i="1" dirty="0">
              <a:solidFill>
                <a:schemeClr val="tx1">
                  <a:alpha val="40000"/>
                </a:schemeClr>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40641" y="1628296"/>
            <a:ext cx="3996525" cy="39965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946650" y="1030258"/>
            <a:ext cx="22987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35450" y="799830"/>
            <a:ext cx="3721100" cy="398780"/>
          </a:xfrm>
          <a:prstGeom prst="rect">
            <a:avLst/>
          </a:prstGeom>
          <a:noFill/>
        </p:spPr>
        <p:txBody>
          <a:bodyPr wrap="square">
            <a:spAutoFit/>
          </a:bodyPr>
          <a:lstStyle/>
          <a:p>
            <a:pPr algn="ctr"/>
            <a:r>
              <a:rPr lang="zh-CN" altLang="en-US" sz="2000" b="1" dirty="0">
                <a:latin typeface="Arial" panose="020B0604020202020204" pitchFamily="34" charset="0"/>
                <a:ea typeface="微软雅黑" panose="020B0503020204020204" charset="-122"/>
                <a:sym typeface="Arial" panose="020B0604020202020204" pitchFamily="34" charset="0"/>
              </a:rPr>
              <a:t>机油的特性</a:t>
            </a:r>
            <a:endParaRPr lang="zh-CN" altLang="en-US" sz="2000" b="1" dirty="0"/>
          </a:p>
        </p:txBody>
      </p:sp>
      <p:sp>
        <p:nvSpPr>
          <p:cNvPr id="2" name="文本框 1"/>
          <p:cNvSpPr txBox="1"/>
          <p:nvPr/>
        </p:nvSpPr>
        <p:spPr>
          <a:xfrm>
            <a:off x="1223645" y="2231390"/>
            <a:ext cx="4273550" cy="3873500"/>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zh-CN" altLang="en-US" sz="1600" b="1" kern="120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汽车发动机润滑系统最重要的就是机油，那发动机对机油有什么要求呢？</a:t>
            </a:r>
            <a:endParaRPr lang="zh-CN" altLang="en-US" sz="1600" b="1" kern="120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indent="0" algn="l" defTabSz="914400">
              <a:lnSpc>
                <a:spcPct val="150000"/>
              </a:lnSpc>
              <a:spcBef>
                <a:spcPts val="600"/>
              </a:spcBef>
              <a:spcAft>
                <a:spcPts val="600"/>
              </a:spcAft>
              <a:buClrTx/>
              <a:buSzTx/>
              <a:buNone/>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一、机油要具有抗磨性能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a:lnSpc>
                <a:spcPct val="150000"/>
              </a:lnSpc>
              <a:spcBef>
                <a:spcPts val="600"/>
              </a:spcBef>
              <a:spcAft>
                <a:spcPts val="600"/>
              </a:spcAft>
              <a:buClrTx/>
              <a:buSzTx/>
              <a:buNone/>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二</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、粘温性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a:lnSpc>
                <a:spcPct val="150000"/>
              </a:lnSpc>
              <a:spcBef>
                <a:spcPts val="600"/>
              </a:spcBef>
              <a:spcAft>
                <a:spcPts val="600"/>
              </a:spcAft>
              <a:buClrTx/>
              <a:buSzTx/>
              <a:buNone/>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三、</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抗氧化性</a:t>
            </a: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a:lnSpc>
                <a:spcPct val="150000"/>
              </a:lnSpc>
              <a:spcBef>
                <a:spcPts val="600"/>
              </a:spcBef>
              <a:spcAft>
                <a:spcPts val="600"/>
              </a:spcAft>
              <a:buClrTx/>
              <a:buSzTx/>
              <a:buNone/>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四、清洁</a:t>
            </a: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a:lnSpc>
                <a:spcPct val="150000"/>
              </a:lnSpc>
              <a:spcBef>
                <a:spcPts val="600"/>
              </a:spcBef>
              <a:spcAft>
                <a:spcPts val="600"/>
              </a:spcAft>
              <a:buClrTx/>
              <a:buSzTx/>
              <a:buNone/>
            </a:pPr>
            <a:r>
              <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rPr>
              <a:t>五、冷却五大性能</a:t>
            </a:r>
            <a:endParaRPr lang="zh-CN" altLang="en-US" sz="1600">
              <a:solidFill>
                <a:schemeClr val="tx1"/>
              </a:solidFill>
              <a:latin typeface="+mn-ea"/>
              <a:cs typeface="+mn-ea"/>
              <a:sym typeface="+mn-ea"/>
            </a:endParaRPr>
          </a:p>
          <a:p>
            <a:pPr marL="0" indent="0" algn="l" defTabSz="914400">
              <a:lnSpc>
                <a:spcPct val="150000"/>
              </a:lnSpc>
              <a:spcBef>
                <a:spcPts val="600"/>
              </a:spcBef>
              <a:spcAft>
                <a:spcPts val="600"/>
              </a:spcAft>
              <a:buClrTx/>
              <a:buSzTx/>
              <a:buNone/>
            </a:pPr>
            <a:endParaRPr lang="zh-CN" altLang="en-US" sz="1600" b="1" kern="1200" baseline="0" dirty="0">
              <a:solidFill>
                <a:schemeClr val="tx1"/>
              </a:solidFill>
              <a:latin typeface="+mn-ea"/>
              <a:cs typeface="+mn-ea"/>
              <a:sym typeface="+mn-ea"/>
            </a:endParaRPr>
          </a:p>
        </p:txBody>
      </p:sp>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828665" y="916305"/>
            <a:ext cx="5777865" cy="5777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矩形 205828"/>
          <p:cNvSpPr/>
          <p:nvPr/>
        </p:nvSpPr>
        <p:spPr>
          <a:xfrm>
            <a:off x="403860" y="2242820"/>
            <a:ext cx="4410710" cy="3963670"/>
          </a:xfrm>
          <a:prstGeom prst="rect">
            <a:avLst/>
          </a:prstGeom>
          <a:noFill/>
          <a:ln w="9525">
            <a:noFill/>
          </a:ln>
        </p:spPr>
        <p:txBody>
          <a:bodyPr>
            <a:noAutofit/>
          </a:bodyPr>
          <a:lstStyle/>
          <a:p>
            <a:pPr>
              <a:lnSpc>
                <a:spcPct val="150000"/>
              </a:lnSpc>
              <a:spcBef>
                <a:spcPts val="600"/>
              </a:spcBef>
              <a:spcAft>
                <a:spcPts val="600"/>
              </a:spcAft>
            </a:pPr>
            <a:r>
              <a:rPr lang="en-US" altLang="zh-CN">
                <a:latin typeface="楷体" panose="02010609060101010101" charset="-122"/>
                <a:ea typeface="楷体" panose="02010609060101010101" charset="-122"/>
                <a:sym typeface="+mn-ea"/>
              </a:rPr>
              <a:t>    </a:t>
            </a:r>
            <a:r>
              <a:rPr lang="zh-CN" altLang="en-US">
                <a:latin typeface="微软雅黑" panose="020B0503020204020204" charset="-122"/>
                <a:ea typeface="微软雅黑" panose="020B0503020204020204" charset="-122"/>
                <a:sym typeface="+mn-ea"/>
              </a:rPr>
              <a:t>一台发动机工作性能的好坏，与使用寿命的长短，很大程度上取决于机油质量的优劣，机油对发动机起着绝对性的作用。平时我们换机油的时候，是不是直接就把机油放掉了，其实这是不对的，正确的做法应该先检查发动机中的旧机油，我们可以通过旧机油了解发动机是否工作正常</a:t>
            </a:r>
            <a:endParaRPr lang="zh-CN" altLang="en-US" sz="1800" dirty="0">
              <a:latin typeface="微软雅黑" panose="020B0503020204020204" charset="-122"/>
              <a:ea typeface="微软雅黑" panose="020B0503020204020204" charset="-122"/>
              <a:sym typeface="Arial" panose="020B0604020202020204" pitchFamily="34" charset="0"/>
            </a:endParaRPr>
          </a:p>
        </p:txBody>
      </p:sp>
      <p:cxnSp>
        <p:nvCxnSpPr>
          <p:cNvPr id="9" name="直接连接符 8"/>
          <p:cNvCxnSpPr/>
          <p:nvPr/>
        </p:nvCxnSpPr>
        <p:spPr>
          <a:xfrm>
            <a:off x="4946650" y="1030258"/>
            <a:ext cx="22987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35450" y="799830"/>
            <a:ext cx="3721100" cy="398780"/>
          </a:xfrm>
          <a:prstGeom prst="rect">
            <a:avLst/>
          </a:prstGeom>
          <a:noFill/>
        </p:spPr>
        <p:txBody>
          <a:bodyPr wrap="square">
            <a:spAutoFit/>
          </a:bodyPr>
          <a:lstStyle/>
          <a:p>
            <a:pPr algn="ctr"/>
            <a:r>
              <a:rPr lang="zh-CN" altLang="en-US" sz="2000" b="1" dirty="0"/>
              <a:t>旧机油的鉴别方法</a:t>
            </a:r>
            <a:endParaRPr lang="zh-CN" altLang="en-US" sz="2000" b="1" dirty="0"/>
          </a:p>
        </p:txBody>
      </p:sp>
      <p:pic>
        <p:nvPicPr>
          <p:cNvPr id="2" name="图片 1"/>
          <p:cNvPicPr>
            <a:picLocks noChangeAspect="1"/>
          </p:cNvPicPr>
          <p:nvPr/>
        </p:nvPicPr>
        <p:blipFill>
          <a:blip r:embed="rId1"/>
          <a:stretch>
            <a:fillRect/>
          </a:stretch>
        </p:blipFill>
        <p:spPr>
          <a:xfrm>
            <a:off x="4946650" y="2085975"/>
            <a:ext cx="6020435" cy="3963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9" name="椭圆 133128"/>
          <p:cNvSpPr/>
          <p:nvPr/>
        </p:nvSpPr>
        <p:spPr>
          <a:xfrm>
            <a:off x="5463182" y="4148737"/>
            <a:ext cx="371148" cy="247432"/>
          </a:xfrm>
          <a:prstGeom prst="ellipse">
            <a:avLst/>
          </a:prstGeom>
          <a:noFill/>
          <a:ln w="28575" cap="flat" cmpd="sng">
            <a:noFill/>
            <a:prstDash val="solid"/>
            <a:headEnd type="none" w="med" len="med"/>
            <a:tailEnd type="none" w="med" len="med"/>
          </a:ln>
        </p:spPr>
        <p:txBody>
          <a:bodyPr/>
          <a:lstStyle/>
          <a:p>
            <a:pPr>
              <a:lnSpc>
                <a:spcPct val="150000"/>
              </a:lnSpc>
              <a:spcBef>
                <a:spcPts val="20"/>
              </a:spcBef>
              <a:spcAft>
                <a:spcPts val="20"/>
              </a:spcAft>
            </a:pP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14" name="直接连接符 13"/>
          <p:cNvCxnSpPr/>
          <p:nvPr/>
        </p:nvCxnSpPr>
        <p:spPr>
          <a:xfrm>
            <a:off x="4946650" y="1030258"/>
            <a:ext cx="22987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235450" y="799830"/>
            <a:ext cx="3721100" cy="398780"/>
          </a:xfrm>
          <a:prstGeom prst="rect">
            <a:avLst/>
          </a:prstGeom>
          <a:noFill/>
        </p:spPr>
        <p:txBody>
          <a:bodyPr wrap="square">
            <a:spAutoFit/>
          </a:bodyPr>
          <a:lstStyle/>
          <a:p>
            <a:pPr algn="ctr"/>
            <a:r>
              <a:rPr lang="zh-CN" altLang="en-US" sz="2000" b="1" dirty="0"/>
              <a:t>旧机油的鉴别方法</a:t>
            </a:r>
            <a:endParaRPr lang="zh-CN" altLang="en-US" sz="2000" b="1" dirty="0"/>
          </a:p>
        </p:txBody>
      </p:sp>
      <p:sp>
        <p:nvSpPr>
          <p:cNvPr id="2" name="文本框 1"/>
          <p:cNvSpPr txBox="1"/>
          <p:nvPr/>
        </p:nvSpPr>
        <p:spPr>
          <a:xfrm>
            <a:off x="1390650" y="1325880"/>
            <a:ext cx="9410065" cy="4766310"/>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zh-CN" altLang="en-US" sz="1600">
                <a:latin typeface="微软雅黑" panose="020B0503020204020204" charset="-122"/>
                <a:ea typeface="微软雅黑" panose="020B0503020204020204" charset="-122"/>
                <a:cs typeface="微软雅黑" panose="020B0503020204020204" charset="-122"/>
                <a:sym typeface="+mn-ea"/>
              </a:rPr>
              <a:t>一、</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看机油的油量位置，首先我们需要将车辆停到平坦的路面上，找到机油尺拔出并将油尺擦拭干净，将机油尺再插回发动机，再次拔出，此时看油尺的刻度位置，机油尺有一个圆点为上刻度线，还有一个圆点为下刻度线，它的油液位置应处于两个刻度线之间偏上属于正常位置，，如果超过上刻度线那问题就很严重了</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是不是发动机汽缸垫呲了导致油道和水道相通了。需要大修发动机</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如果低于下刻度线，证明机油量过少，这时候我们就要考虑发动机是不是烧机油，我们把车打着，闻尾气，如果味道很刺鼻，说明烧机油了，还可以通过尾气颜色去判断是不是烧机油了，将车辆打着，踩油门，如果尾气冒蓝烟就说明发动机烧机油了，检查完发现都正常，那是不是发动机漏油了，观察车底有渗油现象。及时维修。如果油位正常我们将油尺再次插回发动机</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0" indent="0" algn="l" defTabSz="914400">
              <a:lnSpc>
                <a:spcPct val="150000"/>
              </a:lnSpc>
              <a:spcBef>
                <a:spcPts val="600"/>
              </a:spcBef>
              <a:spcAft>
                <a:spcPts val="600"/>
              </a:spcAft>
              <a:buClrTx/>
              <a:buSzTx/>
              <a:buNone/>
            </a:pPr>
            <a:r>
              <a:rPr lang="zh-CN" altLang="en-US" sz="1600">
                <a:latin typeface="微软雅黑" panose="020B0503020204020204" charset="-122"/>
                <a:ea typeface="微软雅黑" panose="020B0503020204020204" charset="-122"/>
                <a:cs typeface="微软雅黑" panose="020B0503020204020204" charset="-122"/>
                <a:sym typeface="+mn-ea"/>
              </a:rPr>
              <a:t>二、看颜色，在这里有三个量杯，杯内放的是不同情况下的机油，首先我们看这个，这个就是正常情况下的机油，呈半透明的黄棕色，当机油中进入水分之后会呈现褐色，运转一段时间之后就会出现这个样子，是乳白色并且伴有泡沫的产生，需要及时去检查维修，</a:t>
            </a:r>
            <a:r>
              <a:rPr lang="en-US" altLang="zh-CN" sz="1600">
                <a:latin typeface="微软雅黑" panose="020B0503020204020204" charset="-122"/>
                <a:ea typeface="微软雅黑" panose="020B0503020204020204" charset="-122"/>
                <a:cs typeface="微软雅黑" panose="020B0503020204020204" charset="-122"/>
                <a:sym typeface="+mn-ea"/>
              </a:rPr>
              <a:t>而机油用了一段时间之后,因为携带的油泥 铁屑 </a:t>
            </a:r>
            <a:r>
              <a:rPr lang="zh-CN" altLang="en-US" sz="1600">
                <a:latin typeface="微软雅黑" panose="020B0503020204020204" charset="-122"/>
                <a:ea typeface="微软雅黑" panose="020B0503020204020204" charset="-122"/>
                <a:cs typeface="微软雅黑" panose="020B0503020204020204" charset="-122"/>
                <a:sym typeface="+mn-ea"/>
              </a:rPr>
              <a:t>积碳</a:t>
            </a:r>
            <a:r>
              <a:rPr lang="en-US" altLang="zh-CN" sz="1600">
                <a:latin typeface="微软雅黑" panose="020B0503020204020204" charset="-122"/>
                <a:ea typeface="微软雅黑" panose="020B0503020204020204" charset="-122"/>
                <a:cs typeface="微软雅黑" panose="020B0503020204020204" charset="-122"/>
                <a:sym typeface="+mn-ea"/>
              </a:rPr>
              <a:t>过多机油往往会呈现</a:t>
            </a:r>
            <a:r>
              <a:rPr lang="zh-CN" altLang="en-US" sz="1600">
                <a:latin typeface="微软雅黑" panose="020B0503020204020204" charset="-122"/>
                <a:ea typeface="微软雅黑" panose="020B0503020204020204" charset="-122"/>
                <a:cs typeface="微软雅黑" panose="020B0503020204020204" charset="-122"/>
                <a:sym typeface="+mn-ea"/>
              </a:rPr>
              <a:t>为</a:t>
            </a:r>
            <a:r>
              <a:rPr lang="en-US" altLang="zh-CN" sz="1600">
                <a:latin typeface="微软雅黑" panose="020B0503020204020204" charset="-122"/>
                <a:ea typeface="微软雅黑" panose="020B0503020204020204" charset="-122"/>
                <a:cs typeface="微软雅黑" panose="020B0503020204020204" charset="-122"/>
                <a:sym typeface="+mn-ea"/>
              </a:rPr>
              <a:t>黑色,</a:t>
            </a:r>
            <a:r>
              <a:rPr lang="zh-CN" altLang="en-US" sz="1600">
                <a:latin typeface="微软雅黑" panose="020B0503020204020204" charset="-122"/>
                <a:ea typeface="微软雅黑" panose="020B0503020204020204" charset="-122"/>
                <a:cs typeface="微软雅黑" panose="020B0503020204020204" charset="-122"/>
                <a:sym typeface="+mn-ea"/>
              </a:rPr>
              <a:t>需要更换新机油</a:t>
            </a:r>
            <a:endParaRPr lang="zh-CN" altLang="en-US" sz="1600" b="1" kern="1200" baseline="0"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6425" y="4057524"/>
            <a:ext cx="5524500" cy="1106805"/>
          </a:xfrm>
          <a:prstGeom prst="rect">
            <a:avLst/>
          </a:prstGeom>
          <a:noFill/>
        </p:spPr>
        <p:txBody>
          <a:bodyPr wrap="square">
            <a:spAutoFit/>
          </a:bodyPr>
          <a:lstStyle/>
          <a:p>
            <a:pPr marL="0" indent="0" algn="ctr">
              <a:lnSpc>
                <a:spcPct val="150000"/>
              </a:lnSpc>
              <a:spcBef>
                <a:spcPts val="20"/>
              </a:spcBef>
              <a:spcAft>
                <a:spcPts val="20"/>
              </a:spcAft>
              <a:buNone/>
            </a:pPr>
            <a:r>
              <a:rPr lang="zh-CN" altLang="en-US" sz="4400" b="1" dirty="0">
                <a:latin typeface="Arial" panose="020B0604020202020204" pitchFamily="34" charset="0"/>
                <a:ea typeface="微软雅黑" panose="020B0503020204020204" charset="-122"/>
                <a:sym typeface="Arial" panose="020B0604020202020204" pitchFamily="34" charset="0"/>
              </a:rPr>
              <a:t>新机油真伪鉴别</a:t>
            </a:r>
            <a:endParaRPr lang="zh-CN" altLang="en-US" sz="4400" b="1" dirty="0">
              <a:latin typeface="Arial" panose="020B0604020202020204" pitchFamily="34" charset="0"/>
              <a:ea typeface="微软雅黑" panose="020B0503020204020204" charset="-122"/>
              <a:sym typeface="Arial" panose="020B0604020202020204" pitchFamily="34" charset="0"/>
            </a:endParaRPr>
          </a:p>
        </p:txBody>
      </p:sp>
      <p:sp>
        <p:nvSpPr>
          <p:cNvPr id="4" name="椭圆 3"/>
          <p:cNvSpPr/>
          <p:nvPr/>
        </p:nvSpPr>
        <p:spPr>
          <a:xfrm>
            <a:off x="2124075" y="1628296"/>
            <a:ext cx="2419350" cy="2419350"/>
          </a:xfrm>
          <a:prstGeom prst="ellipse">
            <a:avLst/>
          </a:prstGeom>
          <a:solidFill>
            <a:schemeClr val="bg1"/>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ysClr val="windowText" lastClr="000000"/>
                </a:solidFill>
                <a:latin typeface="Arial" panose="020B0604020202020204" pitchFamily="34" charset="0"/>
                <a:cs typeface="Arial" panose="020B0604020202020204" pitchFamily="34" charset="0"/>
              </a:rPr>
              <a:t>Part</a:t>
            </a:r>
            <a:endParaRPr lang="en-US" altLang="zh-CN" sz="4800" b="1" dirty="0">
              <a:solidFill>
                <a:sysClr val="windowText" lastClr="000000"/>
              </a:solidFill>
              <a:latin typeface="Arial" panose="020B0604020202020204" pitchFamily="34" charset="0"/>
              <a:cs typeface="Arial" panose="020B0604020202020204" pitchFamily="34" charset="0"/>
            </a:endParaRPr>
          </a:p>
          <a:p>
            <a:pPr algn="ctr"/>
            <a:r>
              <a:rPr lang="en-US" altLang="zh-CN" sz="4800" b="1" dirty="0">
                <a:solidFill>
                  <a:sysClr val="windowText" lastClr="000000"/>
                </a:solidFill>
                <a:latin typeface="Arial" panose="020B0604020202020204" pitchFamily="34" charset="0"/>
                <a:cs typeface="Arial" panose="020B0604020202020204" pitchFamily="34" charset="0"/>
              </a:rPr>
              <a:t>02</a:t>
            </a:r>
            <a:endParaRPr lang="zh-CN" altLang="en-US" sz="4800" b="1" dirty="0">
              <a:solidFill>
                <a:sysClr val="windowText" lastClr="000000"/>
              </a:solidFill>
              <a:latin typeface="Arial" panose="020B0604020202020204" pitchFamily="34" charset="0"/>
              <a:cs typeface="Arial" panose="020B0604020202020204" pitchFamily="34" charset="0"/>
            </a:endParaRPr>
          </a:p>
        </p:txBody>
      </p:sp>
      <p:sp>
        <p:nvSpPr>
          <p:cNvPr id="5" name="文本框 4"/>
          <p:cNvSpPr txBox="1"/>
          <p:nvPr/>
        </p:nvSpPr>
        <p:spPr>
          <a:xfrm>
            <a:off x="866775" y="5045038"/>
            <a:ext cx="4933950" cy="368300"/>
          </a:xfrm>
          <a:prstGeom prst="rect">
            <a:avLst/>
          </a:prstGeom>
          <a:noFill/>
        </p:spPr>
        <p:txBody>
          <a:bodyPr wrap="square">
            <a:spAutoFit/>
          </a:bodyPr>
          <a:lstStyle/>
          <a:p>
            <a:pPr algn="ctr"/>
            <a:r>
              <a:rPr lang="zh-CN" altLang="en-US" b="1" dirty="0">
                <a:latin typeface="Arial" panose="020B0604020202020204" pitchFamily="34" charset="0"/>
                <a:ea typeface="微软雅黑" panose="020B0503020204020204" charset="-122"/>
                <a:sym typeface="Arial" panose="020B0604020202020204" pitchFamily="34" charset="0"/>
              </a:rPr>
              <a:t>Authenticity identification of new oil</a:t>
            </a:r>
            <a:r>
              <a:rPr lang="en-US" altLang="zh-CN" b="1" i="1" dirty="0">
                <a:solidFill>
                  <a:srgbClr val="000000">
                    <a:alpha val="40000"/>
                  </a:srgbClr>
                </a:solidFill>
                <a:effectLst/>
                <a:latin typeface="Arial" panose="020B0604020202020204" pitchFamily="34" charset="0"/>
                <a:cs typeface="Arial" panose="020B0604020202020204" pitchFamily="34" charset="0"/>
              </a:rPr>
              <a:t> </a:t>
            </a:r>
            <a:endParaRPr lang="zh-CN" altLang="en-US" b="1" i="1" dirty="0">
              <a:solidFill>
                <a:schemeClr val="tx1">
                  <a:alpha val="40000"/>
                </a:schemeClr>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40641" y="1628296"/>
            <a:ext cx="3996525" cy="3996525"/>
          </a:xfrm>
          <a:prstGeom prst="rect">
            <a:avLst/>
          </a:prstGeom>
        </p:spPr>
      </p:pic>
      <p:sp>
        <p:nvSpPr>
          <p:cNvPr id="2" name="文本框 1"/>
          <p:cNvSpPr txBox="1"/>
          <p:nvPr/>
        </p:nvSpPr>
        <p:spPr>
          <a:xfrm>
            <a:off x="10408285" y="6277610"/>
            <a:ext cx="4064000" cy="460375"/>
          </a:xfrm>
          <a:prstGeom prst="rect">
            <a:avLst/>
          </a:prstGeom>
          <a:noFill/>
        </p:spPr>
        <p:txBody>
          <a:bodyPr wrap="square">
            <a:spAutoFit/>
          </a:bodyPr>
          <a:p>
            <a:pPr marL="0" indent="0" algn="l" defTabSz="914400">
              <a:lnSpc>
                <a:spcPct val="150000"/>
              </a:lnSpc>
              <a:spcBef>
                <a:spcPts val="600"/>
              </a:spcBef>
              <a:spcAft>
                <a:spcPts val="600"/>
              </a:spcAft>
              <a:buClrTx/>
              <a:buSzTx/>
              <a:buNone/>
            </a:pPr>
            <a:endParaRPr lang="zh-CN" altLang="en-US" sz="1600" b="1" kern="1200" baseline="0" dirty="0">
              <a:solidFill>
                <a:schemeClr val="accent2"/>
              </a:solidFill>
              <a:latin typeface="Arial" panose="020B0604020202020204" pitchFamily="34" charset="0"/>
              <a:ea typeface="思源黑体" panose="020B0500000000000000"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5148268" y="1802339"/>
            <a:ext cx="1895464" cy="33853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机油的更换方式</a:t>
            </a:r>
            <a:endParaRPr lang="zh-CN" altLang="en-US" sz="1600" b="1" dirty="0">
              <a:solidFill>
                <a:schemeClr val="tx1"/>
              </a:solidFill>
            </a:endParaRPr>
          </a:p>
        </p:txBody>
      </p:sp>
      <p:sp>
        <p:nvSpPr>
          <p:cNvPr id="13" name="文本框 12"/>
          <p:cNvSpPr txBox="1"/>
          <p:nvPr/>
        </p:nvSpPr>
        <p:spPr>
          <a:xfrm>
            <a:off x="4235450" y="808687"/>
            <a:ext cx="3721100" cy="398780"/>
          </a:xfrm>
          <a:prstGeom prst="rect">
            <a:avLst/>
          </a:prstGeom>
          <a:noFill/>
        </p:spPr>
        <p:txBody>
          <a:bodyPr wrap="square">
            <a:spAutoFit/>
          </a:bodyPr>
          <a:lstStyle/>
          <a:p>
            <a:pPr algn="ctr"/>
            <a:r>
              <a:rPr lang="zh-CN" altLang="en-US" sz="2000" b="1" dirty="0"/>
              <a:t>新机油鉴别方法</a:t>
            </a:r>
            <a:endParaRPr lang="zh-CN" altLang="en-US" sz="2000" b="1" dirty="0"/>
          </a:p>
        </p:txBody>
      </p:sp>
      <p:sp>
        <p:nvSpPr>
          <p:cNvPr id="5" name="文本框 4"/>
          <p:cNvSpPr txBox="1"/>
          <p:nvPr/>
        </p:nvSpPr>
        <p:spPr>
          <a:xfrm>
            <a:off x="1694180" y="2633345"/>
            <a:ext cx="4132580" cy="3202940"/>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一般更换新机油，会去</a:t>
            </a:r>
            <a:r>
              <a:rPr lang="en-US" altLang="zh-CN" sz="1600">
                <a:latin typeface="微软雅黑" panose="020B0503020204020204" charset="-122"/>
                <a:ea typeface="微软雅黑" panose="020B0503020204020204" charset="-122"/>
                <a:cs typeface="微软雅黑" panose="020B0503020204020204" charset="-122"/>
                <a:sym typeface="+mn-ea"/>
              </a:rPr>
              <a:t>4S</a:t>
            </a:r>
            <a:r>
              <a:rPr lang="zh-CN" altLang="en-US" sz="1600">
                <a:latin typeface="微软雅黑" panose="020B0503020204020204" charset="-122"/>
                <a:ea typeface="微软雅黑" panose="020B0503020204020204" charset="-122"/>
                <a:cs typeface="微软雅黑" panose="020B0503020204020204" charset="-122"/>
                <a:sym typeface="+mn-ea"/>
              </a:rPr>
              <a:t>店或者是修理厂进行更换，有些人选择自己购买机油自己更换，那怎样去选择与辨别机油的真伪，及品质</a:t>
            </a:r>
            <a:endParaRPr lang="zh-CN" altLang="en-US" sz="1600" b="1" kern="1200" baseline="0" dirty="0">
              <a:solidFill>
                <a:schemeClr val="accent2"/>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pic>
        <p:nvPicPr>
          <p:cNvPr id="11" name="图片 10"/>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l="4140" t="16576" r="1360" b="22716"/>
          <a:stretch>
            <a:fillRect/>
          </a:stretch>
        </p:blipFill>
        <p:spPr>
          <a:xfrm>
            <a:off x="6804660" y="1113790"/>
            <a:ext cx="5116830" cy="486981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矩形 41989"/>
          <p:cNvSpPr/>
          <p:nvPr/>
        </p:nvSpPr>
        <p:spPr>
          <a:xfrm>
            <a:off x="2063750" y="1830388"/>
            <a:ext cx="184731" cy="456535"/>
          </a:xfrm>
          <a:prstGeom prst="rect">
            <a:avLst/>
          </a:prstGeom>
          <a:noFill/>
          <a:ln w="9525">
            <a:noFill/>
          </a:ln>
        </p:spPr>
        <p:txBody>
          <a:bodyPr wrap="none" anchor="t">
            <a:spAutoFit/>
          </a:bodyPr>
          <a:lstStyle/>
          <a:p>
            <a:pPr algn="l">
              <a:lnSpc>
                <a:spcPct val="150000"/>
              </a:lnSpc>
              <a:spcBef>
                <a:spcPts val="20"/>
              </a:spcBef>
              <a:spcAft>
                <a:spcPts val="20"/>
              </a:spcAft>
            </a:pPr>
            <a:endParaRPr sz="1800" b="0"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cxnSp>
        <p:nvCxnSpPr>
          <p:cNvPr id="11" name="直接连接符 10"/>
          <p:cNvCxnSpPr/>
          <p:nvPr/>
        </p:nvCxnSpPr>
        <p:spPr>
          <a:xfrm>
            <a:off x="5387382" y="1029091"/>
            <a:ext cx="1417237"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235450" y="808687"/>
            <a:ext cx="3721100" cy="398780"/>
          </a:xfrm>
          <a:prstGeom prst="rect">
            <a:avLst/>
          </a:prstGeom>
          <a:noFill/>
        </p:spPr>
        <p:txBody>
          <a:bodyPr wrap="square">
            <a:spAutoFit/>
          </a:bodyPr>
          <a:lstStyle/>
          <a:p>
            <a:pPr algn="ctr"/>
            <a:r>
              <a:rPr lang="zh-CN" altLang="en-US" sz="2000" b="1" dirty="0"/>
              <a:t>新机油鉴别方法</a:t>
            </a:r>
            <a:endParaRPr lang="zh-CN" altLang="en-US" sz="2000" b="1" dirty="0"/>
          </a:p>
        </p:txBody>
      </p:sp>
      <p:sp>
        <p:nvSpPr>
          <p:cNvPr id="2" name="文本框 1"/>
          <p:cNvSpPr txBox="1"/>
          <p:nvPr/>
        </p:nvSpPr>
        <p:spPr>
          <a:xfrm>
            <a:off x="571500" y="1510665"/>
            <a:ext cx="6504940" cy="4398645"/>
          </a:xfrm>
          <a:prstGeom prst="rect">
            <a:avLst/>
          </a:prstGeom>
          <a:noFill/>
        </p:spPr>
        <p:txBody>
          <a:bodyPr wrap="square">
            <a:noAutofit/>
          </a:bodyPr>
          <a:p>
            <a:pPr marL="0" indent="0" algn="l" defTabSz="914400">
              <a:lnSpc>
                <a:spcPct val="150000"/>
              </a:lnSpc>
              <a:spcBef>
                <a:spcPts val="600"/>
              </a:spcBef>
              <a:spcAft>
                <a:spcPts val="600"/>
              </a:spcAft>
              <a:buClrTx/>
              <a:buSzTx/>
              <a:buNone/>
            </a:pPr>
            <a:r>
              <a:rPr lang="zh-CN" altLang="en-US" sz="1600">
                <a:latin typeface="楷体" panose="02010609060101010101" charset="-122"/>
                <a:ea typeface="楷体" panose="02010609060101010101" charset="-122"/>
                <a:cs typeface="楷体" panose="02010609060101010101" charset="-122"/>
                <a:sym typeface="+mn-ea"/>
              </a:rPr>
              <a:t>一、手感我们看，正常的机油摸在手中，应该是很滑的没有颗粒感，如果说在揉搓的过程当中能够感觉有很大的颗粒物。证明机油当中存储了大量的杂质，则证明此机油是伪劣产品</a:t>
            </a:r>
            <a:endParaRPr lang="zh-CN" altLang="en-US" sz="1600">
              <a:latin typeface="楷体" panose="02010609060101010101" charset="-122"/>
              <a:ea typeface="楷体" panose="02010609060101010101" charset="-122"/>
              <a:cs typeface="楷体" panose="02010609060101010101" charset="-122"/>
              <a:sym typeface="+mn-ea"/>
            </a:endParaRPr>
          </a:p>
          <a:p>
            <a:pPr marL="0" indent="0" algn="l" defTabSz="914400">
              <a:lnSpc>
                <a:spcPct val="150000"/>
              </a:lnSpc>
              <a:spcBef>
                <a:spcPts val="600"/>
              </a:spcBef>
              <a:spcAft>
                <a:spcPts val="600"/>
              </a:spcAft>
              <a:buClrTx/>
              <a:buSzTx/>
              <a:buNone/>
            </a:pPr>
            <a:r>
              <a:rPr lang="zh-CN" altLang="en-US" sz="1600">
                <a:latin typeface="楷体" panose="02010609060101010101" charset="-122"/>
                <a:ea typeface="楷体" panose="02010609060101010101" charset="-122"/>
                <a:cs typeface="楷体" panose="02010609060101010101" charset="-122"/>
                <a:sym typeface="+mn-ea"/>
              </a:rPr>
              <a:t>二、闻</a:t>
            </a:r>
            <a:r>
              <a:rPr lang="en-US" altLang="zh-CN" sz="1600">
                <a:latin typeface="楷体" panose="02010609060101010101" charset="-122"/>
                <a:ea typeface="楷体" panose="02010609060101010101" charset="-122"/>
                <a:cs typeface="楷体" panose="02010609060101010101" charset="-122"/>
                <a:sym typeface="+mn-ea"/>
              </a:rPr>
              <a:t> </a:t>
            </a:r>
            <a:r>
              <a:rPr lang="zh-CN" altLang="en-US" sz="1600">
                <a:latin typeface="楷体" panose="02010609060101010101" charset="-122"/>
                <a:ea typeface="楷体" panose="02010609060101010101" charset="-122"/>
                <a:cs typeface="楷体" panose="02010609060101010101" charset="-122"/>
                <a:sym typeface="+mn-ea"/>
              </a:rPr>
              <a:t>闻气味正常的机油它应该伴有淡淡的芳香味，而质量不好的的机油它会有一股酸臭味，说明此机油是灌装机油</a:t>
            </a:r>
            <a:endParaRPr lang="zh-CN" altLang="en-US" sz="1600">
              <a:latin typeface="楷体" panose="02010609060101010101" charset="-122"/>
              <a:ea typeface="楷体" panose="02010609060101010101" charset="-122"/>
              <a:cs typeface="楷体" panose="02010609060101010101" charset="-122"/>
              <a:sym typeface="+mn-ea"/>
            </a:endParaRPr>
          </a:p>
          <a:p>
            <a:pPr marL="0" indent="0" algn="l" defTabSz="914400">
              <a:lnSpc>
                <a:spcPct val="150000"/>
              </a:lnSpc>
              <a:spcBef>
                <a:spcPts val="600"/>
              </a:spcBef>
              <a:spcAft>
                <a:spcPts val="600"/>
              </a:spcAft>
              <a:buClrTx/>
              <a:buSzTx/>
              <a:buNone/>
            </a:pPr>
            <a:r>
              <a:rPr lang="zh-CN" altLang="en-US" sz="1600">
                <a:latin typeface="楷体" panose="02010609060101010101" charset="-122"/>
                <a:ea typeface="楷体" panose="02010609060101010101" charset="-122"/>
                <a:cs typeface="楷体" panose="02010609060101010101" charset="-122"/>
                <a:sym typeface="+mn-ea"/>
              </a:rPr>
              <a:t>三、外包装，现在很多做假机油的他会回收这些正品的空机油瓶子，纸箱，防伪标，看外包装是看不出来的，但是仔细看瓶盖这个边线槽，打开过的机油边线槽这里是凹凸不平的，而封装的好的正品的机油边线槽是均匀的</a:t>
            </a:r>
            <a:endParaRPr lang="zh-CN" altLang="en-US" sz="1600" b="1" kern="1200" baseline="0" dirty="0">
              <a:solidFill>
                <a:schemeClr val="accent2"/>
              </a:solidFill>
              <a:latin typeface="Arial" panose="020B0604020202020204" pitchFamily="34" charset="0"/>
              <a:ea typeface="思源黑体" panose="020B0500000000000000" pitchFamily="34" charset="-122"/>
              <a:sym typeface="Arial" panose="020B0604020202020204" pitchFamily="34" charset="0"/>
            </a:endParaRPr>
          </a:p>
        </p:txBody>
      </p:sp>
      <p:pic>
        <p:nvPicPr>
          <p:cNvPr id="3" name="图片 2" descr="T1vVATBsbT1RCvBVdK_800"/>
          <p:cNvPicPr>
            <a:picLocks noChangeAspect="1"/>
          </p:cNvPicPr>
          <p:nvPr>
            <p:custDataLst>
              <p:tags r:id="rId1"/>
            </p:custDataLst>
          </p:nvPr>
        </p:nvPicPr>
        <p:blipFill>
          <a:blip r:embed="rId2"/>
          <a:stretch>
            <a:fillRect/>
          </a:stretch>
        </p:blipFill>
        <p:spPr>
          <a:xfrm>
            <a:off x="7076440" y="808990"/>
            <a:ext cx="4754880" cy="492950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PLACING_PICTURE_USER_VIEWPORT" val="{&quot;height&quot;:7002.748031496063,&quot;width&quot;:7002.748031496063}"/>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UNIT_TYPE" val="l_h_a"/>
  <p:tag name="KSO_WM_UNIT_INDEX" val="1_1_1"/>
  <p:tag name="KSO_WM_UNIT_ID" val="diagram19882022_2*l_h_a*1_1_1"/>
  <p:tag name="KSO_WM_TEMPLATE_INDEX" val="19882022"/>
  <p:tag name="KSO_WM_TAG_VERSION" val="2.0"/>
  <p:tag name="KSO_WM_DIAGRAM_GROUP_CODE" val="l1-1"/>
</p:tagLst>
</file>

<file path=ppt/tags/tag53.xml><?xml version="1.0" encoding="utf-8"?>
<p:tagLst xmlns:p="http://schemas.openxmlformats.org/presentationml/2006/main">
  <p:tag name="KSO_WM_BEAUTIFY_FLAG" val="#wm#"/>
  <p:tag name="KSO_WM_UNIT_TYPE" val="l_h_f"/>
  <p:tag name="KSO_WM_UNIT_INDEX" val="1_1_1"/>
  <p:tag name="KSO_WM_UNIT_ID" val="diagram19882022_2*l_h_f*1_1_1"/>
  <p:tag name="KSO_WM_TEMPLATE_INDEX" val="19882022"/>
  <p:tag name="KSO_WM_TAG_VERSION" val="2.0"/>
  <p:tag name="KSO_WM_DIAGRAM_GROUP_CODE" val="l1-1"/>
</p:tagLst>
</file>

<file path=ppt/tags/tag54.xml><?xml version="1.0" encoding="utf-8"?>
<p:tagLst xmlns:p="http://schemas.openxmlformats.org/presentationml/2006/main">
  <p:tag name="KSO_WM_BEAUTIFY_FLAG" val="#wm#"/>
  <p:tag name="KSO_WM_UNIT_TYPE" val="l_h_a"/>
  <p:tag name="KSO_WM_UNIT_INDEX" val="1_2_1"/>
  <p:tag name="KSO_WM_UNIT_ID" val="diagram19882022_2*l_h_a*1_2_1"/>
  <p:tag name="KSO_WM_TEMPLATE_INDEX" val="19882022"/>
  <p:tag name="KSO_WM_TAG_VERSION" val="2.0"/>
  <p:tag name="KSO_WM_DIAGRAM_GROUP_CODE" val="l1-1"/>
</p:tagLst>
</file>

<file path=ppt/tags/tag55.xml><?xml version="1.0" encoding="utf-8"?>
<p:tagLst xmlns:p="http://schemas.openxmlformats.org/presentationml/2006/main">
  <p:tag name="KSO_WM_BEAUTIFY_FLAG" val="#wm#"/>
  <p:tag name="KSO_WM_UNIT_TYPE" val="l_h_f"/>
  <p:tag name="KSO_WM_UNIT_INDEX" val="1_2_1"/>
  <p:tag name="KSO_WM_UNIT_ID" val="diagram19882022_2*l_h_f*1_2_1"/>
  <p:tag name="KSO_WM_TEMPLATE_INDEX" val="19882022"/>
  <p:tag name="KSO_WM_TAG_VERSION" val="2.0"/>
  <p:tag name="KSO_WM_DIAGRAM_GROUP_CODE" val="l1-1"/>
</p:tagLst>
</file>

<file path=ppt/tags/tag56.xml><?xml version="1.0" encoding="utf-8"?>
<p:tagLst xmlns:p="http://schemas.openxmlformats.org/presentationml/2006/main">
  <p:tag name="KSO_WM_BEAUTIFY_FLAG" val="#wm#"/>
  <p:tag name="KSO_WM_UNIT_TYPE" val="l_h_a"/>
  <p:tag name="KSO_WM_UNIT_INDEX" val="1_3_1"/>
  <p:tag name="KSO_WM_UNIT_ID" val="diagram19882022_2*l_h_a*1_3_1"/>
  <p:tag name="KSO_WM_TEMPLATE_INDEX" val="19882022"/>
  <p:tag name="KSO_WM_TAG_VERSION" val="2.0"/>
  <p:tag name="KSO_WM_DIAGRAM_GROUP_CODE" val="l1-1"/>
</p:tagLst>
</file>

<file path=ppt/tags/tag57.xml><?xml version="1.0" encoding="utf-8"?>
<p:tagLst xmlns:p="http://schemas.openxmlformats.org/presentationml/2006/main">
  <p:tag name="KSO_WM_BEAUTIFY_FLAG" val="#wm#"/>
  <p:tag name="KSO_WM_UNIT_TYPE" val="l_h_f"/>
  <p:tag name="KSO_WM_UNIT_INDEX" val="1_3_1"/>
  <p:tag name="KSO_WM_UNIT_ID" val="diagram19882022_2*l_h_f*1_3_1"/>
  <p:tag name="KSO_WM_TEMPLATE_INDEX" val="19882022"/>
  <p:tag name="KSO_WM_TAG_VERSION" val="2.0"/>
  <p:tag name="KSO_WM_DIAGRAM_GROUP_CODE" val="l1-1"/>
</p:tagLst>
</file>

<file path=ppt/tags/tag58.xml><?xml version="1.0" encoding="utf-8"?>
<p:tagLst xmlns:p="http://schemas.openxmlformats.org/presentationml/2006/main">
  <p:tag name="KSO_WM_BEAUTIFY_FLAG" val="#wm#"/>
  <p:tag name="KSO_WM_UNIT_TYPE" val="l_h_a"/>
  <p:tag name="KSO_WM_UNIT_INDEX" val="1_4_1"/>
  <p:tag name="KSO_WM_UNIT_ID" val="diagram19882022_2*l_h_a*1_4_1"/>
  <p:tag name="KSO_WM_TEMPLATE_INDEX" val="19882022"/>
  <p:tag name="KSO_WM_TAG_VERSION" val="2.0"/>
  <p:tag name="KSO_WM_DIAGRAM_GROUP_CODE" val="l1-1"/>
</p:tagLst>
</file>

<file path=ppt/tags/tag59.xml><?xml version="1.0" encoding="utf-8"?>
<p:tagLst xmlns:p="http://schemas.openxmlformats.org/presentationml/2006/main">
  <p:tag name="KSO_WM_BEAUTIFY_FLAG" val="#wm#"/>
  <p:tag name="KSO_WM_UNIT_TYPE" val="l_h_f"/>
  <p:tag name="KSO_WM_UNIT_INDEX" val="1_4_1"/>
  <p:tag name="KSO_WM_UNIT_ID" val="diagram19882022_2*l_h_f*1_4_1"/>
  <p:tag name="KSO_WM_TEMPLATE_INDEX" val="19882022"/>
  <p:tag name="KSO_WM_TAG_VERSION" val="2.0"/>
  <p:tag name="KSO_WM_DIAGRAM_GROUP_CODE" val="l1-1"/>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UNIT_TYPE" val="l_h_a"/>
  <p:tag name="KSO_WM_UNIT_INDEX" val="1_5_1"/>
  <p:tag name="KSO_WM_UNIT_ID" val="diagram19882022_2*l_h_a*1_5_1"/>
  <p:tag name="KSO_WM_TEMPLATE_INDEX" val="19882022"/>
  <p:tag name="KSO_WM_TAG_VERSION" val="2.0"/>
  <p:tag name="KSO_WM_DIAGRAM_GROUP_CODE" val="l1-1"/>
</p:tagLst>
</file>

<file path=ppt/tags/tag61.xml><?xml version="1.0" encoding="utf-8"?>
<p:tagLst xmlns:p="http://schemas.openxmlformats.org/presentationml/2006/main">
  <p:tag name="KSO_WM_BEAUTIFY_FLAG" val="#wm#"/>
  <p:tag name="KSO_WM_UNIT_TYPE" val="l_h_f"/>
  <p:tag name="KSO_WM_UNIT_INDEX" val="1_5_1"/>
  <p:tag name="KSO_WM_UNIT_ID" val="diagram19882022_2*l_h_f*1_5_1"/>
  <p:tag name="KSO_WM_TEMPLATE_INDEX" val="19882022"/>
  <p:tag name="KSO_WM_TAG_VERSION" val="2.0"/>
  <p:tag name="KSO_WM_DIAGRAM_GROUP_CODE" val="l1-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UNIT_PLACING_PICTURE_USER_VIEWPORT" val="{&quot;height&quot;:2860,&quot;width&quot;:13506}"/>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PLACING_PICTURE_USER_VIEWPORT" val="{&quot;height&quot;:7002.748031496063,&quot;width&quot;:7002.748031496063}"/>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ISLIDE.GUIDESSETTING" val="{&quot;Id&quot;:&quot;6e77fac1-0d97-48f1-ae2a-a334f7a9aaf9&quot;,&quot;Name&quot;:&quot;自定义&quot;,&quot;Kind&quot;:&quot;Custom&quot;,&quot;OldGuidesSetting&quot;:{&quot;HeaderHeight&quot;:0.0,&quot;FooterHeight&quot;:0.0,&quot;SideMargin&quot;:2.0,&quot;TopMargin&quot;:2.0,&quot;BottomMargin&quot;:2.0,&quot;IntervalMargin&quot;:0.0}}"/>
  <p:tag name="KSO_WPP_MARK_KEY" val="4c214418-b741-42a6-aa6f-aac6c6bd0e6c"/>
  <p:tag name="COMMONDATA" val="eyJoZGlkIjoiNDgxYTk4YzBkNzhlM2IzNjRmZjY5MzllZjM4YmUzNWYifQ=="/>
  <p:tag name="commondata" val="eyJoZGlkIjoiY2M0MWFlMGU5MDM4M2VjNzVlMzFkZTU1NjhkZTRjNW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marL="0" indent="0" algn="l" defTabSz="914400">
          <a:lnSpc>
            <a:spcPct val="150000"/>
          </a:lnSpc>
          <a:spcBef>
            <a:spcPts val="600"/>
          </a:spcBef>
          <a:spcAft>
            <a:spcPts val="600"/>
          </a:spcAft>
          <a:buClrTx/>
          <a:buSzTx/>
          <a:buNone/>
          <a:defRPr sz="1600" b="1" kern="1200" baseline="0" dirty="0">
            <a:solidFill>
              <a:schemeClr val="accent2"/>
            </a:solidFill>
            <a:latin typeface="Arial" panose="020B0604020202020204" pitchFamily="34" charset="0"/>
            <a:ea typeface="思源黑体" panose="020B0500000000000000" pitchFamily="34" charset="-122"/>
            <a:sym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2203</Words>
  <Application>WPS 演示</Application>
  <PresentationFormat>宽屏</PresentationFormat>
  <Paragraphs>146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vt:lpstr>
      <vt:lpstr>黑体</vt:lpstr>
      <vt:lpstr>Roboto</vt:lpstr>
      <vt:lpstr>Times New Roman</vt:lpstr>
      <vt:lpstr>Bahnschrift Condensed</vt:lpstr>
      <vt:lpstr>微软雅黑</vt:lpstr>
      <vt:lpstr>楷体</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汽车发动机构造与工作原理</dc:title>
  <dc:creator>凌晨五点被饿醒</dc:creator>
  <cp:lastModifiedBy>Administrator</cp:lastModifiedBy>
  <cp:revision>136</cp:revision>
  <dcterms:created xsi:type="dcterms:W3CDTF">2021-07-13T06:49:00Z</dcterms:created>
  <dcterms:modified xsi:type="dcterms:W3CDTF">2023-10-17T02:12:10Z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679DC599BA3D4F3E9A807E020D99F278_13</vt:lpwstr>
  </property>
</Properties>
</file>