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1" r:id="rId3"/>
    <p:sldId id="258" r:id="rId4"/>
    <p:sldId id="257" r:id="rId5"/>
    <p:sldId id="262" r:id="rId6"/>
    <p:sldId id="264" r:id="rId7"/>
    <p:sldId id="265" r:id="rId8"/>
    <p:sldId id="266" r:id="rId10"/>
    <p:sldId id="259" r:id="rId11"/>
    <p:sldId id="256" r:id="rId12"/>
    <p:sldId id="263" r:id="rId13"/>
    <p:sldId id="260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2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1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67255" y="780415"/>
            <a:ext cx="634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视频</a:t>
            </a:r>
            <a:endParaRPr lang="zh-CN" altLang="en-US"/>
          </a:p>
        </p:txBody>
      </p:sp>
      <p:pic>
        <p:nvPicPr>
          <p:cNvPr id="3" name="图片 2" descr="开头图片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15" y="6350"/>
            <a:ext cx="12194540" cy="6859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8650" y="1185545"/>
            <a:ext cx="5382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节流装置与蒸发箱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27710" y="438150"/>
            <a:ext cx="104762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</a:t>
            </a:r>
            <a:r>
              <a:rPr lang="zh-CN" altLang="en-US" sz="2800"/>
              <a:t>那么如何根据蒸发器流出的制冷剂温度控制节流装置呢？</a:t>
            </a:r>
            <a:endParaRPr lang="zh-CN" altLang="en-US" sz="2800"/>
          </a:p>
          <a:p>
            <a:r>
              <a:rPr lang="en-US" altLang="zh-CN" sz="2800"/>
              <a:t>    </a:t>
            </a:r>
            <a:r>
              <a:rPr lang="zh-CN" altLang="en-US" sz="2800"/>
              <a:t>大家看这个部件，这个部件就是控制这个功能的部件，它叫膨胀阀，上面有</a:t>
            </a:r>
            <a:r>
              <a:rPr lang="en-US" altLang="zh-CN" sz="2800"/>
              <a:t>4</a:t>
            </a:r>
            <a:r>
              <a:rPr lang="zh-CN" altLang="en-US" sz="2800"/>
              <a:t>个孔</a:t>
            </a:r>
            <a:r>
              <a:rPr lang="en-US" altLang="zh-CN" sz="2800"/>
              <a:t>  </a:t>
            </a:r>
            <a:r>
              <a:rPr lang="zh-CN" altLang="en-US" sz="2800"/>
              <a:t>连接着两根管。，，，，，</a:t>
            </a:r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057015" y="1979930"/>
          <a:ext cx="20574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057400" imgH="542925" progId="Package">
                  <p:embed/>
                </p:oleObj>
              </mc:Choice>
              <mc:Fallback>
                <p:oleObj name="" r:id="rId1" imgW="2057400" imgH="542925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057015" y="1979930"/>
                        <a:ext cx="205740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2425" y="377190"/>
            <a:ext cx="114871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      </a:t>
            </a:r>
            <a:r>
              <a:rPr lang="zh-CN" altLang="en-US" sz="2400">
                <a:solidFill>
                  <a:srgbClr val="FF0000"/>
                </a:solidFill>
              </a:rPr>
              <a:t>故障引言膨胀阀：</a:t>
            </a:r>
            <a:r>
              <a:rPr lang="zh-CN" altLang="en-US" sz="2400"/>
              <a:t>开启空调制冷时，如果出现不制冷，并且伴随有鸣叫声音，那大部分就是因为膨胀阀所引起的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     </a:t>
            </a:r>
            <a:r>
              <a:rPr lang="en-US" altLang="zh-CN" sz="2400">
                <a:solidFill>
                  <a:srgbClr val="FF0000"/>
                </a:solidFill>
              </a:rPr>
              <a:t> </a:t>
            </a:r>
            <a:r>
              <a:rPr lang="zh-CN" altLang="en-US" sz="2400">
                <a:solidFill>
                  <a:srgbClr val="FF0000"/>
                </a:solidFill>
              </a:rPr>
              <a:t>膨胀阀的位置及作用：</a:t>
            </a:r>
            <a:r>
              <a:rPr lang="zh-CN" altLang="en-US" sz="2400"/>
              <a:t>膨胀阀是空调节流膨胀装置中最常用的部件。它是空调制冷系统中高低压的分界线。它最大的作用就是将高压的液态制冷剂变为低压的雾状制冷剂，这样可以使制冷剂更加快速的蒸发，使空调的制冷效果更好。</a:t>
            </a:r>
            <a:endParaRPr lang="zh-CN" altLang="en-US" sz="2400"/>
          </a:p>
          <a:p>
            <a:r>
              <a:rPr lang="zh-CN" altLang="en-US" sz="2400"/>
              <a:t>它就是一个阀门，就像水龙头一样，它可以控制制冷剂的流量大小，从而控制不同制冷效果。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     </a:t>
            </a:r>
            <a:r>
              <a:rPr lang="en-US" altLang="zh-CN" sz="2400">
                <a:solidFill>
                  <a:srgbClr val="FF0000"/>
                </a:solidFill>
              </a:rPr>
              <a:t>H</a:t>
            </a:r>
            <a:r>
              <a:rPr lang="zh-CN" altLang="en-US" sz="2400">
                <a:solidFill>
                  <a:srgbClr val="FF0000"/>
                </a:solidFill>
              </a:rPr>
              <a:t>型膨胀阀的讲解：</a:t>
            </a:r>
            <a:r>
              <a:rPr lang="zh-CN" altLang="en-US" sz="2400">
                <a:solidFill>
                  <a:schemeClr val="tx1"/>
                </a:solidFill>
              </a:rPr>
              <a:t>它是目前最常见的膨胀阀，它的样子像一个大写的</a:t>
            </a:r>
            <a:r>
              <a:rPr lang="en-US" altLang="zh-CN" sz="2400">
                <a:solidFill>
                  <a:schemeClr val="tx1"/>
                </a:solidFill>
              </a:rPr>
              <a:t>H</a:t>
            </a:r>
            <a:r>
              <a:rPr lang="zh-CN" altLang="en-US" sz="2400">
                <a:solidFill>
                  <a:schemeClr val="tx1"/>
                </a:solidFill>
              </a:rPr>
              <a:t>，所以也称为</a:t>
            </a:r>
            <a:r>
              <a:rPr lang="en-US" altLang="zh-CN" sz="2400">
                <a:solidFill>
                  <a:schemeClr val="tx1"/>
                </a:solidFill>
              </a:rPr>
              <a:t>H</a:t>
            </a:r>
            <a:r>
              <a:rPr lang="zh-CN" altLang="en-US" sz="2400">
                <a:solidFill>
                  <a:schemeClr val="tx1"/>
                </a:solidFill>
              </a:rPr>
              <a:t>型膨胀阀，上面有</a:t>
            </a:r>
            <a:r>
              <a:rPr lang="en-US" altLang="zh-CN" sz="2400">
                <a:solidFill>
                  <a:schemeClr val="tx1"/>
                </a:solidFill>
              </a:rPr>
              <a:t>4</a:t>
            </a:r>
            <a:r>
              <a:rPr lang="zh-CN" altLang="en-US" sz="2400">
                <a:solidFill>
                  <a:schemeClr val="tx1"/>
                </a:solidFill>
              </a:rPr>
              <a:t>根连接管，分别连接高压管的进口和出口，以及低压管的进口与出口。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33400" y="260350"/>
            <a:ext cx="112820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      </a:t>
            </a:r>
            <a:r>
              <a:rPr lang="zh-CN" altLang="en-US" sz="2400">
                <a:solidFill>
                  <a:srgbClr val="FF0000"/>
                </a:solidFill>
              </a:rPr>
              <a:t>故障：膨胀阀容易出现的问题主要就是泄露与堵塞</a:t>
            </a:r>
            <a:r>
              <a:rPr lang="zh-CN" altLang="en-US" sz="2400"/>
              <a:t>。因为膨胀阀连接的管路比较多，所以泄露的几率相对也大一些，这时就会出现制冷效果变差严重了直接不制冷，这主要是密封圈密封不严导致的，只要更换掉相应的密封圈就可以了。</a:t>
            </a:r>
            <a:endParaRPr lang="zh-CN" altLang="en-US" sz="2400"/>
          </a:p>
          <a:p>
            <a:r>
              <a:rPr lang="zh-CN" altLang="en-US" sz="2400"/>
              <a:t> </a:t>
            </a:r>
            <a:r>
              <a:rPr lang="en-US" altLang="zh-CN" sz="2400"/>
              <a:t>     </a:t>
            </a:r>
            <a:r>
              <a:rPr lang="zh-CN" altLang="en-US" sz="2400"/>
              <a:t>膨胀阀的膨胀小孔是很小的，而空调的部件工作过程中就会产生杂质，就有可能堵塞膨胀阀，而开启空调制冷时</a:t>
            </a:r>
            <a:r>
              <a:rPr lang="zh-CN" altLang="en-US" sz="2400">
                <a:sym typeface="+mn-ea"/>
              </a:rPr>
              <a:t>出现不制冷，并且伴随有鸣叫声音，</a:t>
            </a:r>
            <a:r>
              <a:rPr lang="zh-CN" altLang="en-US" sz="2400"/>
              <a:t>这时不仅需要更换膨胀阀，还需要更换干燥罐或者过滤棉。</a:t>
            </a:r>
            <a:endParaRPr lang="zh-CN" altLang="en-US" sz="2400"/>
          </a:p>
          <a:p>
            <a:r>
              <a:rPr lang="en-US" altLang="zh-CN" sz="2400"/>
              <a:t>     </a:t>
            </a:r>
            <a:r>
              <a:rPr lang="zh-CN" altLang="en-US" sz="2400">
                <a:solidFill>
                  <a:srgbClr val="FF0000"/>
                </a:solidFill>
              </a:rPr>
              <a:t>孔管的讲解：</a:t>
            </a:r>
            <a:endParaRPr lang="zh-CN" altLang="en-US" sz="2400">
              <a:solidFill>
                <a:srgbClr val="FF0000"/>
              </a:solidFill>
            </a:endParaRPr>
          </a:p>
          <a:p>
            <a:endParaRPr lang="zh-CN" altLang="en-US" sz="2400">
              <a:solidFill>
                <a:schemeClr val="tx1"/>
              </a:solidFill>
            </a:endParaRPr>
          </a:p>
          <a:p>
            <a:r>
              <a:rPr lang="en-US" altLang="zh-CN" sz="2400">
                <a:solidFill>
                  <a:schemeClr val="tx1"/>
                </a:solidFill>
              </a:rPr>
              <a:t>  </a:t>
            </a:r>
            <a:r>
              <a:rPr lang="en-US" altLang="zh-CN" sz="2400">
                <a:solidFill>
                  <a:srgbClr val="FF0000"/>
                </a:solidFill>
              </a:rPr>
              <a:t>   </a:t>
            </a:r>
            <a:r>
              <a:rPr lang="zh-CN" altLang="en-US" sz="2400">
                <a:solidFill>
                  <a:srgbClr val="FF0000"/>
                </a:solidFill>
              </a:rPr>
              <a:t>蒸发箱的讲解：</a:t>
            </a:r>
            <a:r>
              <a:rPr lang="zh-CN" altLang="en-US" sz="2400">
                <a:solidFill>
                  <a:schemeClr val="tx1"/>
                </a:solidFill>
              </a:rPr>
              <a:t>当制冷剂从膨胀阀流出后，就会进入到这个部件，它叫蒸发箱，（讲结构）它安装在汽车仪表台下方的空调风箱内部，制冷剂就在它的内部进行蒸发，从而使它的周围变凉，当空调鼓风机的风吹过它时，就会变成冷风。蒸发箱的故障率很少，主要是泄露。</a:t>
            </a:r>
            <a:endParaRPr lang="zh-CN" altLang="en-US" sz="2400">
              <a:solidFill>
                <a:schemeClr val="tx1"/>
              </a:solidFill>
            </a:endParaRPr>
          </a:p>
          <a:p>
            <a:endParaRPr lang="zh-CN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b1448e7231f506091f6b05d59633b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3120" y="1026795"/>
            <a:ext cx="2905125" cy="3676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2905760" y="1045210"/>
            <a:ext cx="4382135" cy="4958080"/>
            <a:chOff x="5821" y="1751"/>
            <a:chExt cx="6901" cy="7808"/>
          </a:xfrm>
        </p:grpSpPr>
        <p:grpSp>
          <p:nvGrpSpPr>
            <p:cNvPr id="11" name="组合 10"/>
            <p:cNvGrpSpPr/>
            <p:nvPr/>
          </p:nvGrpSpPr>
          <p:grpSpPr>
            <a:xfrm>
              <a:off x="5821" y="2070"/>
              <a:ext cx="6901" cy="7489"/>
              <a:chOff x="5507" y="2587"/>
              <a:chExt cx="6901" cy="7489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5507" y="2587"/>
                <a:ext cx="1911" cy="67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5507" y="5083"/>
                <a:ext cx="6901" cy="94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0565" y="2587"/>
                <a:ext cx="1843" cy="67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507" y="8456"/>
                <a:ext cx="6900" cy="16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507" y="6029"/>
                <a:ext cx="786" cy="12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同侧圆角矩形 8"/>
              <p:cNvSpPr/>
              <p:nvPr/>
            </p:nvSpPr>
            <p:spPr>
              <a:xfrm rot="10800000">
                <a:off x="5507" y="5871"/>
                <a:ext cx="3124" cy="1416"/>
              </a:xfrm>
              <a:prstGeom prst="round2Same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同侧圆角矩形 9"/>
              <p:cNvSpPr/>
              <p:nvPr/>
            </p:nvSpPr>
            <p:spPr>
              <a:xfrm rot="10800000">
                <a:off x="9281" y="6523"/>
                <a:ext cx="3127" cy="764"/>
              </a:xfrm>
              <a:prstGeom prst="round2SameRect">
                <a:avLst>
                  <a:gd name="adj1" fmla="val 35209"/>
                  <a:gd name="adj2" fmla="val 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802" y="7024"/>
                <a:ext cx="2604" cy="16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618" y="1751"/>
              <a:ext cx="3350" cy="902"/>
              <a:chOff x="7709" y="1751"/>
              <a:chExt cx="3216" cy="902"/>
            </a:xfrm>
          </p:grpSpPr>
          <p:sp>
            <p:nvSpPr>
              <p:cNvPr id="13" name="弧形 12"/>
              <p:cNvSpPr/>
              <p:nvPr/>
            </p:nvSpPr>
            <p:spPr>
              <a:xfrm>
                <a:off x="7709" y="1751"/>
                <a:ext cx="3216" cy="902"/>
              </a:xfrm>
              <a:prstGeom prst="arc">
                <a:avLst>
                  <a:gd name="adj1" fmla="val 16200000"/>
                  <a:gd name="adj2" fmla="val 136753"/>
                </a:avLst>
              </a:prstGeom>
              <a:ln w="698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弧形 13"/>
              <p:cNvSpPr/>
              <p:nvPr/>
            </p:nvSpPr>
            <p:spPr>
              <a:xfrm flipH="1">
                <a:off x="7709" y="1751"/>
                <a:ext cx="3217" cy="857"/>
              </a:xfrm>
              <a:prstGeom prst="arc">
                <a:avLst>
                  <a:gd name="adj1" fmla="val 16200000"/>
                  <a:gd name="adj2" fmla="val 136753"/>
                </a:avLst>
              </a:prstGeom>
              <a:ln w="698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6" name="燕尾形箭头 25"/>
          <p:cNvSpPr/>
          <p:nvPr/>
        </p:nvSpPr>
        <p:spPr>
          <a:xfrm>
            <a:off x="1029335" y="4065270"/>
            <a:ext cx="1876425" cy="120015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冷凝器</a:t>
            </a:r>
            <a:endParaRPr lang="zh-CN" altLang="en-US" sz="2800"/>
          </a:p>
        </p:txBody>
      </p:sp>
      <p:sp>
        <p:nvSpPr>
          <p:cNvPr id="28" name="燕尾形 27"/>
          <p:cNvSpPr/>
          <p:nvPr/>
        </p:nvSpPr>
        <p:spPr>
          <a:xfrm>
            <a:off x="5353050" y="3441700"/>
            <a:ext cx="400050" cy="28892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燕尾形 29"/>
          <p:cNvSpPr/>
          <p:nvPr/>
        </p:nvSpPr>
        <p:spPr>
          <a:xfrm>
            <a:off x="5966460" y="3441700"/>
            <a:ext cx="400050" cy="28892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燕尾形 31"/>
          <p:cNvSpPr/>
          <p:nvPr/>
        </p:nvSpPr>
        <p:spPr>
          <a:xfrm>
            <a:off x="6579870" y="3441700"/>
            <a:ext cx="400050" cy="28892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燕尾形 32"/>
          <p:cNvSpPr/>
          <p:nvPr/>
        </p:nvSpPr>
        <p:spPr>
          <a:xfrm>
            <a:off x="7193280" y="3441700"/>
            <a:ext cx="400050" cy="28892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燕尾形 34"/>
          <p:cNvSpPr/>
          <p:nvPr/>
        </p:nvSpPr>
        <p:spPr>
          <a:xfrm rot="5160000" flipH="1" flipV="1">
            <a:off x="4918075" y="3709670"/>
            <a:ext cx="354965" cy="355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燕尾形 35"/>
          <p:cNvSpPr/>
          <p:nvPr/>
        </p:nvSpPr>
        <p:spPr>
          <a:xfrm>
            <a:off x="2970530" y="4229100"/>
            <a:ext cx="354965" cy="7493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燕尾形 37"/>
          <p:cNvSpPr/>
          <p:nvPr/>
        </p:nvSpPr>
        <p:spPr>
          <a:xfrm>
            <a:off x="3720465" y="4229100"/>
            <a:ext cx="354965" cy="7493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燕尾形 39"/>
          <p:cNvSpPr/>
          <p:nvPr/>
        </p:nvSpPr>
        <p:spPr>
          <a:xfrm>
            <a:off x="4410710" y="4229100"/>
            <a:ext cx="354965" cy="7493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燕尾形 41"/>
          <p:cNvSpPr/>
          <p:nvPr/>
        </p:nvSpPr>
        <p:spPr>
          <a:xfrm flipH="1">
            <a:off x="2854325" y="1739583"/>
            <a:ext cx="587375" cy="97599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燕尾形 43"/>
          <p:cNvSpPr/>
          <p:nvPr/>
        </p:nvSpPr>
        <p:spPr>
          <a:xfrm flipH="1">
            <a:off x="3574415" y="1739583"/>
            <a:ext cx="587375" cy="97599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燕尾形 44"/>
          <p:cNvSpPr/>
          <p:nvPr/>
        </p:nvSpPr>
        <p:spPr>
          <a:xfrm flipH="1">
            <a:off x="4294505" y="1739583"/>
            <a:ext cx="587375" cy="97599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燕尾形 45"/>
          <p:cNvSpPr/>
          <p:nvPr/>
        </p:nvSpPr>
        <p:spPr>
          <a:xfrm flipH="1">
            <a:off x="5372735" y="1739583"/>
            <a:ext cx="587375" cy="97599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燕尾形 47"/>
          <p:cNvSpPr/>
          <p:nvPr/>
        </p:nvSpPr>
        <p:spPr>
          <a:xfrm flipH="1">
            <a:off x="6505575" y="1739583"/>
            <a:ext cx="587375" cy="97599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燕尾形箭头 51"/>
          <p:cNvSpPr/>
          <p:nvPr/>
        </p:nvSpPr>
        <p:spPr>
          <a:xfrm flipH="1">
            <a:off x="1005205" y="1627505"/>
            <a:ext cx="1876425" cy="1200150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压缩机</a:t>
            </a:r>
            <a:endParaRPr lang="zh-CN" altLang="en-US" sz="2800"/>
          </a:p>
        </p:txBody>
      </p:sp>
      <p:grpSp>
        <p:nvGrpSpPr>
          <p:cNvPr id="67" name="组合 66"/>
          <p:cNvGrpSpPr/>
          <p:nvPr/>
        </p:nvGrpSpPr>
        <p:grpSpPr>
          <a:xfrm>
            <a:off x="7282180" y="923925"/>
            <a:ext cx="4347845" cy="5400675"/>
            <a:chOff x="11468" y="1455"/>
            <a:chExt cx="6847" cy="8505"/>
          </a:xfrm>
        </p:grpSpPr>
        <p:sp>
          <p:nvSpPr>
            <p:cNvPr id="54" name="圆角矩形 53"/>
            <p:cNvSpPr/>
            <p:nvPr/>
          </p:nvSpPr>
          <p:spPr>
            <a:xfrm>
              <a:off x="14963" y="1455"/>
              <a:ext cx="3352" cy="85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9600"/>
                <a:t>蒸发箱</a:t>
              </a:r>
              <a:endParaRPr lang="zh-CN" altLang="en-US" sz="9600"/>
            </a:p>
          </p:txBody>
        </p:sp>
        <p:cxnSp>
          <p:nvCxnSpPr>
            <p:cNvPr id="55" name="直接连接符 54"/>
            <p:cNvCxnSpPr/>
            <p:nvPr/>
          </p:nvCxnSpPr>
          <p:spPr>
            <a:xfrm flipV="1">
              <a:off x="11468" y="2595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11468" y="449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11468" y="5348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11468" y="5957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14983" y="2640"/>
              <a:ext cx="0" cy="1814"/>
            </a:xfrm>
            <a:prstGeom prst="line">
              <a:avLst/>
            </a:prstGeom>
            <a:ln w="635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 flipV="1">
              <a:off x="14983" y="5376"/>
              <a:ext cx="0" cy="517"/>
            </a:xfrm>
            <a:prstGeom prst="line">
              <a:avLst/>
            </a:prstGeom>
            <a:ln w="635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燕尾形 63"/>
          <p:cNvSpPr/>
          <p:nvPr/>
        </p:nvSpPr>
        <p:spPr>
          <a:xfrm>
            <a:off x="7806690" y="3423920"/>
            <a:ext cx="419100" cy="328930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燕尾形 64"/>
          <p:cNvSpPr/>
          <p:nvPr/>
        </p:nvSpPr>
        <p:spPr>
          <a:xfrm>
            <a:off x="8439150" y="3423920"/>
            <a:ext cx="419100" cy="328930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燕尾形 67"/>
          <p:cNvSpPr/>
          <p:nvPr/>
        </p:nvSpPr>
        <p:spPr>
          <a:xfrm>
            <a:off x="9071610" y="3423920"/>
            <a:ext cx="419100" cy="32893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燕尾形 68"/>
          <p:cNvSpPr/>
          <p:nvPr/>
        </p:nvSpPr>
        <p:spPr>
          <a:xfrm flipH="1">
            <a:off x="7638415" y="1739583"/>
            <a:ext cx="587375" cy="97599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燕尾形 70"/>
          <p:cNvSpPr/>
          <p:nvPr/>
        </p:nvSpPr>
        <p:spPr>
          <a:xfrm flipH="1">
            <a:off x="8771255" y="1739583"/>
            <a:ext cx="587375" cy="97599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4116705" y="1457960"/>
            <a:ext cx="1998980" cy="3371215"/>
            <a:chOff x="6428" y="2296"/>
            <a:chExt cx="3148" cy="5309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8025" y="4035"/>
              <a:ext cx="0" cy="2945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椭圆 2"/>
            <p:cNvSpPr/>
            <p:nvPr/>
          </p:nvSpPr>
          <p:spPr>
            <a:xfrm flipH="1">
              <a:off x="7634" y="6819"/>
              <a:ext cx="787" cy="7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6428" y="2296"/>
              <a:ext cx="3148" cy="1736"/>
              <a:chOff x="6428" y="2506"/>
              <a:chExt cx="3148" cy="1736"/>
            </a:xfrm>
          </p:grpSpPr>
          <p:grpSp>
            <p:nvGrpSpPr>
              <p:cNvPr id="12" name="组合 11"/>
              <p:cNvGrpSpPr/>
              <p:nvPr/>
            </p:nvGrpSpPr>
            <p:grpSpPr>
              <a:xfrm rot="0" flipH="1">
                <a:off x="7676" y="2506"/>
                <a:ext cx="652" cy="1736"/>
                <a:chOff x="8981" y="2611"/>
                <a:chExt cx="652" cy="1736"/>
              </a:xfrm>
              <a:solidFill>
                <a:srgbClr val="C00000"/>
              </a:solidFill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8981" y="2611"/>
                  <a:ext cx="652" cy="146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8981" y="3269"/>
                  <a:ext cx="652" cy="1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9" name="直接连接符 28"/>
              <p:cNvCxnSpPr/>
              <p:nvPr/>
            </p:nvCxnSpPr>
            <p:spPr>
              <a:xfrm flipH="1" flipV="1">
                <a:off x="6428" y="2547"/>
                <a:ext cx="3148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圆角矩形标注 52"/>
          <p:cNvSpPr/>
          <p:nvPr/>
        </p:nvSpPr>
        <p:spPr>
          <a:xfrm>
            <a:off x="6346190" y="673735"/>
            <a:ext cx="1247140" cy="371475"/>
          </a:xfrm>
          <a:prstGeom prst="wedgeRoundRectCallout">
            <a:avLst>
              <a:gd name="adj1" fmla="val -134968"/>
              <a:gd name="adj2" fmla="val 234273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感温</a:t>
            </a:r>
            <a:r>
              <a:rPr lang="zh-CN" altLang="en-US">
                <a:solidFill>
                  <a:schemeClr val="tx1"/>
                </a:solidFill>
              </a:rPr>
              <a:t>元件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2640965" y="805180"/>
            <a:ext cx="1013460" cy="371475"/>
          </a:xfrm>
          <a:prstGeom prst="wedgeRoundRectCallout">
            <a:avLst>
              <a:gd name="adj1" fmla="val 92230"/>
              <a:gd name="adj2" fmla="val 119230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膜片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4521200" y="302260"/>
            <a:ext cx="1013460" cy="371475"/>
          </a:xfrm>
          <a:prstGeom prst="wedgeRoundRectCallout">
            <a:avLst>
              <a:gd name="adj1" fmla="val -33583"/>
              <a:gd name="adj2" fmla="val 150683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膜片</a:t>
            </a:r>
            <a:r>
              <a:rPr lang="zh-CN" altLang="en-US">
                <a:solidFill>
                  <a:schemeClr val="tx1"/>
                </a:solidFill>
              </a:rPr>
              <a:t>室</a:t>
            </a: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285355" y="923925"/>
            <a:ext cx="4347845" cy="5400675"/>
            <a:chOff x="11468" y="1455"/>
            <a:chExt cx="6847" cy="8505"/>
          </a:xfrm>
        </p:grpSpPr>
        <p:sp>
          <p:nvSpPr>
            <p:cNvPr id="24" name="圆角矩形 23"/>
            <p:cNvSpPr/>
            <p:nvPr/>
          </p:nvSpPr>
          <p:spPr>
            <a:xfrm>
              <a:off x="14963" y="1455"/>
              <a:ext cx="3352" cy="8505"/>
            </a:xfrm>
            <a:prstGeom prst="roundRect">
              <a:avLst/>
            </a:prstGeom>
            <a:solidFill>
              <a:srgbClr val="6096E6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9600"/>
                <a:t>蒸发箱</a:t>
              </a:r>
              <a:endParaRPr lang="zh-CN" altLang="en-US" sz="9600"/>
            </a:p>
          </p:txBody>
        </p:sp>
        <p:cxnSp>
          <p:nvCxnSpPr>
            <p:cNvPr id="31" name="直接连接符 30"/>
            <p:cNvCxnSpPr/>
            <p:nvPr/>
          </p:nvCxnSpPr>
          <p:spPr>
            <a:xfrm flipV="1">
              <a:off x="11468" y="2595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11468" y="449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11468" y="5348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11468" y="5957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14983" y="2640"/>
              <a:ext cx="0" cy="1814"/>
            </a:xfrm>
            <a:prstGeom prst="line">
              <a:avLst/>
            </a:prstGeom>
            <a:ln w="63500">
              <a:solidFill>
                <a:srgbClr val="609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 flipV="1">
              <a:off x="14983" y="5376"/>
              <a:ext cx="0" cy="517"/>
            </a:xfrm>
            <a:prstGeom prst="line">
              <a:avLst/>
            </a:prstGeom>
            <a:ln w="63500">
              <a:solidFill>
                <a:srgbClr val="609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5.20833e-05 0.0263889 " pathEditMode="relative" rAng="0" ptsTypes="">
                                      <p:cBhvr>
                                        <p:cTn id="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89e-05 0.0233333 L 0.000833299 -0.0319445 " pathEditMode="relative" rAng="0" ptsTypes="">
                                      <p:cBhvr>
                                        <p:cTn id="10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40" grpId="0" bldLvl="0" animBg="1"/>
      <p:bldP spid="38" grpId="0" bldLvl="0" animBg="1"/>
      <p:bldP spid="36" grpId="0" bldLvl="0" animBg="1"/>
      <p:bldP spid="33" grpId="0" bldLvl="0" animBg="1"/>
      <p:bldP spid="32" grpId="0" bldLvl="0" animBg="1"/>
      <p:bldP spid="30" grpId="0" bldLvl="0" animBg="1"/>
      <p:bldP spid="28" grpId="0" bldLvl="0" animBg="1"/>
      <p:bldP spid="35" grpId="0" bldLvl="0" animBg="1"/>
      <p:bldP spid="48" grpId="0" bldLvl="0" animBg="1"/>
      <p:bldP spid="46" grpId="0" bldLvl="0" animBg="1"/>
      <p:bldP spid="45" grpId="0" bldLvl="0" animBg="1"/>
      <p:bldP spid="44" grpId="0" bldLvl="0" animBg="1"/>
      <p:bldP spid="42" grpId="0" bldLvl="0" animBg="1"/>
      <p:bldP spid="52" grpId="0" bldLvl="0" animBg="1"/>
      <p:bldP spid="69" grpId="0" bldLvl="0" animBg="1"/>
      <p:bldP spid="71" grpId="0" bldLvl="0" animBg="1"/>
      <p:bldP spid="64" grpId="0" bldLvl="0" animBg="1"/>
      <p:bldP spid="65" grpId="0" bldLvl="0" animBg="1"/>
      <p:bldP spid="68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2905760" y="1045210"/>
            <a:ext cx="4382135" cy="4958080"/>
            <a:chOff x="5821" y="1751"/>
            <a:chExt cx="6901" cy="7808"/>
          </a:xfrm>
        </p:grpSpPr>
        <p:grpSp>
          <p:nvGrpSpPr>
            <p:cNvPr id="11" name="组合 10"/>
            <p:cNvGrpSpPr/>
            <p:nvPr/>
          </p:nvGrpSpPr>
          <p:grpSpPr>
            <a:xfrm>
              <a:off x="5821" y="2070"/>
              <a:ext cx="6901" cy="7489"/>
              <a:chOff x="5507" y="2587"/>
              <a:chExt cx="6901" cy="7489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5507" y="2587"/>
                <a:ext cx="1911" cy="67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5507" y="5083"/>
                <a:ext cx="6901" cy="94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0565" y="2587"/>
                <a:ext cx="1843" cy="67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507" y="8456"/>
                <a:ext cx="6900" cy="16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507" y="6029"/>
                <a:ext cx="786" cy="12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同侧圆角矩形 8"/>
              <p:cNvSpPr/>
              <p:nvPr/>
            </p:nvSpPr>
            <p:spPr>
              <a:xfrm rot="10800000">
                <a:off x="5507" y="5871"/>
                <a:ext cx="3124" cy="1416"/>
              </a:xfrm>
              <a:prstGeom prst="round2Same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同侧圆角矩形 9"/>
              <p:cNvSpPr/>
              <p:nvPr/>
            </p:nvSpPr>
            <p:spPr>
              <a:xfrm rot="10800000">
                <a:off x="9281" y="6523"/>
                <a:ext cx="3127" cy="764"/>
              </a:xfrm>
              <a:prstGeom prst="round2SameRect">
                <a:avLst>
                  <a:gd name="adj1" fmla="val 35209"/>
                  <a:gd name="adj2" fmla="val 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802" y="7024"/>
                <a:ext cx="2604" cy="16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618" y="1751"/>
              <a:ext cx="3350" cy="902"/>
              <a:chOff x="7709" y="1751"/>
              <a:chExt cx="3216" cy="902"/>
            </a:xfrm>
          </p:grpSpPr>
          <p:sp>
            <p:nvSpPr>
              <p:cNvPr id="13" name="弧形 12"/>
              <p:cNvSpPr/>
              <p:nvPr/>
            </p:nvSpPr>
            <p:spPr>
              <a:xfrm>
                <a:off x="7709" y="1751"/>
                <a:ext cx="3216" cy="902"/>
              </a:xfrm>
              <a:prstGeom prst="arc">
                <a:avLst>
                  <a:gd name="adj1" fmla="val 16200000"/>
                  <a:gd name="adj2" fmla="val 136753"/>
                </a:avLst>
              </a:prstGeom>
              <a:ln w="698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弧形 13"/>
              <p:cNvSpPr/>
              <p:nvPr/>
            </p:nvSpPr>
            <p:spPr>
              <a:xfrm flipH="1">
                <a:off x="7709" y="1751"/>
                <a:ext cx="3217" cy="857"/>
              </a:xfrm>
              <a:prstGeom prst="arc">
                <a:avLst>
                  <a:gd name="adj1" fmla="val 16200000"/>
                  <a:gd name="adj2" fmla="val 136753"/>
                </a:avLst>
              </a:prstGeom>
              <a:ln w="698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6" name="燕尾形箭头 25"/>
          <p:cNvSpPr/>
          <p:nvPr/>
        </p:nvSpPr>
        <p:spPr>
          <a:xfrm>
            <a:off x="977900" y="3964305"/>
            <a:ext cx="1876425" cy="120015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冷凝器</a:t>
            </a:r>
            <a:endParaRPr lang="zh-CN" altLang="en-US" sz="2800"/>
          </a:p>
        </p:txBody>
      </p:sp>
      <p:sp>
        <p:nvSpPr>
          <p:cNvPr id="28" name="燕尾形 27"/>
          <p:cNvSpPr/>
          <p:nvPr/>
        </p:nvSpPr>
        <p:spPr>
          <a:xfrm>
            <a:off x="5353050" y="3435350"/>
            <a:ext cx="400050" cy="32893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燕尾形 29"/>
          <p:cNvSpPr/>
          <p:nvPr/>
        </p:nvSpPr>
        <p:spPr>
          <a:xfrm>
            <a:off x="5966460" y="3435350"/>
            <a:ext cx="400050" cy="32893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燕尾形 31"/>
          <p:cNvSpPr/>
          <p:nvPr/>
        </p:nvSpPr>
        <p:spPr>
          <a:xfrm>
            <a:off x="6579870" y="3435350"/>
            <a:ext cx="400050" cy="32893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燕尾形 32"/>
          <p:cNvSpPr/>
          <p:nvPr/>
        </p:nvSpPr>
        <p:spPr>
          <a:xfrm>
            <a:off x="7193280" y="3435350"/>
            <a:ext cx="400050" cy="32893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燕尾形 34"/>
          <p:cNvSpPr/>
          <p:nvPr/>
        </p:nvSpPr>
        <p:spPr>
          <a:xfrm rot="5400000" flipH="1" flipV="1">
            <a:off x="4918075" y="3709670"/>
            <a:ext cx="354965" cy="355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燕尾形 35"/>
          <p:cNvSpPr/>
          <p:nvPr/>
        </p:nvSpPr>
        <p:spPr>
          <a:xfrm>
            <a:off x="2949575" y="4225925"/>
            <a:ext cx="354965" cy="75501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燕尾形 37"/>
          <p:cNvSpPr/>
          <p:nvPr/>
        </p:nvSpPr>
        <p:spPr>
          <a:xfrm>
            <a:off x="3574415" y="4225925"/>
            <a:ext cx="354965" cy="75501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燕尾形 39"/>
          <p:cNvSpPr/>
          <p:nvPr/>
        </p:nvSpPr>
        <p:spPr>
          <a:xfrm>
            <a:off x="4389755" y="4241165"/>
            <a:ext cx="354965" cy="75501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燕尾形 41"/>
          <p:cNvSpPr/>
          <p:nvPr/>
        </p:nvSpPr>
        <p:spPr>
          <a:xfrm flipH="1">
            <a:off x="2854325" y="1739583"/>
            <a:ext cx="587375" cy="97599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燕尾形 43"/>
          <p:cNvSpPr/>
          <p:nvPr/>
        </p:nvSpPr>
        <p:spPr>
          <a:xfrm flipH="1">
            <a:off x="3574415" y="1739583"/>
            <a:ext cx="587375" cy="97599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燕尾形 44"/>
          <p:cNvSpPr/>
          <p:nvPr/>
        </p:nvSpPr>
        <p:spPr>
          <a:xfrm flipH="1">
            <a:off x="4294505" y="1739583"/>
            <a:ext cx="587375" cy="97599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燕尾形 45"/>
          <p:cNvSpPr/>
          <p:nvPr/>
        </p:nvSpPr>
        <p:spPr>
          <a:xfrm flipH="1">
            <a:off x="5372735" y="1739583"/>
            <a:ext cx="587375" cy="97599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燕尾形 47"/>
          <p:cNvSpPr/>
          <p:nvPr/>
        </p:nvSpPr>
        <p:spPr>
          <a:xfrm flipH="1">
            <a:off x="6505575" y="1739583"/>
            <a:ext cx="587375" cy="97599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燕尾形箭头 51"/>
          <p:cNvSpPr/>
          <p:nvPr/>
        </p:nvSpPr>
        <p:spPr>
          <a:xfrm flipH="1">
            <a:off x="1005205" y="1627505"/>
            <a:ext cx="1876425" cy="1200150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压缩机</a:t>
            </a:r>
            <a:endParaRPr lang="zh-CN" altLang="en-US" sz="2800"/>
          </a:p>
        </p:txBody>
      </p:sp>
      <p:grpSp>
        <p:nvGrpSpPr>
          <p:cNvPr id="67" name="组合 66"/>
          <p:cNvGrpSpPr/>
          <p:nvPr/>
        </p:nvGrpSpPr>
        <p:grpSpPr>
          <a:xfrm>
            <a:off x="7282180" y="923925"/>
            <a:ext cx="4347845" cy="5400675"/>
            <a:chOff x="11468" y="1455"/>
            <a:chExt cx="6847" cy="8505"/>
          </a:xfrm>
        </p:grpSpPr>
        <p:sp>
          <p:nvSpPr>
            <p:cNvPr id="54" name="圆角矩形 53"/>
            <p:cNvSpPr/>
            <p:nvPr/>
          </p:nvSpPr>
          <p:spPr>
            <a:xfrm>
              <a:off x="14963" y="1455"/>
              <a:ext cx="3352" cy="850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9600"/>
                <a:t>蒸发箱</a:t>
              </a:r>
              <a:endParaRPr lang="zh-CN" altLang="en-US" sz="9600"/>
            </a:p>
          </p:txBody>
        </p:sp>
        <p:cxnSp>
          <p:nvCxnSpPr>
            <p:cNvPr id="55" name="直接连接符 54"/>
            <p:cNvCxnSpPr/>
            <p:nvPr/>
          </p:nvCxnSpPr>
          <p:spPr>
            <a:xfrm flipV="1">
              <a:off x="11468" y="2595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11468" y="449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11468" y="5326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11473" y="5957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14983" y="2640"/>
              <a:ext cx="0" cy="1814"/>
            </a:xfrm>
            <a:prstGeom prst="line">
              <a:avLst/>
            </a:prstGeom>
            <a:ln w="635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14963" y="5330"/>
              <a:ext cx="0" cy="539"/>
            </a:xfrm>
            <a:prstGeom prst="line">
              <a:avLst/>
            </a:prstGeom>
            <a:ln w="635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燕尾形 63"/>
          <p:cNvSpPr/>
          <p:nvPr/>
        </p:nvSpPr>
        <p:spPr>
          <a:xfrm>
            <a:off x="7806690" y="3416300"/>
            <a:ext cx="419100" cy="373380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燕尾形 64"/>
          <p:cNvSpPr/>
          <p:nvPr/>
        </p:nvSpPr>
        <p:spPr>
          <a:xfrm>
            <a:off x="8439150" y="3416300"/>
            <a:ext cx="419100" cy="373380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燕尾形 67"/>
          <p:cNvSpPr/>
          <p:nvPr/>
        </p:nvSpPr>
        <p:spPr>
          <a:xfrm>
            <a:off x="9071610" y="3416300"/>
            <a:ext cx="419100" cy="37338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燕尾形 68"/>
          <p:cNvSpPr/>
          <p:nvPr/>
        </p:nvSpPr>
        <p:spPr>
          <a:xfrm flipH="1">
            <a:off x="7638415" y="1739583"/>
            <a:ext cx="587375" cy="97599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燕尾形 70"/>
          <p:cNvSpPr/>
          <p:nvPr/>
        </p:nvSpPr>
        <p:spPr>
          <a:xfrm flipH="1">
            <a:off x="8771255" y="1739583"/>
            <a:ext cx="587375" cy="97599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燕尾形 2"/>
          <p:cNvSpPr/>
          <p:nvPr/>
        </p:nvSpPr>
        <p:spPr>
          <a:xfrm>
            <a:off x="5966460" y="3430905"/>
            <a:ext cx="400050" cy="328930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燕尾形 11"/>
          <p:cNvSpPr/>
          <p:nvPr/>
        </p:nvSpPr>
        <p:spPr>
          <a:xfrm>
            <a:off x="6579870" y="3430905"/>
            <a:ext cx="400050" cy="328930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燕尾形 24"/>
          <p:cNvSpPr/>
          <p:nvPr/>
        </p:nvSpPr>
        <p:spPr>
          <a:xfrm>
            <a:off x="7193280" y="3430905"/>
            <a:ext cx="400050" cy="32893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燕尾形 26"/>
          <p:cNvSpPr/>
          <p:nvPr/>
        </p:nvSpPr>
        <p:spPr>
          <a:xfrm>
            <a:off x="7806690" y="3411855"/>
            <a:ext cx="419100" cy="373380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燕尾形 28"/>
          <p:cNvSpPr/>
          <p:nvPr/>
        </p:nvSpPr>
        <p:spPr>
          <a:xfrm>
            <a:off x="8439150" y="3411855"/>
            <a:ext cx="419100" cy="37338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燕尾形 30"/>
          <p:cNvSpPr/>
          <p:nvPr/>
        </p:nvSpPr>
        <p:spPr>
          <a:xfrm>
            <a:off x="9071610" y="3411855"/>
            <a:ext cx="419100" cy="37338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燕尾形 1"/>
          <p:cNvSpPr/>
          <p:nvPr/>
        </p:nvSpPr>
        <p:spPr>
          <a:xfrm flipH="1">
            <a:off x="2854325" y="173894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燕尾形 33"/>
          <p:cNvSpPr/>
          <p:nvPr/>
        </p:nvSpPr>
        <p:spPr>
          <a:xfrm flipH="1">
            <a:off x="3574415" y="173894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燕尾形 36"/>
          <p:cNvSpPr/>
          <p:nvPr/>
        </p:nvSpPr>
        <p:spPr>
          <a:xfrm flipH="1">
            <a:off x="4294505" y="173894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燕尾形 38"/>
          <p:cNvSpPr/>
          <p:nvPr/>
        </p:nvSpPr>
        <p:spPr>
          <a:xfrm flipH="1">
            <a:off x="5372735" y="173894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燕尾形 40"/>
          <p:cNvSpPr/>
          <p:nvPr/>
        </p:nvSpPr>
        <p:spPr>
          <a:xfrm flipH="1">
            <a:off x="6505575" y="173894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燕尾形 42"/>
          <p:cNvSpPr/>
          <p:nvPr/>
        </p:nvSpPr>
        <p:spPr>
          <a:xfrm flipH="1">
            <a:off x="7638415" y="173894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燕尾形 46"/>
          <p:cNvSpPr/>
          <p:nvPr/>
        </p:nvSpPr>
        <p:spPr>
          <a:xfrm flipH="1">
            <a:off x="8771255" y="173894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7275830" y="923925"/>
            <a:ext cx="4332605" cy="5400675"/>
            <a:chOff x="11468" y="1450"/>
            <a:chExt cx="6823" cy="8505"/>
          </a:xfrm>
        </p:grpSpPr>
        <p:sp>
          <p:nvSpPr>
            <p:cNvPr id="50" name="圆角矩形 49"/>
            <p:cNvSpPr/>
            <p:nvPr/>
          </p:nvSpPr>
          <p:spPr>
            <a:xfrm>
              <a:off x="14939" y="1450"/>
              <a:ext cx="3352" cy="850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9600"/>
                <a:t>蒸发箱</a:t>
              </a:r>
              <a:endParaRPr lang="zh-CN" altLang="en-US" sz="9600"/>
            </a:p>
          </p:txBody>
        </p:sp>
        <p:cxnSp>
          <p:nvCxnSpPr>
            <p:cNvPr id="51" name="直接连接符 50"/>
            <p:cNvCxnSpPr/>
            <p:nvPr/>
          </p:nvCxnSpPr>
          <p:spPr>
            <a:xfrm flipV="1">
              <a:off x="11468" y="2595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11468" y="449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11468" y="5326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11483" y="5952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14983" y="2640"/>
              <a:ext cx="0" cy="1814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 flipV="1">
              <a:off x="14963" y="5375"/>
              <a:ext cx="1" cy="540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1468" y="5319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4072255" y="1457960"/>
            <a:ext cx="1998980" cy="3371215"/>
            <a:chOff x="6428" y="2296"/>
            <a:chExt cx="3148" cy="5309"/>
          </a:xfrm>
        </p:grpSpPr>
        <p:cxnSp>
          <p:nvCxnSpPr>
            <p:cNvPr id="70" name="直接连接符 69"/>
            <p:cNvCxnSpPr/>
            <p:nvPr/>
          </p:nvCxnSpPr>
          <p:spPr>
            <a:xfrm>
              <a:off x="8025" y="4035"/>
              <a:ext cx="0" cy="2945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椭圆 72"/>
            <p:cNvSpPr/>
            <p:nvPr/>
          </p:nvSpPr>
          <p:spPr>
            <a:xfrm flipH="1">
              <a:off x="7634" y="6819"/>
              <a:ext cx="787" cy="7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6428" y="2296"/>
              <a:ext cx="3148" cy="1736"/>
              <a:chOff x="6428" y="2506"/>
              <a:chExt cx="3148" cy="1736"/>
            </a:xfrm>
          </p:grpSpPr>
          <p:grpSp>
            <p:nvGrpSpPr>
              <p:cNvPr id="75" name="组合 74"/>
              <p:cNvGrpSpPr/>
              <p:nvPr/>
            </p:nvGrpSpPr>
            <p:grpSpPr>
              <a:xfrm rot="0" flipH="1">
                <a:off x="7676" y="2506"/>
                <a:ext cx="652" cy="1736"/>
                <a:chOff x="8981" y="2611"/>
                <a:chExt cx="652" cy="1736"/>
              </a:xfrm>
              <a:solidFill>
                <a:srgbClr val="C00000"/>
              </a:solidFill>
            </p:grpSpPr>
            <p:sp>
              <p:nvSpPr>
                <p:cNvPr id="76" name="矩形 75"/>
                <p:cNvSpPr/>
                <p:nvPr/>
              </p:nvSpPr>
              <p:spPr>
                <a:xfrm>
                  <a:off x="8981" y="2611"/>
                  <a:ext cx="652" cy="146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8981" y="3269"/>
                  <a:ext cx="652" cy="1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78" name="直接连接符 77"/>
              <p:cNvCxnSpPr/>
              <p:nvPr/>
            </p:nvCxnSpPr>
            <p:spPr>
              <a:xfrm flipH="1" flipV="1">
                <a:off x="6428" y="2547"/>
                <a:ext cx="3148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圆角矩形标注 16"/>
          <p:cNvSpPr/>
          <p:nvPr/>
        </p:nvSpPr>
        <p:spPr>
          <a:xfrm>
            <a:off x="6346190" y="673735"/>
            <a:ext cx="1247140" cy="371475"/>
          </a:xfrm>
          <a:prstGeom prst="wedgeRoundRectCallout">
            <a:avLst>
              <a:gd name="adj1" fmla="val -134968"/>
              <a:gd name="adj2" fmla="val 234273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感温</a:t>
            </a:r>
            <a:r>
              <a:rPr lang="zh-CN" altLang="en-US">
                <a:solidFill>
                  <a:schemeClr val="tx1"/>
                </a:solidFill>
              </a:rPr>
              <a:t>元件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2640965" y="805180"/>
            <a:ext cx="1013460" cy="371475"/>
          </a:xfrm>
          <a:prstGeom prst="wedgeRoundRectCallout">
            <a:avLst>
              <a:gd name="adj1" fmla="val 116228"/>
              <a:gd name="adj2" fmla="val 121794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膜片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4521200" y="302260"/>
            <a:ext cx="1013460" cy="371475"/>
          </a:xfrm>
          <a:prstGeom prst="wedgeRoundRectCallout">
            <a:avLst>
              <a:gd name="adj1" fmla="val -33583"/>
              <a:gd name="adj2" fmla="val 150683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膜片</a:t>
            </a:r>
            <a:r>
              <a:rPr lang="zh-CN" altLang="en-US">
                <a:solidFill>
                  <a:schemeClr val="tx1"/>
                </a:solidFill>
              </a:rPr>
              <a:t>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5445" y="165735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/>
              <a:t>制冷量过剩</a:t>
            </a:r>
            <a:endParaRPr lang="zh-CN" alt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5.20833e-05 -0.0319444 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40" grpId="0" bldLvl="0" animBg="1"/>
      <p:bldP spid="38" grpId="0" bldLvl="0" animBg="1"/>
      <p:bldP spid="36" grpId="0" bldLvl="0" animBg="1"/>
      <p:bldP spid="33" grpId="0" bldLvl="0" animBg="1"/>
      <p:bldP spid="32" grpId="0" bldLvl="0" animBg="1"/>
      <p:bldP spid="30" grpId="0" bldLvl="0" animBg="1"/>
      <p:bldP spid="28" grpId="0" bldLvl="0" animBg="1"/>
      <p:bldP spid="35" grpId="0" bldLvl="0" animBg="1"/>
      <p:bldP spid="48" grpId="0" bldLvl="0" animBg="1"/>
      <p:bldP spid="46" grpId="0" bldLvl="0" animBg="1"/>
      <p:bldP spid="45" grpId="0" bldLvl="0" animBg="1"/>
      <p:bldP spid="44" grpId="0" bldLvl="0" animBg="1"/>
      <p:bldP spid="42" grpId="0" bldLvl="0" animBg="1"/>
      <p:bldP spid="52" grpId="0" bldLvl="0" animBg="1"/>
      <p:bldP spid="69" grpId="0" bldLvl="0" animBg="1"/>
      <p:bldP spid="71" grpId="0" bldLvl="0" animBg="1"/>
      <p:bldP spid="64" grpId="0" bldLvl="0" animBg="1"/>
      <p:bldP spid="65" grpId="0" bldLvl="0" animBg="1"/>
      <p:bldP spid="68" grpId="0" bldLvl="0" animBg="1"/>
      <p:bldP spid="25" grpId="0" bldLvl="0" animBg="1"/>
      <p:bldP spid="12" grpId="0" bldLvl="0" animBg="1"/>
      <p:bldP spid="3" grpId="0" bldLvl="0" animBg="1"/>
      <p:bldP spid="27" grpId="0" bldLvl="0" animBg="1"/>
      <p:bldP spid="29" grpId="0" bldLvl="0" animBg="1"/>
      <p:bldP spid="31" grpId="0" bldLvl="0" animBg="1"/>
      <p:bldP spid="68" grpId="1" bldLvl="0" animBg="1"/>
      <p:bldP spid="65" grpId="1" bldLvl="0" animBg="1"/>
      <p:bldP spid="64" grpId="1" bldLvl="0" animBg="1"/>
      <p:bldP spid="33" grpId="1" bldLvl="0" animBg="1"/>
      <p:bldP spid="32" grpId="1" bldLvl="0" animBg="1"/>
      <p:bldP spid="30" grpId="1" bldLvl="0" animBg="1"/>
      <p:bldP spid="41" grpId="0" bldLvl="0" animBg="1"/>
      <p:bldP spid="39" grpId="0" bldLvl="0" animBg="1"/>
      <p:bldP spid="37" grpId="0" bldLvl="0" animBg="1"/>
      <p:bldP spid="34" grpId="0" bldLvl="0" animBg="1"/>
      <p:bldP spid="2" grpId="0" bldLvl="0" animBg="1"/>
      <p:bldP spid="43" grpId="0" bldLvl="0" animBg="1"/>
      <p:bldP spid="47" grpId="0" bldLvl="0" animBg="1"/>
      <p:bldP spid="71" grpId="1" bldLvl="0" animBg="1"/>
      <p:bldP spid="69" grpId="1" bldLvl="0" animBg="1"/>
      <p:bldP spid="48" grpId="1" bldLvl="0" animBg="1"/>
      <p:bldP spid="46" grpId="1" bldLvl="0" animBg="1"/>
      <p:bldP spid="45" grpId="1" bldLvl="0" animBg="1"/>
      <p:bldP spid="44" grpId="1" bldLvl="0" animBg="1"/>
      <p:bldP spid="42" grpId="1" bldLvl="0" animBg="1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2905760" y="1045210"/>
            <a:ext cx="4382135" cy="4958080"/>
            <a:chOff x="5821" y="1751"/>
            <a:chExt cx="6901" cy="7808"/>
          </a:xfrm>
        </p:grpSpPr>
        <p:grpSp>
          <p:nvGrpSpPr>
            <p:cNvPr id="11" name="组合 10"/>
            <p:cNvGrpSpPr/>
            <p:nvPr/>
          </p:nvGrpSpPr>
          <p:grpSpPr>
            <a:xfrm>
              <a:off x="5821" y="2070"/>
              <a:ext cx="6901" cy="7489"/>
              <a:chOff x="5507" y="2587"/>
              <a:chExt cx="6901" cy="7489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5507" y="2587"/>
                <a:ext cx="1911" cy="67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5507" y="5083"/>
                <a:ext cx="6901" cy="94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0565" y="2587"/>
                <a:ext cx="1843" cy="67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507" y="8456"/>
                <a:ext cx="6900" cy="16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507" y="6029"/>
                <a:ext cx="786" cy="125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同侧圆角矩形 8"/>
              <p:cNvSpPr/>
              <p:nvPr/>
            </p:nvSpPr>
            <p:spPr>
              <a:xfrm rot="10800000">
                <a:off x="5507" y="5871"/>
                <a:ext cx="3124" cy="1416"/>
              </a:xfrm>
              <a:prstGeom prst="round2Same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同侧圆角矩形 9"/>
              <p:cNvSpPr/>
              <p:nvPr/>
            </p:nvSpPr>
            <p:spPr>
              <a:xfrm rot="10800000">
                <a:off x="9281" y="6523"/>
                <a:ext cx="3127" cy="764"/>
              </a:xfrm>
              <a:prstGeom prst="round2SameRect">
                <a:avLst>
                  <a:gd name="adj1" fmla="val 35209"/>
                  <a:gd name="adj2" fmla="val 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802" y="7024"/>
                <a:ext cx="2604" cy="16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618" y="1751"/>
              <a:ext cx="3350" cy="902"/>
              <a:chOff x="7709" y="1751"/>
              <a:chExt cx="3216" cy="902"/>
            </a:xfrm>
          </p:grpSpPr>
          <p:sp>
            <p:nvSpPr>
              <p:cNvPr id="13" name="弧形 12"/>
              <p:cNvSpPr/>
              <p:nvPr/>
            </p:nvSpPr>
            <p:spPr>
              <a:xfrm>
                <a:off x="7709" y="1751"/>
                <a:ext cx="3216" cy="902"/>
              </a:xfrm>
              <a:prstGeom prst="arc">
                <a:avLst>
                  <a:gd name="adj1" fmla="val 16200000"/>
                  <a:gd name="adj2" fmla="val 136753"/>
                </a:avLst>
              </a:prstGeom>
              <a:ln w="698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弧形 13"/>
              <p:cNvSpPr/>
              <p:nvPr/>
            </p:nvSpPr>
            <p:spPr>
              <a:xfrm flipH="1">
                <a:off x="7709" y="1751"/>
                <a:ext cx="3217" cy="857"/>
              </a:xfrm>
              <a:prstGeom prst="arc">
                <a:avLst>
                  <a:gd name="adj1" fmla="val 16200000"/>
                  <a:gd name="adj2" fmla="val 136753"/>
                </a:avLst>
              </a:prstGeom>
              <a:ln w="698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6" name="燕尾形箭头 25"/>
          <p:cNvSpPr/>
          <p:nvPr/>
        </p:nvSpPr>
        <p:spPr>
          <a:xfrm>
            <a:off x="850265" y="3979545"/>
            <a:ext cx="1876425" cy="120015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冷凝器</a:t>
            </a:r>
            <a:endParaRPr lang="zh-CN" altLang="en-US" sz="2800"/>
          </a:p>
        </p:txBody>
      </p:sp>
      <p:sp>
        <p:nvSpPr>
          <p:cNvPr id="28" name="燕尾形 27"/>
          <p:cNvSpPr/>
          <p:nvPr/>
        </p:nvSpPr>
        <p:spPr>
          <a:xfrm>
            <a:off x="5243195" y="3436620"/>
            <a:ext cx="400050" cy="30670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燕尾形 29"/>
          <p:cNvSpPr/>
          <p:nvPr/>
        </p:nvSpPr>
        <p:spPr>
          <a:xfrm>
            <a:off x="5856605" y="3436620"/>
            <a:ext cx="400050" cy="30670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燕尾形 31"/>
          <p:cNvSpPr/>
          <p:nvPr/>
        </p:nvSpPr>
        <p:spPr>
          <a:xfrm>
            <a:off x="6470015" y="3436620"/>
            <a:ext cx="400050" cy="30670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燕尾形 32"/>
          <p:cNvSpPr/>
          <p:nvPr/>
        </p:nvSpPr>
        <p:spPr>
          <a:xfrm>
            <a:off x="7083425" y="3436620"/>
            <a:ext cx="400050" cy="30670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燕尾形 34"/>
          <p:cNvSpPr/>
          <p:nvPr/>
        </p:nvSpPr>
        <p:spPr>
          <a:xfrm rot="5400000" flipH="1" flipV="1">
            <a:off x="4918075" y="3709670"/>
            <a:ext cx="354965" cy="355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燕尾形 35"/>
          <p:cNvSpPr/>
          <p:nvPr/>
        </p:nvSpPr>
        <p:spPr>
          <a:xfrm>
            <a:off x="2969895" y="4222115"/>
            <a:ext cx="354965" cy="73723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燕尾形 37"/>
          <p:cNvSpPr/>
          <p:nvPr/>
        </p:nvSpPr>
        <p:spPr>
          <a:xfrm>
            <a:off x="3594735" y="4222115"/>
            <a:ext cx="354965" cy="73723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燕尾形 39"/>
          <p:cNvSpPr/>
          <p:nvPr/>
        </p:nvSpPr>
        <p:spPr>
          <a:xfrm>
            <a:off x="4410075" y="4237355"/>
            <a:ext cx="354965" cy="73723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燕尾形 41"/>
          <p:cNvSpPr/>
          <p:nvPr/>
        </p:nvSpPr>
        <p:spPr>
          <a:xfrm flipH="1">
            <a:off x="2854325" y="1739583"/>
            <a:ext cx="587375" cy="97599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燕尾形 43"/>
          <p:cNvSpPr/>
          <p:nvPr/>
        </p:nvSpPr>
        <p:spPr>
          <a:xfrm flipH="1">
            <a:off x="3574415" y="1739583"/>
            <a:ext cx="587375" cy="97599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燕尾形 44"/>
          <p:cNvSpPr/>
          <p:nvPr/>
        </p:nvSpPr>
        <p:spPr>
          <a:xfrm flipH="1">
            <a:off x="4294505" y="1739583"/>
            <a:ext cx="587375" cy="97599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燕尾形 45"/>
          <p:cNvSpPr/>
          <p:nvPr/>
        </p:nvSpPr>
        <p:spPr>
          <a:xfrm flipH="1">
            <a:off x="5372735" y="1739583"/>
            <a:ext cx="587375" cy="97599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燕尾形 47"/>
          <p:cNvSpPr/>
          <p:nvPr/>
        </p:nvSpPr>
        <p:spPr>
          <a:xfrm flipH="1">
            <a:off x="6505575" y="1739583"/>
            <a:ext cx="587375" cy="97599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燕尾形箭头 51"/>
          <p:cNvSpPr/>
          <p:nvPr/>
        </p:nvSpPr>
        <p:spPr>
          <a:xfrm flipH="1">
            <a:off x="1005205" y="1627505"/>
            <a:ext cx="1876425" cy="1200150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压缩机</a:t>
            </a:r>
            <a:endParaRPr lang="zh-CN" altLang="en-US" sz="2800"/>
          </a:p>
        </p:txBody>
      </p:sp>
      <p:grpSp>
        <p:nvGrpSpPr>
          <p:cNvPr id="67" name="组合 66"/>
          <p:cNvGrpSpPr/>
          <p:nvPr/>
        </p:nvGrpSpPr>
        <p:grpSpPr>
          <a:xfrm>
            <a:off x="7282180" y="923925"/>
            <a:ext cx="4347845" cy="5400675"/>
            <a:chOff x="11468" y="1455"/>
            <a:chExt cx="6847" cy="8505"/>
          </a:xfrm>
        </p:grpSpPr>
        <p:sp>
          <p:nvSpPr>
            <p:cNvPr id="54" name="圆角矩形 53"/>
            <p:cNvSpPr/>
            <p:nvPr/>
          </p:nvSpPr>
          <p:spPr>
            <a:xfrm>
              <a:off x="14963" y="1455"/>
              <a:ext cx="3352" cy="850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9600"/>
                <a:t>蒸发箱</a:t>
              </a:r>
              <a:endParaRPr lang="zh-CN" altLang="en-US" sz="9600"/>
            </a:p>
          </p:txBody>
        </p:sp>
        <p:cxnSp>
          <p:nvCxnSpPr>
            <p:cNvPr id="55" name="直接连接符 54"/>
            <p:cNvCxnSpPr/>
            <p:nvPr/>
          </p:nvCxnSpPr>
          <p:spPr>
            <a:xfrm flipV="1">
              <a:off x="11468" y="2595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11468" y="449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11468" y="534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11468" y="5974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14983" y="2640"/>
              <a:ext cx="0" cy="1814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14963" y="5345"/>
              <a:ext cx="0" cy="539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燕尾形 63"/>
          <p:cNvSpPr/>
          <p:nvPr/>
        </p:nvSpPr>
        <p:spPr>
          <a:xfrm>
            <a:off x="7696835" y="3417570"/>
            <a:ext cx="419100" cy="348615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燕尾形 64"/>
          <p:cNvSpPr/>
          <p:nvPr/>
        </p:nvSpPr>
        <p:spPr>
          <a:xfrm>
            <a:off x="8329295" y="3417570"/>
            <a:ext cx="419100" cy="348615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燕尾形 67"/>
          <p:cNvSpPr/>
          <p:nvPr/>
        </p:nvSpPr>
        <p:spPr>
          <a:xfrm>
            <a:off x="8961755" y="3417570"/>
            <a:ext cx="419100" cy="348615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燕尾形 68"/>
          <p:cNvSpPr/>
          <p:nvPr/>
        </p:nvSpPr>
        <p:spPr>
          <a:xfrm flipH="1">
            <a:off x="7638415" y="1739583"/>
            <a:ext cx="587375" cy="97599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燕尾形 70"/>
          <p:cNvSpPr/>
          <p:nvPr/>
        </p:nvSpPr>
        <p:spPr>
          <a:xfrm flipH="1">
            <a:off x="8771255" y="1739583"/>
            <a:ext cx="587375" cy="97599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燕尾形 2"/>
          <p:cNvSpPr/>
          <p:nvPr/>
        </p:nvSpPr>
        <p:spPr>
          <a:xfrm>
            <a:off x="5866130" y="3422650"/>
            <a:ext cx="400050" cy="30670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燕尾形 11"/>
          <p:cNvSpPr/>
          <p:nvPr/>
        </p:nvSpPr>
        <p:spPr>
          <a:xfrm>
            <a:off x="6479540" y="3422650"/>
            <a:ext cx="400050" cy="30670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燕尾形 24"/>
          <p:cNvSpPr/>
          <p:nvPr/>
        </p:nvSpPr>
        <p:spPr>
          <a:xfrm>
            <a:off x="7092950" y="3422650"/>
            <a:ext cx="400050" cy="30670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燕尾形 26"/>
          <p:cNvSpPr/>
          <p:nvPr/>
        </p:nvSpPr>
        <p:spPr>
          <a:xfrm>
            <a:off x="7706360" y="3403600"/>
            <a:ext cx="419100" cy="34861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燕尾形 28"/>
          <p:cNvSpPr/>
          <p:nvPr/>
        </p:nvSpPr>
        <p:spPr>
          <a:xfrm>
            <a:off x="8338820" y="3403600"/>
            <a:ext cx="419100" cy="34861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燕尾形 30"/>
          <p:cNvSpPr/>
          <p:nvPr/>
        </p:nvSpPr>
        <p:spPr>
          <a:xfrm>
            <a:off x="8971280" y="3403600"/>
            <a:ext cx="419100" cy="348615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燕尾形 1"/>
          <p:cNvSpPr/>
          <p:nvPr/>
        </p:nvSpPr>
        <p:spPr>
          <a:xfrm flipH="1">
            <a:off x="2853690" y="171735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燕尾形 33"/>
          <p:cNvSpPr/>
          <p:nvPr/>
        </p:nvSpPr>
        <p:spPr>
          <a:xfrm flipH="1">
            <a:off x="3573780" y="171735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燕尾形 36"/>
          <p:cNvSpPr/>
          <p:nvPr/>
        </p:nvSpPr>
        <p:spPr>
          <a:xfrm flipH="1">
            <a:off x="4293870" y="171735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燕尾形 38"/>
          <p:cNvSpPr/>
          <p:nvPr/>
        </p:nvSpPr>
        <p:spPr>
          <a:xfrm flipH="1">
            <a:off x="5372100" y="171735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燕尾形 40"/>
          <p:cNvSpPr/>
          <p:nvPr/>
        </p:nvSpPr>
        <p:spPr>
          <a:xfrm flipH="1">
            <a:off x="6504940" y="171735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燕尾形 42"/>
          <p:cNvSpPr/>
          <p:nvPr/>
        </p:nvSpPr>
        <p:spPr>
          <a:xfrm flipH="1">
            <a:off x="7637780" y="171735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燕尾形 46"/>
          <p:cNvSpPr/>
          <p:nvPr/>
        </p:nvSpPr>
        <p:spPr>
          <a:xfrm flipH="1">
            <a:off x="8770620" y="1717358"/>
            <a:ext cx="587375" cy="97599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7282180" y="923925"/>
            <a:ext cx="4352290" cy="5400675"/>
            <a:chOff x="11468" y="1455"/>
            <a:chExt cx="6854" cy="8505"/>
          </a:xfrm>
        </p:grpSpPr>
        <p:sp>
          <p:nvSpPr>
            <p:cNvPr id="50" name="圆角矩形 49"/>
            <p:cNvSpPr/>
            <p:nvPr/>
          </p:nvSpPr>
          <p:spPr>
            <a:xfrm>
              <a:off x="14970" y="1455"/>
              <a:ext cx="3352" cy="850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9600"/>
                <a:t>蒸发箱</a:t>
              </a:r>
              <a:endParaRPr lang="zh-CN" altLang="en-US" sz="9600"/>
            </a:p>
          </p:txBody>
        </p:sp>
        <p:cxnSp>
          <p:nvCxnSpPr>
            <p:cNvPr id="51" name="直接连接符 50"/>
            <p:cNvCxnSpPr/>
            <p:nvPr/>
          </p:nvCxnSpPr>
          <p:spPr>
            <a:xfrm flipV="1">
              <a:off x="11468" y="2595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11468" y="449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V="1">
              <a:off x="11468" y="5341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11468" y="5974"/>
              <a:ext cx="3495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14983" y="2640"/>
              <a:ext cx="0" cy="1814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V="1">
              <a:off x="14963" y="5390"/>
              <a:ext cx="0" cy="539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4072255" y="1315085"/>
            <a:ext cx="1998980" cy="3371215"/>
            <a:chOff x="6428" y="2296"/>
            <a:chExt cx="3148" cy="5309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8025" y="4035"/>
              <a:ext cx="0" cy="2945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 flipH="1">
              <a:off x="7634" y="6819"/>
              <a:ext cx="787" cy="7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6428" y="2296"/>
              <a:ext cx="3148" cy="1736"/>
              <a:chOff x="6428" y="2506"/>
              <a:chExt cx="3148" cy="1736"/>
            </a:xfrm>
          </p:grpSpPr>
          <p:grpSp>
            <p:nvGrpSpPr>
              <p:cNvPr id="19" name="组合 18"/>
              <p:cNvGrpSpPr/>
              <p:nvPr/>
            </p:nvGrpSpPr>
            <p:grpSpPr>
              <a:xfrm rot="0" flipH="1">
                <a:off x="7676" y="2506"/>
                <a:ext cx="652" cy="1736"/>
                <a:chOff x="8981" y="2611"/>
                <a:chExt cx="652" cy="1736"/>
              </a:xfrm>
              <a:solidFill>
                <a:srgbClr val="C00000"/>
              </a:solidFill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8981" y="2611"/>
                  <a:ext cx="652" cy="146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8981" y="3269"/>
                  <a:ext cx="652" cy="1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6" name="直接连接符 15"/>
              <p:cNvCxnSpPr/>
              <p:nvPr/>
            </p:nvCxnSpPr>
            <p:spPr>
              <a:xfrm flipH="1" flipV="1">
                <a:off x="6428" y="2547"/>
                <a:ext cx="3148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圆角矩形标注 23"/>
          <p:cNvSpPr/>
          <p:nvPr/>
        </p:nvSpPr>
        <p:spPr>
          <a:xfrm>
            <a:off x="6245860" y="552450"/>
            <a:ext cx="1247140" cy="371475"/>
          </a:xfrm>
          <a:prstGeom prst="wedgeRoundRectCallout">
            <a:avLst>
              <a:gd name="adj1" fmla="val -134968"/>
              <a:gd name="adj2" fmla="val 234273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感温</a:t>
            </a:r>
            <a:r>
              <a:rPr lang="zh-CN" altLang="en-US">
                <a:solidFill>
                  <a:schemeClr val="tx1"/>
                </a:solidFill>
              </a:rPr>
              <a:t>元件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圆角矩形标注 72"/>
          <p:cNvSpPr/>
          <p:nvPr/>
        </p:nvSpPr>
        <p:spPr>
          <a:xfrm>
            <a:off x="2663190" y="673735"/>
            <a:ext cx="1013460" cy="371475"/>
          </a:xfrm>
          <a:prstGeom prst="wedgeRoundRectCallout">
            <a:avLst>
              <a:gd name="adj1" fmla="val 116228"/>
              <a:gd name="adj2" fmla="val 121794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膜片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4" name="圆角矩形标注 73"/>
          <p:cNvSpPr/>
          <p:nvPr/>
        </p:nvSpPr>
        <p:spPr>
          <a:xfrm>
            <a:off x="4579620" y="360680"/>
            <a:ext cx="1013460" cy="371475"/>
          </a:xfrm>
          <a:prstGeom prst="wedgeRoundRectCallout">
            <a:avLst>
              <a:gd name="adj1" fmla="val -33583"/>
              <a:gd name="adj2" fmla="val 150683"/>
              <a:gd name="adj3" fmla="val 16667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膜片</a:t>
            </a:r>
            <a:r>
              <a:rPr lang="zh-CN" altLang="en-US">
                <a:solidFill>
                  <a:schemeClr val="tx1"/>
                </a:solidFill>
              </a:rPr>
              <a:t>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57810" y="223520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/>
              <a:t>制冷量</a:t>
            </a:r>
            <a:r>
              <a:rPr lang="zh-CN" altLang="en-US" sz="3600" b="1"/>
              <a:t>不足</a:t>
            </a:r>
            <a:endParaRPr lang="zh-CN" alt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5.20833e-05 0.0430556 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40" grpId="0" bldLvl="0" animBg="1"/>
      <p:bldP spid="38" grpId="0" bldLvl="0" animBg="1"/>
      <p:bldP spid="36" grpId="0" bldLvl="0" animBg="1"/>
      <p:bldP spid="33" grpId="0" bldLvl="0" animBg="1"/>
      <p:bldP spid="32" grpId="0" bldLvl="0" animBg="1"/>
      <p:bldP spid="30" grpId="0" bldLvl="0" animBg="1"/>
      <p:bldP spid="28" grpId="0" bldLvl="0" animBg="1"/>
      <p:bldP spid="35" grpId="0" bldLvl="0" animBg="1"/>
      <p:bldP spid="48" grpId="0" bldLvl="0" animBg="1"/>
      <p:bldP spid="46" grpId="0" bldLvl="0" animBg="1"/>
      <p:bldP spid="45" grpId="0" bldLvl="0" animBg="1"/>
      <p:bldP spid="44" grpId="0" bldLvl="0" animBg="1"/>
      <p:bldP spid="42" grpId="0" bldLvl="0" animBg="1"/>
      <p:bldP spid="52" grpId="0" bldLvl="0" animBg="1"/>
      <p:bldP spid="69" grpId="0" bldLvl="0" animBg="1"/>
      <p:bldP spid="71" grpId="0" bldLvl="0" animBg="1"/>
      <p:bldP spid="64" grpId="0" bldLvl="0" animBg="1"/>
      <p:bldP spid="65" grpId="0" bldLvl="0" animBg="1"/>
      <p:bldP spid="68" grpId="0" bldLvl="0" animBg="1"/>
      <p:bldP spid="25" grpId="0" bldLvl="0" animBg="1"/>
      <p:bldP spid="12" grpId="0" bldLvl="0" animBg="1"/>
      <p:bldP spid="3" grpId="0" bldLvl="0" animBg="1"/>
      <p:bldP spid="27" grpId="0" bldLvl="0" animBg="1"/>
      <p:bldP spid="29" grpId="0" bldLvl="0" animBg="1"/>
      <p:bldP spid="31" grpId="0" bldLvl="0" animBg="1"/>
      <p:bldP spid="68" grpId="1" bldLvl="0" animBg="1"/>
      <p:bldP spid="65" grpId="1" bldLvl="0" animBg="1"/>
      <p:bldP spid="64" grpId="1" bldLvl="0" animBg="1"/>
      <p:bldP spid="33" grpId="1" bldLvl="0" animBg="1"/>
      <p:bldP spid="32" grpId="1" bldLvl="0" animBg="1"/>
      <p:bldP spid="30" grpId="1" bldLvl="0" animBg="1"/>
      <p:bldP spid="41" grpId="0" bldLvl="0" animBg="1"/>
      <p:bldP spid="39" grpId="0" bldLvl="0" animBg="1"/>
      <p:bldP spid="37" grpId="0" bldLvl="0" animBg="1"/>
      <p:bldP spid="34" grpId="0" bldLvl="0" animBg="1"/>
      <p:bldP spid="2" grpId="0" bldLvl="0" animBg="1"/>
      <p:bldP spid="43" grpId="0" bldLvl="0" animBg="1"/>
      <p:bldP spid="47" grpId="0" bldLvl="0" animBg="1"/>
      <p:bldP spid="71" grpId="1" bldLvl="0" animBg="1"/>
      <p:bldP spid="69" grpId="1" bldLvl="0" animBg="1"/>
      <p:bldP spid="48" grpId="1" bldLvl="0" animBg="1"/>
      <p:bldP spid="46" grpId="1" bldLvl="0" animBg="1"/>
      <p:bldP spid="45" grpId="1" bldLvl="0" animBg="1"/>
      <p:bldP spid="44" grpId="1" bldLvl="0" animBg="1"/>
      <p:bldP spid="42" grpId="1" bldLvl="0" animBg="1"/>
      <p:bldP spid="7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72745" y="342265"/>
            <a:ext cx="11732260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</a:t>
            </a:r>
            <a:r>
              <a:rPr lang="zh-CN" altLang="en-US" sz="2800"/>
              <a:t>通过前面的课程我们知道了，当高压的液态的制冷剂通过节流膨胀的小孔之后，压力就会降低</a:t>
            </a:r>
            <a:r>
              <a:rPr lang="en-US" altLang="zh-CN" sz="2800"/>
              <a:t> </a:t>
            </a:r>
            <a:r>
              <a:rPr lang="zh-CN" altLang="en-US" sz="2800"/>
              <a:t>变为雾状的制冷剂到达蒸发箱进行蒸发制冷，蒸发器周围的温度降低，鼓风机吹过的风经过蒸发器到达车内进行制冷，而随着车内的温度越来越凉，定排量压缩机通过停止转动，变排量压缩机改变排量的方法调控，这都属于大范围的调控，比如定排量压缩机直接控制停转，还有其他的方法调控吗？</a:t>
            </a:r>
            <a:endParaRPr lang="zh-CN" altLang="en-US" sz="2800"/>
          </a:p>
          <a:p>
            <a:r>
              <a:rPr lang="en-US" altLang="zh-CN" sz="2800"/>
              <a:t>        </a:t>
            </a:r>
            <a:r>
              <a:rPr lang="zh-CN" altLang="en-US" sz="2800"/>
              <a:t>制冷剂流过节流装置的节流小孔到达蒸发器进行制冷，也就是说如果控制节流装置的这个小孔的大小，就能过控制到达蒸发器的制冷剂的多少，而控制了制冷剂的量也就能够控制制冷效果。</a:t>
            </a:r>
            <a:endParaRPr lang="zh-CN" altLang="en-US" sz="2800"/>
          </a:p>
          <a:p>
            <a:r>
              <a:rPr lang="en-US" altLang="zh-CN" sz="2800"/>
              <a:t>        </a:t>
            </a:r>
            <a:r>
              <a:rPr lang="zh-CN" altLang="en-US" sz="2800"/>
              <a:t>那就必须要知道制冷的程度，想要知道制冷程度，</a:t>
            </a:r>
            <a:r>
              <a:rPr lang="en-US" altLang="zh-CN" sz="2800"/>
              <a:t>1</a:t>
            </a:r>
            <a:r>
              <a:rPr lang="zh-CN" altLang="en-US" sz="2800"/>
              <a:t>是直接检测蒸发器表面的温度，</a:t>
            </a:r>
            <a:r>
              <a:rPr lang="en-US" altLang="zh-CN" sz="2800"/>
              <a:t>2</a:t>
            </a:r>
            <a:r>
              <a:rPr lang="zh-CN" altLang="en-US" sz="2800"/>
              <a:t>是检测蒸发器流出的制冷剂的温度，因为流出蒸发器的制冷剂温度如果太低，就证明制冷效果强，这个时候节流装置的小孔变小，</a:t>
            </a:r>
            <a:r>
              <a:rPr lang="zh-CN" altLang="en-US" sz="2800">
                <a:sym typeface="+mn-ea"/>
              </a:rPr>
              <a:t>制冷剂流出的减少，蒸发器的温度就变高一些</a:t>
            </a:r>
            <a:r>
              <a:rPr lang="zh-CN" altLang="en-US" sz="2800"/>
              <a:t>。反之，蒸发器流出的制冷剂温度越高，证明制冷效果一般，节流装置的小孔变大，</a:t>
            </a:r>
            <a:r>
              <a:rPr lang="zh-CN" altLang="en-US" sz="2800">
                <a:sym typeface="+mn-ea"/>
              </a:rPr>
              <a:t>制冷剂流出的增多，蒸发器的制冷效果就更好一些。</a:t>
            </a:r>
            <a:endParaRPr lang="en-US" altLang="zh-CN" sz="28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PP_MARK_KEY" val="c815e266-5867-476a-aca7-d790428c96e8"/>
  <p:tag name="COMMONDATA" val="eyJoZGlkIjoiMjYzMGE1NzFmNjA1NjU5NWU5MjE1ZmM2MzQzMDc2NDEifQ=="/>
  <p:tag name="commondata" val="eyJoZGlkIjoiNTlmMzgyMWViNWFjNDYyNWJlNGJiYjA4NWRmNWVlZG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WPS 演示</Application>
  <PresentationFormat>宽屏</PresentationFormat>
  <Paragraphs>74</Paragraphs>
  <Slides>11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午后普洱茶</cp:lastModifiedBy>
  <cp:revision>20</cp:revision>
  <dcterms:created xsi:type="dcterms:W3CDTF">2022-09-19T06:24:00Z</dcterms:created>
  <dcterms:modified xsi:type="dcterms:W3CDTF">2023-10-17T08:29:22Z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F399D0B723FE44F496A4087FFF260CAB</vt:lpwstr>
  </property>
  <property fmtid="{D5CDD505-2E9C-101B-9397-08002B2CF9AE}" pid="3" name="KSOProductBuildVer">
    <vt:lpwstr>2052-12.1.0.15712</vt:lpwstr>
  </property>
</Properties>
</file>