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7.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2" r:id="rId4"/>
    <p:sldId id="264" r:id="rId5"/>
    <p:sldId id="261" r:id="rId6"/>
    <p:sldId id="260" r:id="rId7"/>
    <p:sldId id="259" r:id="rId8"/>
    <p:sldId id="258" r:id="rId9"/>
    <p:sldId id="257" r:id="rId10"/>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8.xml"/><Relationship Id="rId16" Type="http://schemas.openxmlformats.org/officeDocument/2006/relationships/customXml" Target="../customXml/item1.xml"/><Relationship Id="rId15" Type="http://schemas.openxmlformats.org/officeDocument/2006/relationships/customXmlProps" Target="../customXml/itemProps7.xml"/><Relationship Id="rId14" Type="http://schemas.openxmlformats.org/officeDocument/2006/relationships/commentAuthors" Target="commentAuthors.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3.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开头图片"/>
          <p:cNvPicPr>
            <a:picLocks noChangeAspect="1"/>
          </p:cNvPicPr>
          <p:nvPr>
            <p:custDataLst>
              <p:tags r:id="rId1"/>
            </p:custDataLst>
          </p:nvPr>
        </p:nvPicPr>
        <p:blipFill>
          <a:blip r:embed="rId2"/>
          <a:stretch>
            <a:fillRect/>
          </a:stretch>
        </p:blipFill>
        <p:spPr>
          <a:xfrm>
            <a:off x="5715" y="6350"/>
            <a:ext cx="12194540" cy="6859905"/>
          </a:xfrm>
          <a:prstGeom prst="rect">
            <a:avLst/>
          </a:prstGeom>
        </p:spPr>
      </p:pic>
      <p:sp>
        <p:nvSpPr>
          <p:cNvPr id="2" name="文本框 1"/>
          <p:cNvSpPr txBox="1"/>
          <p:nvPr/>
        </p:nvSpPr>
        <p:spPr>
          <a:xfrm>
            <a:off x="568960" y="1615440"/>
            <a:ext cx="4662805" cy="1076325"/>
          </a:xfrm>
          <a:prstGeom prst="rect">
            <a:avLst/>
          </a:prstGeom>
          <a:noFill/>
        </p:spPr>
        <p:txBody>
          <a:bodyPr wrap="square" rtlCol="0">
            <a:spAutoFit/>
          </a:bodyPr>
          <a:p>
            <a:r>
              <a:rPr lang="zh-CN" altLang="en-US" sz="3200" b="1">
                <a:solidFill>
                  <a:srgbClr val="FF0000"/>
                </a:solidFill>
              </a:rPr>
              <a:t>别克威朗压缩机电路及故障分析</a:t>
            </a:r>
            <a:endParaRPr lang="zh-CN" altLang="en-US" sz="3200" b="1">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1455" y="424815"/>
            <a:ext cx="11331575" cy="534670"/>
          </a:xfrm>
          <a:prstGeom prst="rect">
            <a:avLst/>
          </a:prstGeom>
          <a:noFill/>
        </p:spPr>
        <p:txBody>
          <a:bodyPr wrap="square" rtlCol="0">
            <a:noAutofit/>
          </a:bodyPr>
          <a:p>
            <a:r>
              <a:rPr lang="en-US" altLang="zh-CN"/>
              <a:t>           </a:t>
            </a:r>
            <a:endParaRPr lang="zh-CN" altLang="en-US" sz="2400"/>
          </a:p>
          <a:p>
            <a:r>
              <a:rPr lang="zh-CN" altLang="en-US" sz="2400"/>
              <a:t> </a:t>
            </a:r>
            <a:r>
              <a:rPr lang="en-US" altLang="zh-CN" sz="2400"/>
              <a:t>       </a:t>
            </a:r>
            <a:r>
              <a:rPr lang="zh-CN" altLang="en-US" sz="2400" b="1">
                <a:solidFill>
                  <a:srgbClr val="FF0000"/>
                </a:solidFill>
              </a:rPr>
              <a:t>一</a:t>
            </a:r>
            <a:r>
              <a:rPr lang="en-US" altLang="zh-CN" sz="2400" b="1">
                <a:solidFill>
                  <a:srgbClr val="FF0000"/>
                </a:solidFill>
              </a:rPr>
              <a:t> </a:t>
            </a:r>
            <a:r>
              <a:rPr lang="zh-CN" altLang="en-US" sz="2400">
                <a:solidFill>
                  <a:srgbClr val="FF0000"/>
                </a:solidFill>
              </a:rPr>
              <a:t>作用及控制：</a:t>
            </a:r>
            <a:r>
              <a:rPr lang="zh-CN" altLang="en-US" sz="2400"/>
              <a:t>它的工作可以使系统中的制冷剂产生源源不断的动力。在燃油车上都是由发动机的皮带轮带动转动的，所以发动机转动压缩机就会转动，但是我们不需要它一直工作，比如不开空调制冷的时候，所以在这个压缩机的前部有一个部件叫做电磁离合器，只要按下</a:t>
            </a:r>
            <a:r>
              <a:rPr lang="en-US" altLang="zh-CN" sz="2400"/>
              <a:t>A/C</a:t>
            </a:r>
            <a:r>
              <a:rPr lang="zh-CN" altLang="en-US" sz="2400"/>
              <a:t>开关</a:t>
            </a:r>
            <a:r>
              <a:rPr lang="en-US" altLang="zh-CN" sz="2400"/>
              <a:t> </a:t>
            </a:r>
            <a:r>
              <a:rPr lang="zh-CN" altLang="en-US" sz="2400"/>
              <a:t>压缩机就会工作了。</a:t>
            </a:r>
            <a:endParaRPr lang="zh-CN" altLang="en-US" sz="2400"/>
          </a:p>
          <a:p>
            <a:endParaRPr lang="zh-CN" altLang="en-US" sz="2400"/>
          </a:p>
          <a:p>
            <a:endParaRPr lang="zh-CN" altLang="en-US" sz="2400"/>
          </a:p>
          <a:p>
            <a:r>
              <a:rPr lang="zh-CN" altLang="en-US" sz="2400"/>
              <a:t> </a:t>
            </a:r>
            <a:r>
              <a:rPr lang="en-US" altLang="zh-CN" sz="2400"/>
              <a:t>   </a:t>
            </a:r>
            <a:r>
              <a:rPr lang="en-US" altLang="zh-CN" sz="2400">
                <a:solidFill>
                  <a:srgbClr val="FF0000"/>
                </a:solidFill>
              </a:rPr>
              <a:t>   </a:t>
            </a:r>
            <a:r>
              <a:rPr lang="en-US" altLang="zh-CN" sz="2400">
                <a:solidFill>
                  <a:srgbClr val="FF0000"/>
                </a:solidFill>
                <a:sym typeface="+mn-ea"/>
              </a:rPr>
              <a:t> </a:t>
            </a:r>
            <a:r>
              <a:rPr lang="zh-CN" altLang="en-US" sz="2400">
                <a:solidFill>
                  <a:srgbClr val="FF0000"/>
                </a:solidFill>
                <a:sym typeface="+mn-ea"/>
              </a:rPr>
              <a:t>二：别克威朗的压缩机的控制原理：</a:t>
            </a:r>
            <a:endParaRPr lang="zh-CN" altLang="en-US" sz="2400">
              <a:solidFill>
                <a:srgbClr val="FF0000"/>
              </a:solidFill>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 name="矩形 37"/>
          <p:cNvSpPr/>
          <p:nvPr/>
        </p:nvSpPr>
        <p:spPr>
          <a:xfrm>
            <a:off x="1621790" y="1463675"/>
            <a:ext cx="13525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圆角矩形 109"/>
          <p:cNvSpPr/>
          <p:nvPr/>
        </p:nvSpPr>
        <p:spPr>
          <a:xfrm>
            <a:off x="1297940" y="1971040"/>
            <a:ext cx="1118235" cy="941070"/>
          </a:xfrm>
          <a:prstGeom prst="roundRect">
            <a:avLst>
              <a:gd name="adj" fmla="val 9852"/>
            </a:avLst>
          </a:prstGeom>
          <a:ln w="38100">
            <a:prstDash val="dash"/>
          </a:ln>
        </p:spPr>
        <p:style>
          <a:lnRef idx="2">
            <a:schemeClr val="dk1"/>
          </a:lnRef>
          <a:fillRef idx="1">
            <a:schemeClr val="lt1"/>
          </a:fillRef>
          <a:effectRef idx="0">
            <a:schemeClr val="dk1"/>
          </a:effectRef>
          <a:fontRef idx="minor">
            <a:schemeClr val="dk1"/>
          </a:fontRef>
        </p:style>
        <p:txBody>
          <a:bodyPr rtlCol="0" anchor="ctr"/>
          <a:p>
            <a:pPr algn="ctr"/>
            <a:endParaRPr lang="en-US" altLang="zh-CN" sz="4000"/>
          </a:p>
        </p:txBody>
      </p:sp>
      <p:grpSp>
        <p:nvGrpSpPr>
          <p:cNvPr id="23" name="组合 22"/>
          <p:cNvGrpSpPr/>
          <p:nvPr/>
        </p:nvGrpSpPr>
        <p:grpSpPr>
          <a:xfrm rot="0" flipH="1">
            <a:off x="1931670" y="2122805"/>
            <a:ext cx="484505" cy="561975"/>
            <a:chOff x="14059" y="1812"/>
            <a:chExt cx="829" cy="1064"/>
          </a:xfrm>
        </p:grpSpPr>
        <p:sp>
          <p:nvSpPr>
            <p:cNvPr id="25" name="弧形 24"/>
            <p:cNvSpPr/>
            <p:nvPr/>
          </p:nvSpPr>
          <p:spPr>
            <a:xfrm>
              <a:off x="14059" y="1812"/>
              <a:ext cx="829" cy="266"/>
            </a:xfrm>
            <a:prstGeom prst="arc">
              <a:avLst>
                <a:gd name="adj1" fmla="val 16200000"/>
                <a:gd name="adj2" fmla="val 5176957"/>
              </a:avLst>
            </a:prstGeom>
            <a:ln w="3492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6" name="弧形 25"/>
            <p:cNvSpPr/>
            <p:nvPr/>
          </p:nvSpPr>
          <p:spPr>
            <a:xfrm>
              <a:off x="14059" y="2070"/>
              <a:ext cx="829" cy="266"/>
            </a:xfrm>
            <a:prstGeom prst="arc">
              <a:avLst>
                <a:gd name="adj1" fmla="val 16200000"/>
                <a:gd name="adj2" fmla="val 5176957"/>
              </a:avLst>
            </a:prstGeom>
            <a:ln w="3492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7" name="弧形 26"/>
            <p:cNvSpPr/>
            <p:nvPr/>
          </p:nvSpPr>
          <p:spPr>
            <a:xfrm>
              <a:off x="14059" y="2339"/>
              <a:ext cx="829" cy="266"/>
            </a:xfrm>
            <a:prstGeom prst="arc">
              <a:avLst>
                <a:gd name="adj1" fmla="val 16200000"/>
                <a:gd name="adj2" fmla="val 5176957"/>
              </a:avLst>
            </a:prstGeom>
            <a:ln w="3492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8" name="弧形 27"/>
            <p:cNvSpPr/>
            <p:nvPr/>
          </p:nvSpPr>
          <p:spPr>
            <a:xfrm>
              <a:off x="14059" y="2610"/>
              <a:ext cx="829" cy="266"/>
            </a:xfrm>
            <a:prstGeom prst="arc">
              <a:avLst>
                <a:gd name="adj1" fmla="val 16200000"/>
                <a:gd name="adj2" fmla="val 5176957"/>
              </a:avLst>
            </a:prstGeom>
            <a:ln w="3492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cxnSp>
        <p:nvCxnSpPr>
          <p:cNvPr id="29" name="直接连接符 28"/>
          <p:cNvCxnSpPr/>
          <p:nvPr/>
        </p:nvCxnSpPr>
        <p:spPr>
          <a:xfrm flipV="1">
            <a:off x="1705610" y="2682240"/>
            <a:ext cx="0" cy="1835150"/>
          </a:xfrm>
          <a:prstGeom prst="line">
            <a:avLst/>
          </a:prstGeom>
          <a:ln w="3175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1687830" y="1049655"/>
            <a:ext cx="3810" cy="1116000"/>
          </a:xfrm>
          <a:prstGeom prst="line">
            <a:avLst/>
          </a:prstGeom>
          <a:ln w="31750">
            <a:solidFill>
              <a:srgbClr val="FF0000"/>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rot="16200000" flipH="1">
            <a:off x="1179830" y="1964690"/>
            <a:ext cx="1047115" cy="391795"/>
            <a:chOff x="1863" y="3396"/>
            <a:chExt cx="1982" cy="671"/>
          </a:xfrm>
        </p:grpSpPr>
        <p:cxnSp>
          <p:nvCxnSpPr>
            <p:cNvPr id="20" name="直接连接符 19"/>
            <p:cNvCxnSpPr/>
            <p:nvPr/>
          </p:nvCxnSpPr>
          <p:spPr>
            <a:xfrm flipH="1">
              <a:off x="2859" y="3396"/>
              <a:ext cx="987" cy="329"/>
            </a:xfrm>
            <a:prstGeom prst="line">
              <a:avLst/>
            </a:prstGeom>
            <a:ln w="3175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863" y="3739"/>
              <a:ext cx="987" cy="329"/>
            </a:xfrm>
            <a:prstGeom prst="line">
              <a:avLst/>
            </a:prstGeom>
            <a:ln w="31750">
              <a:no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p:nvCxnSpPr>
        <p:spPr>
          <a:xfrm flipH="1">
            <a:off x="2173605" y="1045210"/>
            <a:ext cx="3810" cy="1069340"/>
          </a:xfrm>
          <a:prstGeom prst="line">
            <a:avLst/>
          </a:prstGeom>
          <a:ln w="31750">
            <a:solidFill>
              <a:srgbClr val="FF00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flipV="1">
            <a:off x="2154555" y="2689225"/>
            <a:ext cx="1368000" cy="0"/>
          </a:xfrm>
          <a:prstGeom prst="line">
            <a:avLst/>
          </a:prstGeom>
          <a:ln w="3175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1416685" y="804545"/>
            <a:ext cx="559435" cy="306705"/>
          </a:xfrm>
          <a:prstGeom prst="rect">
            <a:avLst/>
          </a:prstGeom>
          <a:noFill/>
        </p:spPr>
        <p:txBody>
          <a:bodyPr wrap="square" rtlCol="0">
            <a:spAutoFit/>
          </a:bodyPr>
          <a:p>
            <a:r>
              <a:rPr lang="en-US" altLang="zh-CN" sz="1400" b="1">
                <a:solidFill>
                  <a:srgbClr val="FF0000"/>
                </a:solidFill>
              </a:rPr>
              <a:t>+12V</a:t>
            </a:r>
            <a:endParaRPr lang="en-US" altLang="zh-CN" sz="1400" b="1">
              <a:solidFill>
                <a:srgbClr val="FF0000"/>
              </a:solidFill>
            </a:endParaRPr>
          </a:p>
        </p:txBody>
      </p:sp>
      <p:sp>
        <p:nvSpPr>
          <p:cNvPr id="103" name="文本框 102"/>
          <p:cNvSpPr txBox="1"/>
          <p:nvPr/>
        </p:nvSpPr>
        <p:spPr>
          <a:xfrm>
            <a:off x="552450" y="2114550"/>
            <a:ext cx="720725" cy="284480"/>
          </a:xfrm>
          <a:prstGeom prst="rect">
            <a:avLst/>
          </a:prstGeom>
          <a:noFill/>
        </p:spPr>
        <p:txBody>
          <a:bodyPr wrap="square" rtlCol="0">
            <a:noAutofit/>
          </a:bodyPr>
          <a:p>
            <a:r>
              <a:rPr lang="zh-CN" altLang="en-US" sz="1400">
                <a:solidFill>
                  <a:srgbClr val="FF0000"/>
                </a:solidFill>
              </a:rPr>
              <a:t>继电器</a:t>
            </a:r>
            <a:endParaRPr lang="zh-CN" altLang="en-US" sz="1400">
              <a:solidFill>
                <a:srgbClr val="FF0000"/>
              </a:solidFill>
            </a:endParaRPr>
          </a:p>
          <a:p>
            <a:pPr algn="ctr"/>
            <a:r>
              <a:rPr lang="zh-CN" altLang="en-US" sz="1400">
                <a:solidFill>
                  <a:srgbClr val="7030A0"/>
                </a:solidFill>
              </a:rPr>
              <a:t>relay</a:t>
            </a:r>
            <a:endParaRPr lang="zh-CN" altLang="en-US" sz="1400">
              <a:solidFill>
                <a:srgbClr val="7030A0"/>
              </a:solidFill>
            </a:endParaRPr>
          </a:p>
        </p:txBody>
      </p:sp>
      <p:sp>
        <p:nvSpPr>
          <p:cNvPr id="114" name="圆角矩形标注 113"/>
          <p:cNvSpPr/>
          <p:nvPr/>
        </p:nvSpPr>
        <p:spPr>
          <a:xfrm>
            <a:off x="1887855" y="3676015"/>
            <a:ext cx="1285875" cy="346710"/>
          </a:xfrm>
          <a:prstGeom prst="wedgeRoundRectCallout">
            <a:avLst>
              <a:gd name="adj1" fmla="val 47679"/>
              <a:gd name="adj2" fmla="val 169780"/>
              <a:gd name="adj3" fmla="val 1666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solidFill>
              </a:rPr>
              <a:t>电磁离合器</a:t>
            </a:r>
            <a:endParaRPr lang="zh-CN" altLang="en-US" sz="1200">
              <a:solidFill>
                <a:schemeClr val="tx1"/>
              </a:solidFill>
            </a:endParaRPr>
          </a:p>
          <a:p>
            <a:pPr algn="ctr"/>
            <a:r>
              <a:rPr lang="zh-CN" altLang="en-US" sz="900">
                <a:solidFill>
                  <a:srgbClr val="7030A0"/>
                </a:solidFill>
              </a:rPr>
              <a:t>Electromagnetic clutch</a:t>
            </a:r>
            <a:endParaRPr lang="zh-CN" altLang="en-US" sz="900">
              <a:solidFill>
                <a:srgbClr val="7030A0"/>
              </a:solidFill>
            </a:endParaRPr>
          </a:p>
        </p:txBody>
      </p:sp>
      <p:cxnSp>
        <p:nvCxnSpPr>
          <p:cNvPr id="37" name="直接连接符 36"/>
          <p:cNvCxnSpPr/>
          <p:nvPr/>
        </p:nvCxnSpPr>
        <p:spPr>
          <a:xfrm flipV="1">
            <a:off x="1703705" y="2679065"/>
            <a:ext cx="0" cy="1835150"/>
          </a:xfrm>
          <a:prstGeom prst="line">
            <a:avLst/>
          </a:prstGeom>
          <a:ln w="31750">
            <a:solidFill>
              <a:srgbClr val="FF0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220085" y="1608455"/>
            <a:ext cx="1662430" cy="300990"/>
          </a:xfrm>
          <a:prstGeom prst="rect">
            <a:avLst/>
          </a:prstGeom>
          <a:noFill/>
          <a:ln w="25400">
            <a:solidFill>
              <a:schemeClr val="tx1"/>
            </a:solidFill>
            <a:prstDash val="sysDash"/>
          </a:ln>
        </p:spPr>
        <p:txBody>
          <a:bodyPr wrap="square" rtlCol="0">
            <a:spAutoFit/>
          </a:bodyPr>
          <a:p>
            <a:endParaRPr lang="zh-CN" altLang="en-US"/>
          </a:p>
        </p:txBody>
      </p:sp>
      <p:sp>
        <p:nvSpPr>
          <p:cNvPr id="8" name="文本框 7"/>
          <p:cNvSpPr txBox="1"/>
          <p:nvPr/>
        </p:nvSpPr>
        <p:spPr>
          <a:xfrm>
            <a:off x="9070975" y="1654810"/>
            <a:ext cx="1089660" cy="300990"/>
          </a:xfrm>
          <a:prstGeom prst="rect">
            <a:avLst/>
          </a:prstGeom>
          <a:noFill/>
          <a:ln w="25400">
            <a:solidFill>
              <a:schemeClr val="tx1"/>
            </a:solidFill>
            <a:prstDash val="sysDash"/>
          </a:ln>
        </p:spPr>
        <p:txBody>
          <a:bodyPr wrap="square" rtlCol="0">
            <a:spAutoFit/>
          </a:bodyPr>
          <a:p>
            <a:endParaRPr lang="zh-CN" altLang="en-US"/>
          </a:p>
        </p:txBody>
      </p:sp>
      <p:sp>
        <p:nvSpPr>
          <p:cNvPr id="3" name="文本框 2"/>
          <p:cNvSpPr txBox="1"/>
          <p:nvPr/>
        </p:nvSpPr>
        <p:spPr>
          <a:xfrm>
            <a:off x="7363460" y="1654810"/>
            <a:ext cx="1089660" cy="300990"/>
          </a:xfrm>
          <a:prstGeom prst="rect">
            <a:avLst/>
          </a:prstGeom>
          <a:noFill/>
          <a:ln w="25400">
            <a:solidFill>
              <a:schemeClr val="tx1"/>
            </a:solidFill>
            <a:prstDash val="sysDash"/>
          </a:ln>
        </p:spPr>
        <p:txBody>
          <a:bodyPr wrap="square" rtlCol="0">
            <a:spAutoFit/>
          </a:bodyPr>
          <a:p>
            <a:endParaRPr lang="zh-CN" altLang="en-US"/>
          </a:p>
        </p:txBody>
      </p:sp>
      <p:grpSp>
        <p:nvGrpSpPr>
          <p:cNvPr id="119" name="组合 118"/>
          <p:cNvGrpSpPr/>
          <p:nvPr/>
        </p:nvGrpSpPr>
        <p:grpSpPr>
          <a:xfrm rot="0">
            <a:off x="3089275" y="796925"/>
            <a:ext cx="2566035" cy="910590"/>
            <a:chOff x="3901" y="886"/>
            <a:chExt cx="4363" cy="1757"/>
          </a:xfrm>
          <a:solidFill>
            <a:schemeClr val="accent6"/>
          </a:solidFill>
        </p:grpSpPr>
        <p:sp>
          <p:nvSpPr>
            <p:cNvPr id="11" name="圆角矩形 10"/>
            <p:cNvSpPr/>
            <p:nvPr/>
          </p:nvSpPr>
          <p:spPr>
            <a:xfrm>
              <a:off x="3901" y="886"/>
              <a:ext cx="4363" cy="175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600"/>
            </a:p>
          </p:txBody>
        </p:sp>
        <p:sp>
          <p:nvSpPr>
            <p:cNvPr id="99" name="文本框 98"/>
            <p:cNvSpPr txBox="1"/>
            <p:nvPr/>
          </p:nvSpPr>
          <p:spPr>
            <a:xfrm>
              <a:off x="3901" y="987"/>
              <a:ext cx="4084" cy="1245"/>
            </a:xfrm>
            <a:prstGeom prst="rect">
              <a:avLst/>
            </a:prstGeom>
            <a:grpFill/>
          </p:spPr>
          <p:txBody>
            <a:bodyPr wrap="square" rtlCol="0">
              <a:spAutoFit/>
            </a:bodyPr>
            <a:p>
              <a:pPr algn="ctr"/>
              <a:r>
                <a:rPr lang="en-US" altLang="zh-CN">
                  <a:solidFill>
                    <a:schemeClr val="bg1"/>
                  </a:solidFill>
                </a:rPr>
                <a:t>K20</a:t>
              </a:r>
              <a:r>
                <a:rPr lang="zh-CN" altLang="en-US">
                  <a:solidFill>
                    <a:schemeClr val="bg1"/>
                  </a:solidFill>
                </a:rPr>
                <a:t>发动机电脑</a:t>
              </a:r>
              <a:r>
                <a:rPr lang="en-US" altLang="zh-CN">
                  <a:solidFill>
                    <a:schemeClr val="bg1"/>
                  </a:solidFill>
                </a:rPr>
                <a:t> </a:t>
              </a:r>
              <a:r>
                <a:rPr lang="en-US" altLang="zh-CN" sz="2400">
                  <a:solidFill>
                    <a:schemeClr val="bg1"/>
                  </a:solidFill>
                </a:rPr>
                <a:t>  </a:t>
              </a:r>
              <a:endParaRPr lang="en-US" altLang="zh-CN" sz="2400">
                <a:solidFill>
                  <a:schemeClr val="bg1"/>
                </a:solidFill>
              </a:endParaRPr>
            </a:p>
            <a:p>
              <a:pPr algn="ctr"/>
              <a:r>
                <a:rPr lang="zh-CN" altLang="en-US" sz="1200">
                  <a:solidFill>
                    <a:srgbClr val="7030A0"/>
                  </a:solidFill>
                </a:rPr>
                <a:t>engine computer</a:t>
              </a:r>
              <a:endParaRPr lang="zh-CN" altLang="en-US" sz="1200">
                <a:solidFill>
                  <a:srgbClr val="7030A0"/>
                </a:solidFill>
              </a:endParaRPr>
            </a:p>
          </p:txBody>
        </p:sp>
      </p:grpSp>
      <p:grpSp>
        <p:nvGrpSpPr>
          <p:cNvPr id="121" name="组合 120"/>
          <p:cNvGrpSpPr/>
          <p:nvPr/>
        </p:nvGrpSpPr>
        <p:grpSpPr>
          <a:xfrm rot="0">
            <a:off x="7216775" y="796925"/>
            <a:ext cx="3319780" cy="910140"/>
            <a:chOff x="11098" y="886"/>
            <a:chExt cx="5989" cy="1757"/>
          </a:xfrm>
          <a:solidFill>
            <a:schemeClr val="accent4"/>
          </a:solidFill>
        </p:grpSpPr>
        <p:sp>
          <p:nvSpPr>
            <p:cNvPr id="12" name="圆角矩形 11"/>
            <p:cNvSpPr/>
            <p:nvPr/>
          </p:nvSpPr>
          <p:spPr>
            <a:xfrm>
              <a:off x="11098" y="886"/>
              <a:ext cx="5989" cy="175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600"/>
            </a:p>
          </p:txBody>
        </p:sp>
        <p:sp>
          <p:nvSpPr>
            <p:cNvPr id="100" name="文本框 99"/>
            <p:cNvSpPr txBox="1"/>
            <p:nvPr/>
          </p:nvSpPr>
          <p:spPr>
            <a:xfrm>
              <a:off x="11936" y="1012"/>
              <a:ext cx="4644" cy="1068"/>
            </a:xfrm>
            <a:prstGeom prst="rect">
              <a:avLst/>
            </a:prstGeom>
            <a:grpFill/>
          </p:spPr>
          <p:txBody>
            <a:bodyPr wrap="square" rtlCol="0">
              <a:spAutoFit/>
            </a:bodyPr>
            <a:p>
              <a:pPr algn="ctr"/>
              <a:r>
                <a:rPr lang="en-US" altLang="zh-CN">
                  <a:solidFill>
                    <a:schemeClr val="bg1"/>
                  </a:solidFill>
                </a:rPr>
                <a:t>K33</a:t>
              </a:r>
              <a:r>
                <a:rPr lang="zh-CN" altLang="en-US">
                  <a:solidFill>
                    <a:schemeClr val="bg1"/>
                  </a:solidFill>
                </a:rPr>
                <a:t>空调控制模块Air </a:t>
              </a:r>
              <a:r>
                <a:rPr lang="zh-CN" altLang="en-US" sz="1200">
                  <a:solidFill>
                    <a:srgbClr val="7030A0"/>
                  </a:solidFill>
                </a:rPr>
                <a:t>conditioning control module</a:t>
              </a:r>
              <a:endParaRPr lang="zh-CN" altLang="en-US" sz="1200">
                <a:solidFill>
                  <a:srgbClr val="7030A0"/>
                </a:solidFill>
              </a:endParaRPr>
            </a:p>
          </p:txBody>
        </p:sp>
      </p:grpSp>
      <p:cxnSp>
        <p:nvCxnSpPr>
          <p:cNvPr id="15" name="直接连接符 14"/>
          <p:cNvCxnSpPr/>
          <p:nvPr/>
        </p:nvCxnSpPr>
        <p:spPr>
          <a:xfrm flipH="1" flipV="1">
            <a:off x="7483475" y="1508760"/>
            <a:ext cx="5715" cy="3456000"/>
          </a:xfrm>
          <a:prstGeom prst="line">
            <a:avLst/>
          </a:prstGeom>
          <a:ln w="317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a:off x="9146540" y="1586865"/>
            <a:ext cx="0" cy="2568575"/>
          </a:xfrm>
          <a:prstGeom prst="line">
            <a:avLst/>
          </a:prstGeom>
          <a:ln w="317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5433695" y="1591310"/>
            <a:ext cx="0" cy="1174750"/>
          </a:xfrm>
          <a:prstGeom prst="line">
            <a:avLst/>
          </a:prstGeom>
          <a:ln w="317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4128135" y="1591310"/>
            <a:ext cx="0" cy="1174750"/>
          </a:xfrm>
          <a:prstGeom prst="line">
            <a:avLst/>
          </a:prstGeom>
          <a:ln w="317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4780915" y="1591310"/>
            <a:ext cx="0" cy="1174750"/>
          </a:xfrm>
          <a:prstGeom prst="line">
            <a:avLst/>
          </a:prstGeom>
          <a:ln w="31750">
            <a:solidFill>
              <a:srgbClr val="00B050"/>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rot="0">
            <a:off x="9575165" y="2936875"/>
            <a:ext cx="1054735" cy="570865"/>
            <a:chOff x="14746" y="4810"/>
            <a:chExt cx="1902" cy="1102"/>
          </a:xfrm>
        </p:grpSpPr>
        <p:sp>
          <p:nvSpPr>
            <p:cNvPr id="48" name="矩形 47"/>
            <p:cNvSpPr/>
            <p:nvPr/>
          </p:nvSpPr>
          <p:spPr>
            <a:xfrm>
              <a:off x="14746" y="5022"/>
              <a:ext cx="1902" cy="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9" name="直接连接符 48"/>
            <p:cNvCxnSpPr/>
            <p:nvPr/>
          </p:nvCxnSpPr>
          <p:spPr>
            <a:xfrm flipV="1">
              <a:off x="14912" y="4810"/>
              <a:ext cx="1192" cy="1102"/>
            </a:xfrm>
            <a:prstGeom prst="line">
              <a:avLst/>
            </a:prstGeom>
            <a:ln w="508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6067" y="4825"/>
              <a:ext cx="445" cy="0"/>
            </a:xfrm>
            <a:prstGeom prst="line">
              <a:avLst/>
            </a:prstGeom>
            <a:ln w="508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52" name="直接连接符 51"/>
          <p:cNvCxnSpPr/>
          <p:nvPr/>
        </p:nvCxnSpPr>
        <p:spPr>
          <a:xfrm flipH="1" flipV="1">
            <a:off x="10093960" y="1571625"/>
            <a:ext cx="0" cy="1475740"/>
          </a:xfrm>
          <a:prstGeom prst="line">
            <a:avLst/>
          </a:prstGeom>
          <a:ln w="3175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10102850" y="3402330"/>
            <a:ext cx="0" cy="742950"/>
          </a:xfrm>
          <a:prstGeom prst="line">
            <a:avLst/>
          </a:prstGeom>
          <a:ln w="317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flipV="1">
            <a:off x="9144635" y="4140200"/>
            <a:ext cx="967105" cy="635"/>
          </a:xfrm>
          <a:prstGeom prst="line">
            <a:avLst/>
          </a:prstGeom>
          <a:ln w="317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flipV="1">
            <a:off x="8389620" y="1584960"/>
            <a:ext cx="0" cy="3744000"/>
          </a:xfrm>
          <a:prstGeom prst="line">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3526155" y="1586865"/>
            <a:ext cx="0" cy="1116000"/>
          </a:xfrm>
          <a:prstGeom prst="line">
            <a:avLst/>
          </a:prstGeom>
          <a:ln w="317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7279005" y="1264285"/>
            <a:ext cx="667385" cy="233680"/>
          </a:xfrm>
          <a:prstGeom prst="rect">
            <a:avLst/>
          </a:prstGeom>
          <a:noFill/>
        </p:spPr>
        <p:txBody>
          <a:bodyPr wrap="square" rtlCol="0">
            <a:noAutofit/>
          </a:bodyPr>
          <a:p>
            <a:r>
              <a:rPr lang="en-US" altLang="zh-CN" sz="1400" b="1">
                <a:solidFill>
                  <a:srgbClr val="FF0000"/>
                </a:solidFill>
              </a:rPr>
              <a:t>+12V</a:t>
            </a:r>
            <a:endParaRPr lang="en-US" altLang="zh-CN" sz="1400" b="1">
              <a:solidFill>
                <a:srgbClr val="FF0000"/>
              </a:solidFill>
            </a:endParaRPr>
          </a:p>
        </p:txBody>
      </p:sp>
      <p:sp>
        <p:nvSpPr>
          <p:cNvPr id="77" name="文本框 76"/>
          <p:cNvSpPr txBox="1"/>
          <p:nvPr/>
        </p:nvSpPr>
        <p:spPr>
          <a:xfrm>
            <a:off x="3906520" y="1358900"/>
            <a:ext cx="530860" cy="306705"/>
          </a:xfrm>
          <a:prstGeom prst="rect">
            <a:avLst/>
          </a:prstGeom>
          <a:noFill/>
        </p:spPr>
        <p:txBody>
          <a:bodyPr wrap="square" rtlCol="0">
            <a:spAutoFit/>
          </a:bodyPr>
          <a:p>
            <a:r>
              <a:rPr lang="en-US" altLang="zh-CN" sz="1400" b="1">
                <a:solidFill>
                  <a:srgbClr val="FF0000"/>
                </a:solidFill>
              </a:rPr>
              <a:t>+5V</a:t>
            </a:r>
            <a:endParaRPr lang="en-US" altLang="zh-CN" sz="1400" b="1">
              <a:solidFill>
                <a:srgbClr val="FF0000"/>
              </a:solidFill>
            </a:endParaRPr>
          </a:p>
        </p:txBody>
      </p:sp>
      <p:grpSp>
        <p:nvGrpSpPr>
          <p:cNvPr id="78" name="组合 77"/>
          <p:cNvGrpSpPr/>
          <p:nvPr/>
        </p:nvGrpSpPr>
        <p:grpSpPr>
          <a:xfrm rot="10800000">
            <a:off x="5314315" y="1511300"/>
            <a:ext cx="219710" cy="88265"/>
            <a:chOff x="5753" y="3210"/>
            <a:chExt cx="614" cy="234"/>
          </a:xfrm>
        </p:grpSpPr>
        <p:cxnSp>
          <p:nvCxnSpPr>
            <p:cNvPr id="79" name="直接连接符 78"/>
            <p:cNvCxnSpPr/>
            <p:nvPr/>
          </p:nvCxnSpPr>
          <p:spPr>
            <a:xfrm>
              <a:off x="5753" y="3210"/>
              <a:ext cx="6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5881" y="3327"/>
              <a:ext cx="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903" y="3444"/>
              <a:ext cx="3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rot="10800000">
            <a:off x="3415030" y="1511300"/>
            <a:ext cx="219710" cy="88265"/>
            <a:chOff x="5753" y="3210"/>
            <a:chExt cx="614" cy="234"/>
          </a:xfrm>
        </p:grpSpPr>
        <p:cxnSp>
          <p:nvCxnSpPr>
            <p:cNvPr id="83" name="直接连接符 82"/>
            <p:cNvCxnSpPr/>
            <p:nvPr/>
          </p:nvCxnSpPr>
          <p:spPr>
            <a:xfrm>
              <a:off x="5753" y="3210"/>
              <a:ext cx="6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5881" y="3327"/>
              <a:ext cx="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5903" y="3444"/>
              <a:ext cx="3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rot="10800000">
            <a:off x="8279765" y="1499235"/>
            <a:ext cx="219710" cy="88265"/>
            <a:chOff x="5753" y="3210"/>
            <a:chExt cx="614" cy="234"/>
          </a:xfrm>
        </p:grpSpPr>
        <p:cxnSp>
          <p:nvCxnSpPr>
            <p:cNvPr id="92" name="直接连接符 91"/>
            <p:cNvCxnSpPr/>
            <p:nvPr/>
          </p:nvCxnSpPr>
          <p:spPr>
            <a:xfrm>
              <a:off x="5753" y="3210"/>
              <a:ext cx="6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5881" y="3327"/>
              <a:ext cx="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5903" y="3444"/>
              <a:ext cx="3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rot="10800000">
            <a:off x="9038590" y="1499235"/>
            <a:ext cx="219710" cy="88265"/>
            <a:chOff x="5753" y="3210"/>
            <a:chExt cx="614" cy="234"/>
          </a:xfrm>
        </p:grpSpPr>
        <p:cxnSp>
          <p:nvCxnSpPr>
            <p:cNvPr id="96" name="直接连接符 95"/>
            <p:cNvCxnSpPr/>
            <p:nvPr/>
          </p:nvCxnSpPr>
          <p:spPr>
            <a:xfrm>
              <a:off x="5753" y="3210"/>
              <a:ext cx="6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881" y="3327"/>
              <a:ext cx="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5903" y="3444"/>
              <a:ext cx="3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1" name="直接连接符 100"/>
          <p:cNvCxnSpPr>
            <a:stCxn id="11" idx="3"/>
            <a:endCxn id="12" idx="1"/>
          </p:cNvCxnSpPr>
          <p:nvPr/>
        </p:nvCxnSpPr>
        <p:spPr>
          <a:xfrm>
            <a:off x="5655310" y="1252220"/>
            <a:ext cx="1561465"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6187440" y="851535"/>
            <a:ext cx="523875" cy="250190"/>
          </a:xfrm>
          <a:prstGeom prst="rect">
            <a:avLst/>
          </a:prstGeom>
          <a:noFill/>
        </p:spPr>
        <p:txBody>
          <a:bodyPr wrap="square" rtlCol="0">
            <a:noAutofit/>
          </a:bodyPr>
          <a:p>
            <a:r>
              <a:rPr lang="en-US" altLang="zh-CN" sz="1400">
                <a:solidFill>
                  <a:schemeClr val="tx1"/>
                </a:solidFill>
              </a:rPr>
              <a:t>LIN</a:t>
            </a:r>
            <a:endParaRPr lang="zh-CN" altLang="en-US" sz="1400">
              <a:solidFill>
                <a:schemeClr val="tx1"/>
              </a:solidFill>
            </a:endParaRPr>
          </a:p>
        </p:txBody>
      </p:sp>
      <p:sp>
        <p:nvSpPr>
          <p:cNvPr id="107" name="圆角矩形标注 106"/>
          <p:cNvSpPr/>
          <p:nvPr/>
        </p:nvSpPr>
        <p:spPr>
          <a:xfrm>
            <a:off x="10307955" y="1929130"/>
            <a:ext cx="1537335" cy="545465"/>
          </a:xfrm>
          <a:prstGeom prst="wedgeRoundRectCallout">
            <a:avLst>
              <a:gd name="adj1" fmla="val -49354"/>
              <a:gd name="adj2" fmla="val 144782"/>
              <a:gd name="adj3" fmla="val 1666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solidFill>
              </a:rPr>
              <a:t>蒸发箱温度传感器</a:t>
            </a:r>
            <a:r>
              <a:rPr lang="zh-CN" altLang="en-US" sz="900">
                <a:solidFill>
                  <a:srgbClr val="7030A0"/>
                </a:solidFill>
              </a:rPr>
              <a:t>Evaporation tankTemperature sensor</a:t>
            </a:r>
            <a:endParaRPr lang="zh-CN" altLang="en-US" sz="900">
              <a:solidFill>
                <a:srgbClr val="7030A0"/>
              </a:solidFill>
            </a:endParaRPr>
          </a:p>
        </p:txBody>
      </p:sp>
      <p:sp>
        <p:nvSpPr>
          <p:cNvPr id="109" name="圆角矩形标注 108"/>
          <p:cNvSpPr/>
          <p:nvPr/>
        </p:nvSpPr>
        <p:spPr>
          <a:xfrm>
            <a:off x="5655310" y="2237740"/>
            <a:ext cx="1225550" cy="498475"/>
          </a:xfrm>
          <a:prstGeom prst="wedgeRoundRectCallout">
            <a:avLst>
              <a:gd name="adj1" fmla="val -51578"/>
              <a:gd name="adj2" fmla="val 92263"/>
              <a:gd name="adj3" fmla="val 1666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rPr>
              <a:t>压力传感器</a:t>
            </a:r>
            <a:endParaRPr lang="zh-CN" altLang="en-US" sz="1400">
              <a:solidFill>
                <a:schemeClr val="tx1"/>
              </a:solidFill>
            </a:endParaRPr>
          </a:p>
          <a:p>
            <a:pPr algn="ctr"/>
            <a:r>
              <a:rPr lang="zh-CN" altLang="en-US" sz="1000">
                <a:solidFill>
                  <a:srgbClr val="7030A0"/>
                </a:solidFill>
              </a:rPr>
              <a:t>Pressure sensor</a:t>
            </a:r>
            <a:endParaRPr lang="zh-CN" altLang="en-US" sz="1000">
              <a:solidFill>
                <a:srgbClr val="7030A0"/>
              </a:solidFill>
            </a:endParaRPr>
          </a:p>
        </p:txBody>
      </p:sp>
      <p:cxnSp>
        <p:nvCxnSpPr>
          <p:cNvPr id="112" name="直接连接符 111"/>
          <p:cNvCxnSpPr/>
          <p:nvPr/>
        </p:nvCxnSpPr>
        <p:spPr>
          <a:xfrm flipH="1">
            <a:off x="4127500" y="1651000"/>
            <a:ext cx="1270" cy="309880"/>
          </a:xfrm>
          <a:prstGeom prst="line">
            <a:avLst/>
          </a:prstGeom>
          <a:ln w="3175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7486015" y="1598930"/>
            <a:ext cx="1270" cy="309880"/>
          </a:xfrm>
          <a:prstGeom prst="line">
            <a:avLst/>
          </a:prstGeom>
          <a:ln w="3175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grpSp>
        <p:nvGrpSpPr>
          <p:cNvPr id="118" name="组合 117"/>
          <p:cNvGrpSpPr/>
          <p:nvPr/>
        </p:nvGrpSpPr>
        <p:grpSpPr>
          <a:xfrm rot="0">
            <a:off x="3965575" y="2699385"/>
            <a:ext cx="1577975" cy="601345"/>
            <a:chOff x="5216" y="4557"/>
            <a:chExt cx="2986" cy="1570"/>
          </a:xfrm>
        </p:grpSpPr>
        <p:grpSp>
          <p:nvGrpSpPr>
            <p:cNvPr id="42" name="组合 41"/>
            <p:cNvGrpSpPr/>
            <p:nvPr/>
          </p:nvGrpSpPr>
          <p:grpSpPr>
            <a:xfrm>
              <a:off x="5216" y="4687"/>
              <a:ext cx="2986" cy="1440"/>
              <a:chOff x="4505" y="5915"/>
              <a:chExt cx="3458" cy="1440"/>
            </a:xfrm>
          </p:grpSpPr>
          <p:sp>
            <p:nvSpPr>
              <p:cNvPr id="39" name="直角三角形 38"/>
              <p:cNvSpPr/>
              <p:nvPr/>
            </p:nvSpPr>
            <p:spPr>
              <a:xfrm>
                <a:off x="4505" y="5915"/>
                <a:ext cx="3396" cy="1440"/>
              </a:xfrm>
              <a:prstGeom prst="rtTriangl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P</a:t>
                </a:r>
                <a:endParaRPr lang="en-US" altLang="zh-CN" sz="2800"/>
              </a:p>
            </p:txBody>
          </p:sp>
          <p:sp>
            <p:nvSpPr>
              <p:cNvPr id="40" name="直角三角形 39"/>
              <p:cNvSpPr/>
              <p:nvPr/>
            </p:nvSpPr>
            <p:spPr>
              <a:xfrm rot="10800000">
                <a:off x="4567" y="5915"/>
                <a:ext cx="3396" cy="1440"/>
              </a:xfrm>
              <a:prstGeom prst="rtTriangl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4400"/>
              </a:p>
            </p:txBody>
          </p:sp>
        </p:grpSp>
        <p:sp>
          <p:nvSpPr>
            <p:cNvPr id="117" name="文本框 116"/>
            <p:cNvSpPr txBox="1"/>
            <p:nvPr/>
          </p:nvSpPr>
          <p:spPr>
            <a:xfrm>
              <a:off x="6942" y="4557"/>
              <a:ext cx="548" cy="1363"/>
            </a:xfrm>
            <a:prstGeom prst="rect">
              <a:avLst/>
            </a:prstGeom>
            <a:noFill/>
          </p:spPr>
          <p:txBody>
            <a:bodyPr wrap="square" rtlCol="0">
              <a:spAutoFit/>
            </a:bodyPr>
            <a:p>
              <a:r>
                <a:rPr lang="en-US" altLang="zh-CN" sz="2800">
                  <a:solidFill>
                    <a:schemeClr val="bg1"/>
                  </a:solidFill>
                </a:rPr>
                <a:t>U</a:t>
              </a:r>
              <a:endParaRPr lang="en-US" altLang="zh-CN" sz="2800">
                <a:solidFill>
                  <a:schemeClr val="bg1"/>
                </a:solidFill>
              </a:endParaRPr>
            </a:p>
          </p:txBody>
        </p:sp>
      </p:grpSp>
      <p:sp>
        <p:nvSpPr>
          <p:cNvPr id="4" name="文本框 3"/>
          <p:cNvSpPr txBox="1"/>
          <p:nvPr/>
        </p:nvSpPr>
        <p:spPr>
          <a:xfrm>
            <a:off x="7492365" y="1733550"/>
            <a:ext cx="391160" cy="203835"/>
          </a:xfrm>
          <a:prstGeom prst="rect">
            <a:avLst/>
          </a:prstGeom>
          <a:noFill/>
        </p:spPr>
        <p:txBody>
          <a:bodyPr wrap="square" rtlCol="0">
            <a:noAutofit/>
          </a:bodyPr>
          <a:p>
            <a:r>
              <a:rPr lang="en-US" altLang="zh-CN" sz="1000">
                <a:solidFill>
                  <a:schemeClr val="tx1"/>
                </a:solidFill>
              </a:rPr>
              <a:t>11</a:t>
            </a:r>
            <a:endParaRPr lang="en-US" altLang="zh-CN" sz="1000">
              <a:solidFill>
                <a:schemeClr val="tx1"/>
              </a:solidFill>
            </a:endParaRPr>
          </a:p>
        </p:txBody>
      </p:sp>
      <p:sp>
        <p:nvSpPr>
          <p:cNvPr id="5" name="文本框 4"/>
          <p:cNvSpPr txBox="1"/>
          <p:nvPr/>
        </p:nvSpPr>
        <p:spPr>
          <a:xfrm>
            <a:off x="8107045" y="1730375"/>
            <a:ext cx="326390" cy="242570"/>
          </a:xfrm>
          <a:prstGeom prst="rect">
            <a:avLst/>
          </a:prstGeom>
          <a:noFill/>
        </p:spPr>
        <p:txBody>
          <a:bodyPr wrap="square" rtlCol="0">
            <a:noAutofit/>
          </a:bodyPr>
          <a:p>
            <a:r>
              <a:rPr lang="en-US" altLang="zh-CN" sz="1000"/>
              <a:t>10</a:t>
            </a:r>
            <a:endParaRPr lang="en-US" altLang="zh-CN" sz="1000"/>
          </a:p>
        </p:txBody>
      </p:sp>
      <p:sp>
        <p:nvSpPr>
          <p:cNvPr id="6" name="文本框 5"/>
          <p:cNvSpPr txBox="1"/>
          <p:nvPr/>
        </p:nvSpPr>
        <p:spPr>
          <a:xfrm>
            <a:off x="7710805" y="1939925"/>
            <a:ext cx="678180" cy="332740"/>
          </a:xfrm>
          <a:prstGeom prst="rect">
            <a:avLst/>
          </a:prstGeom>
          <a:noFill/>
        </p:spPr>
        <p:txBody>
          <a:bodyPr wrap="square" rtlCol="0">
            <a:noAutofit/>
          </a:bodyPr>
          <a:p>
            <a:r>
              <a:rPr lang="en-US" altLang="zh-CN" sz="2000"/>
              <a:t>X2</a:t>
            </a:r>
            <a:endParaRPr lang="en-US" altLang="zh-CN" sz="2000"/>
          </a:p>
        </p:txBody>
      </p:sp>
      <p:sp>
        <p:nvSpPr>
          <p:cNvPr id="7" name="文本框 6"/>
          <p:cNvSpPr txBox="1"/>
          <p:nvPr/>
        </p:nvSpPr>
        <p:spPr>
          <a:xfrm>
            <a:off x="9400540" y="1945640"/>
            <a:ext cx="616585" cy="311785"/>
          </a:xfrm>
          <a:prstGeom prst="rect">
            <a:avLst/>
          </a:prstGeom>
          <a:noFill/>
        </p:spPr>
        <p:txBody>
          <a:bodyPr wrap="square" rtlCol="0">
            <a:noAutofit/>
          </a:bodyPr>
          <a:p>
            <a:r>
              <a:rPr lang="en-US" altLang="zh-CN" sz="2000"/>
              <a:t>X3</a:t>
            </a:r>
            <a:endParaRPr lang="en-US" altLang="zh-CN" sz="2000"/>
          </a:p>
        </p:txBody>
      </p:sp>
      <p:sp>
        <p:nvSpPr>
          <p:cNvPr id="13" name="文本框 12"/>
          <p:cNvSpPr txBox="1"/>
          <p:nvPr/>
        </p:nvSpPr>
        <p:spPr>
          <a:xfrm>
            <a:off x="9145270" y="1729105"/>
            <a:ext cx="233045" cy="245110"/>
          </a:xfrm>
          <a:prstGeom prst="rect">
            <a:avLst/>
          </a:prstGeom>
          <a:noFill/>
        </p:spPr>
        <p:txBody>
          <a:bodyPr wrap="square" rtlCol="0">
            <a:spAutoFit/>
          </a:bodyPr>
          <a:p>
            <a:r>
              <a:rPr lang="en-US" altLang="zh-CN" sz="1000"/>
              <a:t>9</a:t>
            </a:r>
            <a:endParaRPr lang="en-US" altLang="zh-CN" sz="1000"/>
          </a:p>
        </p:txBody>
      </p:sp>
      <p:sp>
        <p:nvSpPr>
          <p:cNvPr id="14" name="文本框 13"/>
          <p:cNvSpPr txBox="1"/>
          <p:nvPr/>
        </p:nvSpPr>
        <p:spPr>
          <a:xfrm>
            <a:off x="9830435" y="1737995"/>
            <a:ext cx="415925" cy="191135"/>
          </a:xfrm>
          <a:prstGeom prst="rect">
            <a:avLst/>
          </a:prstGeom>
          <a:noFill/>
        </p:spPr>
        <p:txBody>
          <a:bodyPr wrap="square" rtlCol="0">
            <a:noAutofit/>
          </a:bodyPr>
          <a:p>
            <a:r>
              <a:rPr lang="en-US" altLang="zh-CN" sz="1000"/>
              <a:t>20</a:t>
            </a:r>
            <a:endParaRPr lang="en-US" altLang="zh-CN" sz="1000"/>
          </a:p>
        </p:txBody>
      </p:sp>
      <p:sp>
        <p:nvSpPr>
          <p:cNvPr id="24" name="文本框 23"/>
          <p:cNvSpPr txBox="1"/>
          <p:nvPr/>
        </p:nvSpPr>
        <p:spPr>
          <a:xfrm>
            <a:off x="4533900" y="1682115"/>
            <a:ext cx="388620" cy="247015"/>
          </a:xfrm>
          <a:prstGeom prst="rect">
            <a:avLst/>
          </a:prstGeom>
          <a:noFill/>
        </p:spPr>
        <p:txBody>
          <a:bodyPr wrap="square" rtlCol="0">
            <a:noAutofit/>
          </a:bodyPr>
          <a:p>
            <a:r>
              <a:rPr lang="en-US" altLang="zh-CN" sz="1000">
                <a:solidFill>
                  <a:srgbClr val="FF0000"/>
                </a:solidFill>
              </a:rPr>
              <a:t>57</a:t>
            </a:r>
            <a:endParaRPr lang="en-US" altLang="zh-CN" sz="1000">
              <a:solidFill>
                <a:srgbClr val="FF0000"/>
              </a:solidFill>
            </a:endParaRPr>
          </a:p>
        </p:txBody>
      </p:sp>
      <p:sp>
        <p:nvSpPr>
          <p:cNvPr id="30" name="文本框 29"/>
          <p:cNvSpPr txBox="1"/>
          <p:nvPr/>
        </p:nvSpPr>
        <p:spPr>
          <a:xfrm>
            <a:off x="3855085" y="1682115"/>
            <a:ext cx="447040" cy="247650"/>
          </a:xfrm>
          <a:prstGeom prst="rect">
            <a:avLst/>
          </a:prstGeom>
          <a:noFill/>
        </p:spPr>
        <p:txBody>
          <a:bodyPr wrap="square" rtlCol="0">
            <a:noAutofit/>
          </a:bodyPr>
          <a:p>
            <a:r>
              <a:rPr lang="en-US" altLang="zh-CN" sz="1000">
                <a:solidFill>
                  <a:srgbClr val="FF0000"/>
                </a:solidFill>
              </a:rPr>
              <a:t>37</a:t>
            </a:r>
            <a:endParaRPr lang="en-US" altLang="zh-CN" sz="1000">
              <a:solidFill>
                <a:srgbClr val="FF0000"/>
              </a:solidFill>
            </a:endParaRPr>
          </a:p>
        </p:txBody>
      </p:sp>
      <p:sp>
        <p:nvSpPr>
          <p:cNvPr id="31" name="文本框 30"/>
          <p:cNvSpPr txBox="1"/>
          <p:nvPr/>
        </p:nvSpPr>
        <p:spPr>
          <a:xfrm>
            <a:off x="3249930" y="1682115"/>
            <a:ext cx="384810" cy="278765"/>
          </a:xfrm>
          <a:prstGeom prst="rect">
            <a:avLst/>
          </a:prstGeom>
          <a:noFill/>
        </p:spPr>
        <p:txBody>
          <a:bodyPr wrap="square" rtlCol="0">
            <a:noAutofit/>
          </a:bodyPr>
          <a:p>
            <a:r>
              <a:rPr lang="en-US" altLang="zh-CN" sz="1000">
                <a:solidFill>
                  <a:srgbClr val="FF0000"/>
                </a:solidFill>
              </a:rPr>
              <a:t>54</a:t>
            </a:r>
            <a:endParaRPr lang="en-US" altLang="zh-CN" sz="1000">
              <a:solidFill>
                <a:srgbClr val="FF0000"/>
              </a:solidFill>
            </a:endParaRPr>
          </a:p>
        </p:txBody>
      </p:sp>
      <p:sp>
        <p:nvSpPr>
          <p:cNvPr id="32" name="文本框 31"/>
          <p:cNvSpPr txBox="1"/>
          <p:nvPr/>
        </p:nvSpPr>
        <p:spPr>
          <a:xfrm>
            <a:off x="3698875" y="1898650"/>
            <a:ext cx="603250" cy="316230"/>
          </a:xfrm>
          <a:prstGeom prst="rect">
            <a:avLst/>
          </a:prstGeom>
          <a:noFill/>
        </p:spPr>
        <p:txBody>
          <a:bodyPr wrap="square" rtlCol="0">
            <a:noAutofit/>
          </a:bodyPr>
          <a:p>
            <a:r>
              <a:rPr lang="en-US" altLang="zh-CN"/>
              <a:t>X1</a:t>
            </a:r>
            <a:endParaRPr lang="en-US" altLang="zh-CN"/>
          </a:p>
        </p:txBody>
      </p:sp>
      <p:sp>
        <p:nvSpPr>
          <p:cNvPr id="33" name="文本框 32"/>
          <p:cNvSpPr txBox="1"/>
          <p:nvPr/>
        </p:nvSpPr>
        <p:spPr>
          <a:xfrm>
            <a:off x="5397500" y="1704975"/>
            <a:ext cx="574040" cy="245110"/>
          </a:xfrm>
          <a:prstGeom prst="rect">
            <a:avLst/>
          </a:prstGeom>
          <a:noFill/>
        </p:spPr>
        <p:txBody>
          <a:bodyPr wrap="square" rtlCol="0">
            <a:spAutoFit/>
          </a:bodyPr>
          <a:p>
            <a:r>
              <a:rPr lang="en-US" altLang="zh-CN" sz="1000"/>
              <a:t>X3-20</a:t>
            </a:r>
            <a:endParaRPr lang="en-US" altLang="zh-CN" sz="1000"/>
          </a:p>
        </p:txBody>
      </p:sp>
      <p:sp>
        <p:nvSpPr>
          <p:cNvPr id="34" name="文本框 33"/>
          <p:cNvSpPr txBox="1"/>
          <p:nvPr/>
        </p:nvSpPr>
        <p:spPr>
          <a:xfrm>
            <a:off x="3935730" y="2520315"/>
            <a:ext cx="233045" cy="275590"/>
          </a:xfrm>
          <a:prstGeom prst="rect">
            <a:avLst/>
          </a:prstGeom>
          <a:noFill/>
        </p:spPr>
        <p:txBody>
          <a:bodyPr wrap="square" rtlCol="0">
            <a:spAutoFit/>
          </a:bodyPr>
          <a:p>
            <a:r>
              <a:rPr lang="en-US" altLang="zh-CN" sz="1200"/>
              <a:t>2</a:t>
            </a:r>
            <a:endParaRPr lang="en-US" altLang="zh-CN" sz="1200"/>
          </a:p>
        </p:txBody>
      </p:sp>
      <p:sp>
        <p:nvSpPr>
          <p:cNvPr id="35" name="文本框 34"/>
          <p:cNvSpPr txBox="1"/>
          <p:nvPr/>
        </p:nvSpPr>
        <p:spPr>
          <a:xfrm>
            <a:off x="4589780" y="2520315"/>
            <a:ext cx="233045" cy="275590"/>
          </a:xfrm>
          <a:prstGeom prst="rect">
            <a:avLst/>
          </a:prstGeom>
          <a:noFill/>
        </p:spPr>
        <p:txBody>
          <a:bodyPr wrap="square" rtlCol="0">
            <a:spAutoFit/>
          </a:bodyPr>
          <a:p>
            <a:r>
              <a:rPr lang="en-US" altLang="zh-CN" sz="1200"/>
              <a:t>3</a:t>
            </a:r>
            <a:endParaRPr lang="en-US" altLang="zh-CN" sz="1200"/>
          </a:p>
        </p:txBody>
      </p:sp>
      <p:sp>
        <p:nvSpPr>
          <p:cNvPr id="36" name="文本框 35"/>
          <p:cNvSpPr txBox="1"/>
          <p:nvPr/>
        </p:nvSpPr>
        <p:spPr>
          <a:xfrm>
            <a:off x="5185410" y="2520315"/>
            <a:ext cx="233045" cy="275590"/>
          </a:xfrm>
          <a:prstGeom prst="rect">
            <a:avLst/>
          </a:prstGeom>
          <a:noFill/>
        </p:spPr>
        <p:txBody>
          <a:bodyPr wrap="square" rtlCol="0">
            <a:spAutoFit/>
          </a:bodyPr>
          <a:p>
            <a:r>
              <a:rPr lang="en-US" altLang="zh-CN" sz="1200"/>
              <a:t>1</a:t>
            </a:r>
            <a:endParaRPr lang="en-US" altLang="zh-CN" sz="1200"/>
          </a:p>
        </p:txBody>
      </p:sp>
      <p:sp>
        <p:nvSpPr>
          <p:cNvPr id="2" name="圆角矩形 1"/>
          <p:cNvSpPr/>
          <p:nvPr/>
        </p:nvSpPr>
        <p:spPr>
          <a:xfrm>
            <a:off x="6079490" y="1101725"/>
            <a:ext cx="659765" cy="304800"/>
          </a:xfrm>
          <a:prstGeom prst="roundRect">
            <a:avLst>
              <a:gd name="adj" fmla="val 39030"/>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K9</a:t>
            </a:r>
            <a:endParaRPr lang="en-US" altLang="zh-CN" sz="2800"/>
          </a:p>
        </p:txBody>
      </p:sp>
      <p:sp>
        <p:nvSpPr>
          <p:cNvPr id="41" name="文本框 40"/>
          <p:cNvSpPr txBox="1"/>
          <p:nvPr/>
        </p:nvSpPr>
        <p:spPr>
          <a:xfrm>
            <a:off x="1273175" y="1372235"/>
            <a:ext cx="459740" cy="382905"/>
          </a:xfrm>
          <a:prstGeom prst="rect">
            <a:avLst/>
          </a:prstGeom>
          <a:noFill/>
        </p:spPr>
        <p:txBody>
          <a:bodyPr wrap="square" rtlCol="0">
            <a:noAutofit/>
          </a:bodyPr>
          <a:p>
            <a:r>
              <a:rPr lang="en-US" altLang="zh-CN"/>
              <a:t>F2  </a:t>
            </a:r>
            <a:endParaRPr lang="en-US" altLang="zh-CN"/>
          </a:p>
          <a:p>
            <a:r>
              <a:rPr lang="en-US" altLang="zh-CN" sz="1000">
                <a:solidFill>
                  <a:srgbClr val="FF0000"/>
                </a:solidFill>
              </a:rPr>
              <a:t>10A</a:t>
            </a:r>
            <a:endParaRPr lang="en-US" altLang="zh-CN" sz="1000">
              <a:solidFill>
                <a:srgbClr val="FF0000"/>
              </a:solidFill>
            </a:endParaRPr>
          </a:p>
        </p:txBody>
      </p:sp>
      <p:pic>
        <p:nvPicPr>
          <p:cNvPr id="70" name="F35B0BEE-F18A-47BB-8FCB-E00DA2F2635D-1" descr="C:/Users/admin/AppData/Local/Temp/wpp.QgXejawpp"/>
          <p:cNvPicPr/>
          <p:nvPr>
            <p:custDataLst>
              <p:tags r:id="rId1"/>
            </p:custDataLst>
          </p:nvPr>
        </p:nvPicPr>
        <p:blipFill>
          <a:blip r:embed="rId2"/>
          <a:stretch>
            <a:fillRect/>
          </a:stretch>
        </p:blipFill>
        <p:spPr>
          <a:xfrm>
            <a:off x="2150110" y="3849370"/>
            <a:ext cx="4561205" cy="3121660"/>
          </a:xfrm>
          <a:prstGeom prst="rect">
            <a:avLst/>
          </a:prstGeom>
          <a:noFill/>
          <a:ln w="9525">
            <a:noFill/>
          </a:ln>
        </p:spPr>
      </p:pic>
      <p:cxnSp>
        <p:nvCxnSpPr>
          <p:cNvPr id="74" name="直接连接符 73"/>
          <p:cNvCxnSpPr/>
          <p:nvPr/>
        </p:nvCxnSpPr>
        <p:spPr>
          <a:xfrm flipH="1" flipV="1">
            <a:off x="1689100" y="4517390"/>
            <a:ext cx="1980000" cy="635"/>
          </a:xfrm>
          <a:prstGeom prst="line">
            <a:avLst/>
          </a:prstGeom>
          <a:ln w="412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flipV="1">
            <a:off x="3408045" y="6299835"/>
            <a:ext cx="1270" cy="367030"/>
          </a:xfrm>
          <a:prstGeom prst="line">
            <a:avLst/>
          </a:prstGeom>
          <a:ln w="3175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87" name="组合 86"/>
          <p:cNvGrpSpPr/>
          <p:nvPr/>
        </p:nvGrpSpPr>
        <p:grpSpPr>
          <a:xfrm>
            <a:off x="3280410" y="6666865"/>
            <a:ext cx="252000" cy="108000"/>
            <a:chOff x="5753" y="3210"/>
            <a:chExt cx="614" cy="234"/>
          </a:xfrm>
        </p:grpSpPr>
        <p:cxnSp>
          <p:nvCxnSpPr>
            <p:cNvPr id="88" name="直接连接符 87"/>
            <p:cNvCxnSpPr/>
            <p:nvPr>
              <p:custDataLst>
                <p:tags r:id="rId3"/>
              </p:custDataLst>
            </p:nvPr>
          </p:nvCxnSpPr>
          <p:spPr>
            <a:xfrm>
              <a:off x="5753" y="3210"/>
              <a:ext cx="6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custDataLst>
                <p:tags r:id="rId4"/>
              </p:custDataLst>
            </p:nvPr>
          </p:nvCxnSpPr>
          <p:spPr>
            <a:xfrm>
              <a:off x="5881" y="3327"/>
              <a:ext cx="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custDataLst>
                <p:tags r:id="rId5"/>
              </p:custDataLst>
            </p:nvPr>
          </p:nvCxnSpPr>
          <p:spPr>
            <a:xfrm>
              <a:off x="5903" y="3444"/>
              <a:ext cx="3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8" name="直接连接符 107"/>
          <p:cNvCxnSpPr/>
          <p:nvPr/>
        </p:nvCxnSpPr>
        <p:spPr>
          <a:xfrm flipH="1">
            <a:off x="5990590" y="4965065"/>
            <a:ext cx="1512000" cy="0"/>
          </a:xfrm>
          <a:prstGeom prst="line">
            <a:avLst/>
          </a:prstGeom>
          <a:ln w="317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069965" y="5315585"/>
            <a:ext cx="2340000" cy="0"/>
          </a:xfrm>
          <a:prstGeom prst="line">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1" name="圆角矩形标注 110"/>
          <p:cNvSpPr/>
          <p:nvPr/>
        </p:nvSpPr>
        <p:spPr>
          <a:xfrm>
            <a:off x="5991225" y="4022725"/>
            <a:ext cx="1144270" cy="490855"/>
          </a:xfrm>
          <a:prstGeom prst="wedgeRoundRectCallout">
            <a:avLst>
              <a:gd name="adj1" fmla="val -45958"/>
              <a:gd name="adj2" fmla="val 124567"/>
              <a:gd name="adj3" fmla="val 1666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a:solidFill>
                  <a:schemeClr val="tx1"/>
                </a:solidFill>
                <a:sym typeface="+mn-ea"/>
              </a:rPr>
              <a:t>减压阀</a:t>
            </a:r>
            <a:endParaRPr lang="zh-CN" altLang="en-US" sz="1200" b="1">
              <a:solidFill>
                <a:schemeClr val="tx1"/>
              </a:solidFill>
              <a:sym typeface="+mn-ea"/>
            </a:endParaRPr>
          </a:p>
          <a:p>
            <a:pPr algn="ctr"/>
            <a:r>
              <a:rPr lang="zh-CN" altLang="en-US" sz="900" b="1">
                <a:solidFill>
                  <a:srgbClr val="7030A0"/>
                </a:solidFill>
                <a:sym typeface="+mn-ea"/>
              </a:rPr>
              <a:t>pressure reducing valve</a:t>
            </a:r>
            <a:endParaRPr lang="zh-CN" altLang="en-US" sz="900" b="1">
              <a:solidFill>
                <a:srgbClr val="7030A0"/>
              </a:solidFill>
              <a:sym typeface="+mn-ea"/>
            </a:endParaRPr>
          </a:p>
        </p:txBody>
      </p:sp>
      <p:cxnSp>
        <p:nvCxnSpPr>
          <p:cNvPr id="120" name="直接连接符 119"/>
          <p:cNvCxnSpPr/>
          <p:nvPr/>
        </p:nvCxnSpPr>
        <p:spPr>
          <a:xfrm flipH="1" flipV="1">
            <a:off x="1687830" y="4516755"/>
            <a:ext cx="1980000" cy="635"/>
          </a:xfrm>
          <a:prstGeom prst="line">
            <a:avLst/>
          </a:prstGeom>
          <a:ln w="412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dissolve">
                                      <p:cBhvr>
                                        <p:cTn id="7" dur="500"/>
                                        <p:tgtEl>
                                          <p:spTgt spid="114"/>
                                        </p:tgtEl>
                                      </p:cBhvr>
                                    </p:animEffect>
                                  </p:childTnLst>
                                </p:cTn>
                              </p:par>
                            </p:childTnLst>
                          </p:cTn>
                        </p:par>
                        <p:par>
                          <p:cTn id="8" fill="hold">
                            <p:stCondLst>
                              <p:cond delay="500"/>
                            </p:stCondLst>
                            <p:childTnLst>
                              <p:par>
                                <p:cTn id="9" presetID="26" presetClass="emph" presetSubtype="0" repeatCount="4000" fill="hold" grpId="1" nodeType="afterEffect">
                                  <p:stCondLst>
                                    <p:cond delay="0"/>
                                  </p:stCondLst>
                                  <p:childTnLst>
                                    <p:animEffect transition="out" filter="fade">
                                      <p:cBhvr>
                                        <p:cTn id="10" dur="500" tmFilter="0, 0; .2, .5; .8, .5; 1, 0"/>
                                        <p:tgtEl>
                                          <p:spTgt spid="114"/>
                                        </p:tgtEl>
                                      </p:cBhvr>
                                    </p:animEffect>
                                    <p:animScale>
                                      <p:cBhvr>
                                        <p:cTn id="11" dur="250" autoRev="1" fill="hold"/>
                                        <p:tgtEl>
                                          <p:spTgt spid="114"/>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dissolve">
                                      <p:cBhvr>
                                        <p:cTn id="16" dur="500"/>
                                        <p:tgtEl>
                                          <p:spTgt spid="110"/>
                                        </p:tgtEl>
                                      </p:cBhvr>
                                    </p:animEffect>
                                  </p:childTnLst>
                                </p:cTn>
                              </p:par>
                              <p:par>
                                <p:cTn id="17" presetID="9"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par>
                                <p:cTn id="20" presetID="9"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dissolve">
                                      <p:cBhvr>
                                        <p:cTn id="25" dur="500"/>
                                        <p:tgtEl>
                                          <p:spTgt spid="10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wipe(up)">
                                      <p:cBhvr>
                                        <p:cTn id="30" dur="500"/>
                                        <p:tgtEl>
                                          <p:spTgt spid="75"/>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up)">
                                      <p:cBhvr>
                                        <p:cTn id="34" dur="500"/>
                                        <p:tgtEl>
                                          <p:spTgt spid="65"/>
                                        </p:tgtEl>
                                      </p:cBhvr>
                                    </p:animEffect>
                                  </p:childTnLst>
                                </p:cTn>
                              </p:par>
                              <p:par>
                                <p:cTn id="35" presetID="22" presetClass="entr" presetSubtype="1"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wipe(up)">
                                      <p:cBhvr>
                                        <p:cTn id="37" dur="500"/>
                                        <p:tgtEl>
                                          <p:spTgt spid="71"/>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up)">
                                      <p:cBhvr>
                                        <p:cTn id="41" dur="500"/>
                                        <p:tgtEl>
                                          <p:spTgt spid="38"/>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up)">
                                      <p:cBhvr>
                                        <p:cTn id="44" dur="500"/>
                                        <p:tgtEl>
                                          <p:spTgt spid="41"/>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000" fill="hold">
                                          <p:stCondLst>
                                            <p:cond delay="0"/>
                                          </p:stCondLst>
                                        </p:cTn>
                                        <p:tgtEl>
                                          <p:spTgt spid="73"/>
                                        </p:tgtEl>
                                        <p:attrNameLst>
                                          <p:attrName>style.visibility</p:attrName>
                                        </p:attrNameLst>
                                      </p:cBhvr>
                                      <p:to>
                                        <p:strVal val="visible"/>
                                      </p:to>
                                    </p:set>
                                    <p:animEffect transition="in" filter="wipe(left)">
                                      <p:cBhvr>
                                        <p:cTn id="48" dur="1000"/>
                                        <p:tgtEl>
                                          <p:spTgt spid="73"/>
                                        </p:tgtEl>
                                      </p:cBhvr>
                                    </p:animEffect>
                                  </p:childTnLst>
                                </p:cTn>
                              </p:par>
                              <p:par>
                                <p:cTn id="49" presetID="22" presetClass="entr" presetSubtype="1" fill="hold" nodeType="withEffect">
                                  <p:stCondLst>
                                    <p:cond delay="0"/>
                                  </p:stCondLst>
                                  <p:childTnLst>
                                    <p:set>
                                      <p:cBhvr>
                                        <p:cTn id="50" dur="1000" fill="hold">
                                          <p:stCondLst>
                                            <p:cond delay="0"/>
                                          </p:stCondLst>
                                        </p:cTn>
                                        <p:tgtEl>
                                          <p:spTgt spid="29"/>
                                        </p:tgtEl>
                                        <p:attrNameLst>
                                          <p:attrName>style.visibility</p:attrName>
                                        </p:attrNameLst>
                                      </p:cBhvr>
                                      <p:to>
                                        <p:strVal val="visible"/>
                                      </p:to>
                                    </p:set>
                                    <p:animEffect transition="in" filter="wipe(up)">
                                      <p:cBhvr>
                                        <p:cTn id="51" dur="1000"/>
                                        <p:tgtEl>
                                          <p:spTgt spid="29"/>
                                        </p:tgtEl>
                                      </p:cBhvr>
                                    </p:animEffect>
                                  </p:childTnLst>
                                </p:cTn>
                              </p:par>
                            </p:childTnLst>
                          </p:cTn>
                        </p:par>
                        <p:par>
                          <p:cTn id="52" fill="hold">
                            <p:stCondLst>
                              <p:cond delay="2500"/>
                            </p:stCondLst>
                            <p:childTnLst>
                              <p:par>
                                <p:cTn id="53" presetID="22" presetClass="entr" presetSubtype="8" fill="hold" nodeType="afterEffect">
                                  <p:stCondLst>
                                    <p:cond delay="0"/>
                                  </p:stCondLst>
                                  <p:childTnLst>
                                    <p:set>
                                      <p:cBhvr>
                                        <p:cTn id="54" dur="1000" fill="hold">
                                          <p:stCondLst>
                                            <p:cond delay="0"/>
                                          </p:stCondLst>
                                        </p:cTn>
                                        <p:tgtEl>
                                          <p:spTgt spid="74"/>
                                        </p:tgtEl>
                                        <p:attrNameLst>
                                          <p:attrName>style.visibility</p:attrName>
                                        </p:attrNameLst>
                                      </p:cBhvr>
                                      <p:to>
                                        <p:strVal val="visible"/>
                                      </p:to>
                                    </p:set>
                                    <p:animEffect transition="in" filter="wipe(left)">
                                      <p:cBhvr>
                                        <p:cTn id="55" dur="1000"/>
                                        <p:tgtEl>
                                          <p:spTgt spid="74"/>
                                        </p:tgtEl>
                                      </p:cBhvr>
                                    </p:animEffect>
                                  </p:childTnLst>
                                </p:cTn>
                              </p:par>
                              <p:par>
                                <p:cTn id="56" presetID="22" presetClass="entr" presetSubtype="4" fill="hold" nodeType="withEffect">
                                  <p:stCondLst>
                                    <p:cond delay="0"/>
                                  </p:stCondLst>
                                  <p:childTnLst>
                                    <p:set>
                                      <p:cBhvr>
                                        <p:cTn id="57" dur="1000" fill="hold">
                                          <p:stCondLst>
                                            <p:cond delay="0"/>
                                          </p:stCondLst>
                                        </p:cTn>
                                        <p:tgtEl>
                                          <p:spTgt spid="72"/>
                                        </p:tgtEl>
                                        <p:attrNameLst>
                                          <p:attrName>style.visibility</p:attrName>
                                        </p:attrNameLst>
                                      </p:cBhvr>
                                      <p:to>
                                        <p:strVal val="visible"/>
                                      </p:to>
                                    </p:set>
                                    <p:animEffect transition="in" filter="wipe(down)">
                                      <p:cBhvr>
                                        <p:cTn id="58" dur="1000"/>
                                        <p:tgtEl>
                                          <p:spTgt spid="72"/>
                                        </p:tgtEl>
                                      </p:cBhvr>
                                    </p:animEffect>
                                  </p:childTnLst>
                                </p:cTn>
                              </p:par>
                            </p:childTnLst>
                          </p:cTn>
                        </p:par>
                        <p:par>
                          <p:cTn id="59" fill="hold">
                            <p:stCondLst>
                              <p:cond delay="3500"/>
                            </p:stCondLst>
                            <p:childTnLst>
                              <p:par>
                                <p:cTn id="60" presetID="22" presetClass="entr" presetSubtype="1" fill="hold" nodeType="after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wipe(up)">
                                      <p:cBhvr>
                                        <p:cTn id="62" dur="500"/>
                                        <p:tgtEl>
                                          <p:spTgt spid="86"/>
                                        </p:tgtEl>
                                      </p:cBhvr>
                                    </p:animEffect>
                                  </p:childTnLst>
                                </p:cTn>
                              </p:par>
                            </p:childTnLst>
                          </p:cTn>
                        </p:par>
                        <p:par>
                          <p:cTn id="63" fill="hold">
                            <p:stCondLst>
                              <p:cond delay="4000"/>
                            </p:stCondLst>
                            <p:childTnLst>
                              <p:par>
                                <p:cTn id="64" presetID="22" presetClass="entr" presetSubtype="1" fill="hold" nodeType="after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wipe(up)">
                                      <p:cBhvr>
                                        <p:cTn id="66" dur="500"/>
                                        <p:tgtEl>
                                          <p:spTgt spid="87"/>
                                        </p:tgtEl>
                                      </p:cBhvr>
                                    </p:animEffect>
                                  </p:childTnLst>
                                </p:cTn>
                              </p:par>
                              <p:par>
                                <p:cTn id="67" presetID="22" presetClass="entr" presetSubtype="4" fill="hold" nodeType="withEffect">
                                  <p:stCondLst>
                                    <p:cond delay="0"/>
                                  </p:stCondLst>
                                  <p:childTnLst>
                                    <p:set>
                                      <p:cBhvr>
                                        <p:cTn id="68" dur="1" fill="hold">
                                          <p:stCondLst>
                                            <p:cond delay="0"/>
                                          </p:stCondLst>
                                        </p:cTn>
                                        <p:tgtEl>
                                          <p:spTgt spid="82"/>
                                        </p:tgtEl>
                                        <p:attrNameLst>
                                          <p:attrName>style.visibility</p:attrName>
                                        </p:attrNameLst>
                                      </p:cBhvr>
                                      <p:to>
                                        <p:strVal val="visible"/>
                                      </p:to>
                                    </p:set>
                                    <p:animEffect transition="in" filter="wipe(down)">
                                      <p:cBhvr>
                                        <p:cTn id="69" dur="500"/>
                                        <p:tgtEl>
                                          <p:spTgt spid="82"/>
                                        </p:tgtEl>
                                      </p:cBhvr>
                                    </p:animEffect>
                                  </p:childTnLst>
                                </p:cTn>
                              </p:par>
                            </p:childTnLst>
                          </p:cTn>
                        </p:par>
                        <p:par>
                          <p:cTn id="70" fill="hold">
                            <p:stCondLst>
                              <p:cond delay="4500"/>
                            </p:stCondLst>
                            <p:childTnLst>
                              <p:par>
                                <p:cTn id="71" presetID="9" presetClass="entr" presetSubtype="0" fill="hold" nodeType="afterEffect">
                                  <p:stCondLst>
                                    <p:cond delay="0"/>
                                  </p:stCondLst>
                                  <p:childTnLst>
                                    <p:set>
                                      <p:cBhvr>
                                        <p:cTn id="72" dur="1" fill="hold">
                                          <p:stCondLst>
                                            <p:cond delay="0"/>
                                          </p:stCondLst>
                                        </p:cTn>
                                        <p:tgtEl>
                                          <p:spTgt spid="119"/>
                                        </p:tgtEl>
                                        <p:attrNameLst>
                                          <p:attrName>style.visibility</p:attrName>
                                        </p:attrNameLst>
                                      </p:cBhvr>
                                      <p:to>
                                        <p:strVal val="visible"/>
                                      </p:to>
                                    </p:set>
                                    <p:animEffect transition="in" filter="dissolve">
                                      <p:cBhvr>
                                        <p:cTn id="73" dur="500"/>
                                        <p:tgtEl>
                                          <p:spTgt spid="119"/>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dissolv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mph" presetSubtype="0" repeatCount="3000" fill="hold" nodeType="clickEffect">
                                  <p:stCondLst>
                                    <p:cond delay="0"/>
                                  </p:stCondLst>
                                  <p:childTnLst>
                                    <p:animEffect transition="out" filter="fade">
                                      <p:cBhvr>
                                        <p:cTn id="80" dur="500" tmFilter="0, 0; .2, .5; .8, .5; 1, 0"/>
                                        <p:tgtEl>
                                          <p:spTgt spid="119"/>
                                        </p:tgtEl>
                                      </p:cBhvr>
                                    </p:animEffect>
                                    <p:animScale>
                                      <p:cBhvr>
                                        <p:cTn id="81" dur="250" autoRev="1" fill="hold"/>
                                        <p:tgtEl>
                                          <p:spTgt spid="119"/>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26" presetClass="emph" presetSubtype="0" repeatCount="indefinite" fill="hold" nodeType="clickEffect">
                                  <p:stCondLst>
                                    <p:cond delay="0"/>
                                  </p:stCondLst>
                                  <p:childTnLst>
                                    <p:animEffect transition="out" filter="fade">
                                      <p:cBhvr>
                                        <p:cTn id="85" dur="500" tmFilter="0, 0; .2, .5; .8, .5; 1, 0"/>
                                        <p:tgtEl>
                                          <p:spTgt spid="23"/>
                                        </p:tgtEl>
                                      </p:cBhvr>
                                    </p:animEffect>
                                    <p:animScale>
                                      <p:cBhvr>
                                        <p:cTn id="86" dur="250" autoRev="1" fill="hold"/>
                                        <p:tgtEl>
                                          <p:spTgt spid="23"/>
                                        </p:tgtEl>
                                      </p:cBhvr>
                                      <p:by x="105000" y="105000"/>
                                    </p:animScale>
                                  </p:childTnLst>
                                </p:cTn>
                              </p:par>
                            </p:childTnLst>
                          </p:cTn>
                        </p:par>
                        <p:par>
                          <p:cTn id="87" fill="hold">
                            <p:stCondLst>
                              <p:cond delay="500"/>
                            </p:stCondLst>
                            <p:childTnLst>
                              <p:par>
                                <p:cTn id="88" presetID="8" presetClass="emph" presetSubtype="0" fill="hold" nodeType="afterEffect">
                                  <p:stCondLst>
                                    <p:cond delay="0"/>
                                  </p:stCondLst>
                                  <p:childTnLst>
                                    <p:animRot by="-1200000">
                                      <p:cBhvr>
                                        <p:cTn id="89" dur="500" fill="hold"/>
                                        <p:tgtEl>
                                          <p:spTgt spid="19"/>
                                        </p:tgtEl>
                                        <p:attrNameLst>
                                          <p:attrName>r</p:attrName>
                                        </p:attrNameLst>
                                      </p:cBhvr>
                                    </p:animRot>
                                  </p:childTnLst>
                                </p:cTn>
                              </p:par>
                            </p:childTnLst>
                          </p:cTn>
                        </p:par>
                        <p:par>
                          <p:cTn id="90" fill="hold">
                            <p:stCondLst>
                              <p:cond delay="1000"/>
                            </p:stCondLst>
                            <p:childTnLst>
                              <p:par>
                                <p:cTn id="91" presetID="22" presetClass="entr" presetSubtype="1" fill="hold" nodeType="afterEffect">
                                  <p:stCondLst>
                                    <p:cond delay="0"/>
                                  </p:stCondLst>
                                  <p:childTnLst>
                                    <p:set>
                                      <p:cBhvr>
                                        <p:cTn id="92" dur="1000" fill="hold">
                                          <p:stCondLst>
                                            <p:cond delay="0"/>
                                          </p:stCondLst>
                                        </p:cTn>
                                        <p:tgtEl>
                                          <p:spTgt spid="37"/>
                                        </p:tgtEl>
                                        <p:attrNameLst>
                                          <p:attrName>style.visibility</p:attrName>
                                        </p:attrNameLst>
                                      </p:cBhvr>
                                      <p:to>
                                        <p:strVal val="visible"/>
                                      </p:to>
                                    </p:set>
                                    <p:animEffect transition="in" filter="wipe(up)">
                                      <p:cBhvr>
                                        <p:cTn id="93" dur="1000"/>
                                        <p:tgtEl>
                                          <p:spTgt spid="37"/>
                                        </p:tgtEl>
                                      </p:cBhvr>
                                    </p:animEffect>
                                  </p:childTnLst>
                                </p:cTn>
                              </p:par>
                            </p:childTnLst>
                          </p:cTn>
                        </p:par>
                        <p:par>
                          <p:cTn id="94" fill="hold">
                            <p:stCondLst>
                              <p:cond delay="2000"/>
                            </p:stCondLst>
                            <p:childTnLst>
                              <p:par>
                                <p:cTn id="95" presetID="22" presetClass="entr" presetSubtype="8" fill="hold" nodeType="afterEffect">
                                  <p:stCondLst>
                                    <p:cond delay="0"/>
                                  </p:stCondLst>
                                  <p:childTnLst>
                                    <p:set>
                                      <p:cBhvr>
                                        <p:cTn id="96" dur="1000" fill="hold">
                                          <p:stCondLst>
                                            <p:cond delay="0"/>
                                          </p:stCondLst>
                                        </p:cTn>
                                        <p:tgtEl>
                                          <p:spTgt spid="120"/>
                                        </p:tgtEl>
                                        <p:attrNameLst>
                                          <p:attrName>style.visibility</p:attrName>
                                        </p:attrNameLst>
                                      </p:cBhvr>
                                      <p:to>
                                        <p:strVal val="visible"/>
                                      </p:to>
                                    </p:set>
                                    <p:animEffect transition="in" filter="wipe(left)">
                                      <p:cBhvr>
                                        <p:cTn id="97" dur="1000"/>
                                        <p:tgtEl>
                                          <p:spTgt spid="120"/>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dissolve">
                                      <p:cBhvr>
                                        <p:cTn id="102" dur="500"/>
                                        <p:tgtEl>
                                          <p:spTgt spid="118"/>
                                        </p:tgtEl>
                                      </p:cBhvr>
                                    </p:animEffect>
                                  </p:childTnLst>
                                </p:cTn>
                              </p:par>
                            </p:childTnLst>
                          </p:cTn>
                        </p:par>
                        <p:par>
                          <p:cTn id="103" fill="hold">
                            <p:stCondLst>
                              <p:cond delay="500"/>
                            </p:stCondLst>
                            <p:childTnLst>
                              <p:par>
                                <p:cTn id="104" presetID="9" presetClass="entr" presetSubtype="0"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Effect transition="in" filter="dissolve">
                                      <p:cBhvr>
                                        <p:cTn id="106" dur="500"/>
                                        <p:tgtEl>
                                          <p:spTgt spid="109"/>
                                        </p:tgtEl>
                                      </p:cBhvr>
                                    </p:animEffect>
                                  </p:childTnLst>
                                </p:cTn>
                              </p:par>
                            </p:childTnLst>
                          </p:cTn>
                        </p:par>
                        <p:par>
                          <p:cTn id="107" fill="hold">
                            <p:stCondLst>
                              <p:cond delay="1000"/>
                            </p:stCondLst>
                            <p:childTnLst>
                              <p:par>
                                <p:cTn id="108" presetID="26" presetClass="emph" presetSubtype="0" repeatCount="4000" fill="hold" grpId="1" nodeType="afterEffect">
                                  <p:stCondLst>
                                    <p:cond delay="0"/>
                                  </p:stCondLst>
                                  <p:childTnLst>
                                    <p:animEffect transition="out" filter="fade">
                                      <p:cBhvr>
                                        <p:cTn id="109" dur="500" tmFilter="0, 0; .2, .5; .8, .5; 1, 0"/>
                                        <p:tgtEl>
                                          <p:spTgt spid="109"/>
                                        </p:tgtEl>
                                      </p:cBhvr>
                                    </p:animEffect>
                                    <p:animScale>
                                      <p:cBhvr>
                                        <p:cTn id="110" dur="250" autoRev="1" fill="hold"/>
                                        <p:tgtEl>
                                          <p:spTgt spid="109"/>
                                        </p:tgtEl>
                                      </p:cBhvr>
                                      <p:by x="105000" y="105000"/>
                                    </p:animScale>
                                  </p:childTnLst>
                                </p:cTn>
                              </p:par>
                              <p:par>
                                <p:cTn id="111" presetID="26" presetClass="emph" presetSubtype="0" repeatCount="4000" fill="hold" nodeType="withEffect">
                                  <p:stCondLst>
                                    <p:cond delay="0"/>
                                  </p:stCondLst>
                                  <p:childTnLst>
                                    <p:animEffect transition="out" filter="fade">
                                      <p:cBhvr>
                                        <p:cTn id="112" dur="500" tmFilter="0, 0; .2, .5; .8, .5; 1, 0"/>
                                        <p:tgtEl>
                                          <p:spTgt spid="118"/>
                                        </p:tgtEl>
                                      </p:cBhvr>
                                    </p:animEffect>
                                    <p:animScale>
                                      <p:cBhvr>
                                        <p:cTn id="113" dur="250" autoRev="1" fill="hold"/>
                                        <p:tgtEl>
                                          <p:spTgt spid="118"/>
                                        </p:tgtEl>
                                      </p:cBhvr>
                                      <p:by x="105000" y="105000"/>
                                    </p:animScale>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wipe(down)">
                                      <p:cBhvr>
                                        <p:cTn id="118" dur="500"/>
                                        <p:tgtEl>
                                          <p:spTgt spid="45"/>
                                        </p:tgtEl>
                                      </p:cBhvr>
                                    </p:animEffect>
                                  </p:childTnLst>
                                </p:cTn>
                              </p:par>
                              <p:par>
                                <p:cTn id="119" presetID="22" presetClass="entr" presetSubtype="4" fill="hold" nodeType="withEffect">
                                  <p:stCondLst>
                                    <p:cond delay="0"/>
                                  </p:stCondLst>
                                  <p:childTnLst>
                                    <p:set>
                                      <p:cBhvr>
                                        <p:cTn id="120" dur="1" fill="hold">
                                          <p:stCondLst>
                                            <p:cond delay="0"/>
                                          </p:stCondLst>
                                        </p:cTn>
                                        <p:tgtEl>
                                          <p:spTgt spid="46"/>
                                        </p:tgtEl>
                                        <p:attrNameLst>
                                          <p:attrName>style.visibility</p:attrName>
                                        </p:attrNameLst>
                                      </p:cBhvr>
                                      <p:to>
                                        <p:strVal val="visible"/>
                                      </p:to>
                                    </p:set>
                                    <p:animEffect transition="in" filter="wipe(down)">
                                      <p:cBhvr>
                                        <p:cTn id="121" dur="500"/>
                                        <p:tgtEl>
                                          <p:spTgt spid="46"/>
                                        </p:tgtEl>
                                      </p:cBhvr>
                                    </p:animEffect>
                                  </p:childTnLst>
                                </p:cTn>
                              </p:par>
                              <p:par>
                                <p:cTn id="122" presetID="22" presetClass="entr" presetSubtype="4" fill="hold" nodeType="withEffect">
                                  <p:stCondLst>
                                    <p:cond delay="0"/>
                                  </p:stCondLst>
                                  <p:childTnLst>
                                    <p:set>
                                      <p:cBhvr>
                                        <p:cTn id="123" dur="1" fill="hold">
                                          <p:stCondLst>
                                            <p:cond delay="0"/>
                                          </p:stCondLst>
                                        </p:cTn>
                                        <p:tgtEl>
                                          <p:spTgt spid="47"/>
                                        </p:tgtEl>
                                        <p:attrNameLst>
                                          <p:attrName>style.visibility</p:attrName>
                                        </p:attrNameLst>
                                      </p:cBhvr>
                                      <p:to>
                                        <p:strVal val="visible"/>
                                      </p:to>
                                    </p:set>
                                    <p:animEffect transition="in" filter="wipe(down)">
                                      <p:cBhvr>
                                        <p:cTn id="124" dur="500"/>
                                        <p:tgtEl>
                                          <p:spTgt spid="47"/>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wipe(down)">
                                      <p:cBhvr>
                                        <p:cTn id="127" dur="500"/>
                                        <p:tgtEl>
                                          <p:spTgt spid="77"/>
                                        </p:tgtEl>
                                      </p:cBhvr>
                                    </p:animEffect>
                                  </p:childTnLst>
                                </p:cTn>
                              </p:par>
                              <p:par>
                                <p:cTn id="128" presetID="22" presetClass="entr" presetSubtype="4" fill="hold" nodeType="withEffect">
                                  <p:stCondLst>
                                    <p:cond delay="0"/>
                                  </p:stCondLst>
                                  <p:childTnLst>
                                    <p:set>
                                      <p:cBhvr>
                                        <p:cTn id="129" dur="1" fill="hold">
                                          <p:stCondLst>
                                            <p:cond delay="0"/>
                                          </p:stCondLst>
                                        </p:cTn>
                                        <p:tgtEl>
                                          <p:spTgt spid="78"/>
                                        </p:tgtEl>
                                        <p:attrNameLst>
                                          <p:attrName>style.visibility</p:attrName>
                                        </p:attrNameLst>
                                      </p:cBhvr>
                                      <p:to>
                                        <p:strVal val="visible"/>
                                      </p:to>
                                    </p:set>
                                    <p:animEffect transition="in" filter="wipe(down)">
                                      <p:cBhvr>
                                        <p:cTn id="130" dur="500"/>
                                        <p:tgtEl>
                                          <p:spTgt spid="78"/>
                                        </p:tgtEl>
                                      </p:cBhvr>
                                    </p:animEffect>
                                  </p:childTnLst>
                                </p:cTn>
                              </p:par>
                              <p:par>
                                <p:cTn id="131" presetID="22" presetClass="entr" presetSubtype="4" fill="hold" nodeType="withEffect">
                                  <p:stCondLst>
                                    <p:cond delay="0"/>
                                  </p:stCondLst>
                                  <p:childTnLst>
                                    <p:set>
                                      <p:cBhvr>
                                        <p:cTn id="132" dur="1" fill="hold">
                                          <p:stCondLst>
                                            <p:cond delay="0"/>
                                          </p:stCondLst>
                                        </p:cTn>
                                        <p:tgtEl>
                                          <p:spTgt spid="112"/>
                                        </p:tgtEl>
                                        <p:attrNameLst>
                                          <p:attrName>style.visibility</p:attrName>
                                        </p:attrNameLst>
                                      </p:cBhvr>
                                      <p:to>
                                        <p:strVal val="visible"/>
                                      </p:to>
                                    </p:set>
                                    <p:animEffect transition="in" filter="wipe(down)">
                                      <p:cBhvr>
                                        <p:cTn id="133" dur="500"/>
                                        <p:tgtEl>
                                          <p:spTgt spid="112"/>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24"/>
                                        </p:tgtEl>
                                        <p:attrNameLst>
                                          <p:attrName>style.visibility</p:attrName>
                                        </p:attrNameLst>
                                      </p:cBhvr>
                                      <p:to>
                                        <p:strVal val="visible"/>
                                      </p:to>
                                    </p:set>
                                    <p:animEffect transition="in" filter="wipe(down)">
                                      <p:cBhvr>
                                        <p:cTn id="136" dur="500"/>
                                        <p:tgtEl>
                                          <p:spTgt spid="24"/>
                                        </p:tgtEl>
                                      </p:cBhvr>
                                    </p:animEffect>
                                  </p:childTnLst>
                                </p:cTn>
                              </p:par>
                              <p:par>
                                <p:cTn id="137" presetID="22" presetClass="entr" presetSubtype="4" fill="hold" grpId="0" nodeType="with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down)">
                                      <p:cBhvr>
                                        <p:cTn id="139" dur="500"/>
                                        <p:tgtEl>
                                          <p:spTgt spid="30"/>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wipe(down)">
                                      <p:cBhvr>
                                        <p:cTn id="142" dur="500"/>
                                        <p:tgtEl>
                                          <p:spTgt spid="33"/>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wipe(down)">
                                      <p:cBhvr>
                                        <p:cTn id="145" dur="500"/>
                                        <p:tgtEl>
                                          <p:spTgt spid="34"/>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35"/>
                                        </p:tgtEl>
                                        <p:attrNameLst>
                                          <p:attrName>style.visibility</p:attrName>
                                        </p:attrNameLst>
                                      </p:cBhvr>
                                      <p:to>
                                        <p:strVal val="visible"/>
                                      </p:to>
                                    </p:set>
                                    <p:animEffect transition="in" filter="wipe(down)">
                                      <p:cBhvr>
                                        <p:cTn id="148" dur="500"/>
                                        <p:tgtEl>
                                          <p:spTgt spid="35"/>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22"/>
                                        </p:tgtEl>
                                        <p:attrNameLst>
                                          <p:attrName>style.visibility</p:attrName>
                                        </p:attrNameLst>
                                      </p:cBhvr>
                                      <p:to>
                                        <p:strVal val="visible"/>
                                      </p:to>
                                    </p:set>
                                    <p:animEffect transition="in" filter="dissolve">
                                      <p:cBhvr>
                                        <p:cTn id="154" dur="500"/>
                                        <p:tgtEl>
                                          <p:spTgt spid="22"/>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32"/>
                                        </p:tgtEl>
                                        <p:attrNameLst>
                                          <p:attrName>style.visibility</p:attrName>
                                        </p:attrNameLst>
                                      </p:cBhvr>
                                      <p:to>
                                        <p:strVal val="visible"/>
                                      </p:to>
                                    </p:set>
                                    <p:animEffect transition="in" filter="dissolve">
                                      <p:cBhvr>
                                        <p:cTn id="157" dur="500"/>
                                        <p:tgtEl>
                                          <p:spTgt spid="32"/>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107"/>
                                        </p:tgtEl>
                                        <p:attrNameLst>
                                          <p:attrName>style.visibility</p:attrName>
                                        </p:attrNameLst>
                                      </p:cBhvr>
                                      <p:to>
                                        <p:strVal val="visible"/>
                                      </p:to>
                                    </p:set>
                                    <p:animEffect transition="in" filter="dissolve">
                                      <p:cBhvr>
                                        <p:cTn id="162" dur="500"/>
                                        <p:tgtEl>
                                          <p:spTgt spid="107"/>
                                        </p:tgtEl>
                                      </p:cBhvr>
                                    </p:animEffect>
                                  </p:childTnLst>
                                </p:cTn>
                              </p:par>
                              <p:par>
                                <p:cTn id="163" presetID="9" presetClass="entr" presetSubtype="0" fill="hold" nodeType="withEffect">
                                  <p:stCondLst>
                                    <p:cond delay="0"/>
                                  </p:stCondLst>
                                  <p:childTnLst>
                                    <p:set>
                                      <p:cBhvr>
                                        <p:cTn id="164" dur="1" fill="hold">
                                          <p:stCondLst>
                                            <p:cond delay="0"/>
                                          </p:stCondLst>
                                        </p:cTn>
                                        <p:tgtEl>
                                          <p:spTgt spid="51"/>
                                        </p:tgtEl>
                                        <p:attrNameLst>
                                          <p:attrName>style.visibility</p:attrName>
                                        </p:attrNameLst>
                                      </p:cBhvr>
                                      <p:to>
                                        <p:strVal val="visible"/>
                                      </p:to>
                                    </p:set>
                                    <p:animEffect transition="in" filter="dissolve">
                                      <p:cBhvr>
                                        <p:cTn id="165" dur="500"/>
                                        <p:tgtEl>
                                          <p:spTgt spid="51"/>
                                        </p:tgtEl>
                                      </p:cBhvr>
                                    </p:animEffect>
                                  </p:childTnLst>
                                </p:cTn>
                              </p:par>
                            </p:childTnLst>
                          </p:cTn>
                        </p:par>
                        <p:par>
                          <p:cTn id="166" fill="hold">
                            <p:stCondLst>
                              <p:cond delay="500"/>
                            </p:stCondLst>
                            <p:childTnLst>
                              <p:par>
                                <p:cTn id="167" presetID="26" presetClass="emph" presetSubtype="0" repeatCount="4000" fill="hold" grpId="1" nodeType="afterEffect">
                                  <p:stCondLst>
                                    <p:cond delay="0"/>
                                  </p:stCondLst>
                                  <p:childTnLst>
                                    <p:animEffect transition="out" filter="fade">
                                      <p:cBhvr>
                                        <p:cTn id="168" dur="500" tmFilter="0, 0; .2, .5; .8, .5; 1, 0"/>
                                        <p:tgtEl>
                                          <p:spTgt spid="107"/>
                                        </p:tgtEl>
                                      </p:cBhvr>
                                    </p:animEffect>
                                    <p:animScale>
                                      <p:cBhvr>
                                        <p:cTn id="169" dur="250" autoRev="1" fill="hold"/>
                                        <p:tgtEl>
                                          <p:spTgt spid="107"/>
                                        </p:tgtEl>
                                      </p:cBhvr>
                                      <p:by x="105000" y="105000"/>
                                    </p:animScale>
                                  </p:childTnLst>
                                </p:cTn>
                              </p:par>
                              <p:par>
                                <p:cTn id="170" presetID="26" presetClass="emph" presetSubtype="0" repeatCount="4000" fill="hold" nodeType="withEffect">
                                  <p:stCondLst>
                                    <p:cond delay="0"/>
                                  </p:stCondLst>
                                  <p:childTnLst>
                                    <p:animEffect transition="out" filter="fade">
                                      <p:cBhvr>
                                        <p:cTn id="171" dur="500" tmFilter="0, 0; .2, .5; .8, .5; 1, 0"/>
                                        <p:tgtEl>
                                          <p:spTgt spid="51"/>
                                        </p:tgtEl>
                                      </p:cBhvr>
                                    </p:animEffect>
                                    <p:animScale>
                                      <p:cBhvr>
                                        <p:cTn id="172" dur="250" autoRev="1" fill="hold"/>
                                        <p:tgtEl>
                                          <p:spTgt spid="5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nodeType="clickEffect">
                                  <p:stCondLst>
                                    <p:cond delay="0"/>
                                  </p:stCondLst>
                                  <p:childTnLst>
                                    <p:set>
                                      <p:cBhvr>
                                        <p:cTn id="176" dur="1" fill="hold">
                                          <p:stCondLst>
                                            <p:cond delay="0"/>
                                          </p:stCondLst>
                                        </p:cTn>
                                        <p:tgtEl>
                                          <p:spTgt spid="121"/>
                                        </p:tgtEl>
                                        <p:attrNameLst>
                                          <p:attrName>style.visibility</p:attrName>
                                        </p:attrNameLst>
                                      </p:cBhvr>
                                      <p:to>
                                        <p:strVal val="visible"/>
                                      </p:to>
                                    </p:set>
                                    <p:animEffect transition="in" filter="dissolve">
                                      <p:cBhvr>
                                        <p:cTn id="177" dur="500"/>
                                        <p:tgtEl>
                                          <p:spTgt spid="121"/>
                                        </p:tgtEl>
                                      </p:cBhvr>
                                    </p:animEffect>
                                  </p:childTnLst>
                                </p:cTn>
                              </p:par>
                            </p:childTnLst>
                          </p:cTn>
                        </p:par>
                        <p:par>
                          <p:cTn id="178" fill="hold">
                            <p:stCondLst>
                              <p:cond delay="500"/>
                            </p:stCondLst>
                            <p:childTnLst>
                              <p:par>
                                <p:cTn id="179" presetID="22" presetClass="entr" presetSubtype="1" fill="hold" grpId="0" nodeType="afterEffect">
                                  <p:stCondLst>
                                    <p:cond delay="0"/>
                                  </p:stCondLst>
                                  <p:childTnLst>
                                    <p:set>
                                      <p:cBhvr>
                                        <p:cTn id="180" dur="1" fill="hold">
                                          <p:stCondLst>
                                            <p:cond delay="0"/>
                                          </p:stCondLst>
                                        </p:cTn>
                                        <p:tgtEl>
                                          <p:spTgt spid="8"/>
                                        </p:tgtEl>
                                        <p:attrNameLst>
                                          <p:attrName>style.visibility</p:attrName>
                                        </p:attrNameLst>
                                      </p:cBhvr>
                                      <p:to>
                                        <p:strVal val="visible"/>
                                      </p:to>
                                    </p:set>
                                    <p:animEffect transition="in" filter="wipe(up)">
                                      <p:cBhvr>
                                        <p:cTn id="181" dur="500"/>
                                        <p:tgtEl>
                                          <p:spTgt spid="8"/>
                                        </p:tgtEl>
                                      </p:cBhvr>
                                    </p:animEffect>
                                  </p:childTnLst>
                                </p:cTn>
                              </p:par>
                              <p:par>
                                <p:cTn id="182" presetID="22" presetClass="entr" presetSubtype="1" fill="hold" nodeType="withEffect">
                                  <p:stCondLst>
                                    <p:cond delay="0"/>
                                  </p:stCondLst>
                                  <p:childTnLst>
                                    <p:set>
                                      <p:cBhvr>
                                        <p:cTn id="183" dur="1" fill="hold">
                                          <p:stCondLst>
                                            <p:cond delay="0"/>
                                          </p:stCondLst>
                                        </p:cTn>
                                        <p:tgtEl>
                                          <p:spTgt spid="16"/>
                                        </p:tgtEl>
                                        <p:attrNameLst>
                                          <p:attrName>style.visibility</p:attrName>
                                        </p:attrNameLst>
                                      </p:cBhvr>
                                      <p:to>
                                        <p:strVal val="visible"/>
                                      </p:to>
                                    </p:set>
                                    <p:animEffect transition="in" filter="wipe(up)">
                                      <p:cBhvr>
                                        <p:cTn id="184" dur="500"/>
                                        <p:tgtEl>
                                          <p:spTgt spid="16"/>
                                        </p:tgtEl>
                                      </p:cBhvr>
                                    </p:animEffect>
                                  </p:childTnLst>
                                </p:cTn>
                              </p:par>
                              <p:par>
                                <p:cTn id="185" presetID="22" presetClass="entr" presetSubtype="1" fill="hold" nodeType="withEffect">
                                  <p:stCondLst>
                                    <p:cond delay="0"/>
                                  </p:stCondLst>
                                  <p:childTnLst>
                                    <p:set>
                                      <p:cBhvr>
                                        <p:cTn id="186" dur="1" fill="hold">
                                          <p:stCondLst>
                                            <p:cond delay="0"/>
                                          </p:stCondLst>
                                        </p:cTn>
                                        <p:tgtEl>
                                          <p:spTgt spid="52"/>
                                        </p:tgtEl>
                                        <p:attrNameLst>
                                          <p:attrName>style.visibility</p:attrName>
                                        </p:attrNameLst>
                                      </p:cBhvr>
                                      <p:to>
                                        <p:strVal val="visible"/>
                                      </p:to>
                                    </p:set>
                                    <p:animEffect transition="in" filter="wipe(up)">
                                      <p:cBhvr>
                                        <p:cTn id="187" dur="500"/>
                                        <p:tgtEl>
                                          <p:spTgt spid="52"/>
                                        </p:tgtEl>
                                      </p:cBhvr>
                                    </p:animEffect>
                                  </p:childTnLst>
                                </p:cTn>
                              </p:par>
                              <p:par>
                                <p:cTn id="188" presetID="22" presetClass="entr" presetSubtype="1" fill="hold" nodeType="with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wipe(up)">
                                      <p:cBhvr>
                                        <p:cTn id="190" dur="500"/>
                                        <p:tgtEl>
                                          <p:spTgt spid="56"/>
                                        </p:tgtEl>
                                      </p:cBhvr>
                                    </p:animEffect>
                                  </p:childTnLst>
                                </p:cTn>
                              </p:par>
                              <p:par>
                                <p:cTn id="191" presetID="22" presetClass="entr" presetSubtype="1" fill="hold" nodeType="withEffect">
                                  <p:stCondLst>
                                    <p:cond delay="0"/>
                                  </p:stCondLst>
                                  <p:childTnLst>
                                    <p:set>
                                      <p:cBhvr>
                                        <p:cTn id="192" dur="1" fill="hold">
                                          <p:stCondLst>
                                            <p:cond delay="0"/>
                                          </p:stCondLst>
                                        </p:cTn>
                                        <p:tgtEl>
                                          <p:spTgt spid="57"/>
                                        </p:tgtEl>
                                        <p:attrNameLst>
                                          <p:attrName>style.visibility</p:attrName>
                                        </p:attrNameLst>
                                      </p:cBhvr>
                                      <p:to>
                                        <p:strVal val="visible"/>
                                      </p:to>
                                    </p:set>
                                    <p:animEffect transition="in" filter="wipe(up)">
                                      <p:cBhvr>
                                        <p:cTn id="193" dur="500"/>
                                        <p:tgtEl>
                                          <p:spTgt spid="57"/>
                                        </p:tgtEl>
                                      </p:cBhvr>
                                    </p:animEffect>
                                  </p:childTnLst>
                                </p:cTn>
                              </p:par>
                              <p:par>
                                <p:cTn id="194" presetID="22" presetClass="entr" presetSubtype="1" fill="hold" nodeType="withEffect">
                                  <p:stCondLst>
                                    <p:cond delay="0"/>
                                  </p:stCondLst>
                                  <p:childTnLst>
                                    <p:set>
                                      <p:cBhvr>
                                        <p:cTn id="195" dur="1" fill="hold">
                                          <p:stCondLst>
                                            <p:cond delay="0"/>
                                          </p:stCondLst>
                                        </p:cTn>
                                        <p:tgtEl>
                                          <p:spTgt spid="95"/>
                                        </p:tgtEl>
                                        <p:attrNameLst>
                                          <p:attrName>style.visibility</p:attrName>
                                        </p:attrNameLst>
                                      </p:cBhvr>
                                      <p:to>
                                        <p:strVal val="visible"/>
                                      </p:to>
                                    </p:set>
                                    <p:animEffect transition="in" filter="wipe(up)">
                                      <p:cBhvr>
                                        <p:cTn id="196" dur="500"/>
                                        <p:tgtEl>
                                          <p:spTgt spid="95"/>
                                        </p:tgtEl>
                                      </p:cBhvr>
                                    </p:animEffect>
                                  </p:childTnLst>
                                </p:cTn>
                              </p:par>
                              <p:par>
                                <p:cTn id="197" presetID="22" presetClass="entr" presetSubtype="1" fill="hold" grpId="0" nodeType="withEffect">
                                  <p:stCondLst>
                                    <p:cond delay="0"/>
                                  </p:stCondLst>
                                  <p:childTnLst>
                                    <p:set>
                                      <p:cBhvr>
                                        <p:cTn id="198" dur="1" fill="hold">
                                          <p:stCondLst>
                                            <p:cond delay="0"/>
                                          </p:stCondLst>
                                        </p:cTn>
                                        <p:tgtEl>
                                          <p:spTgt spid="7"/>
                                        </p:tgtEl>
                                        <p:attrNameLst>
                                          <p:attrName>style.visibility</p:attrName>
                                        </p:attrNameLst>
                                      </p:cBhvr>
                                      <p:to>
                                        <p:strVal val="visible"/>
                                      </p:to>
                                    </p:set>
                                    <p:animEffect transition="in" filter="wipe(up)">
                                      <p:cBhvr>
                                        <p:cTn id="199" dur="500"/>
                                        <p:tgtEl>
                                          <p:spTgt spid="7"/>
                                        </p:tgtEl>
                                      </p:cBhvr>
                                    </p:animEffect>
                                  </p:childTnLst>
                                </p:cTn>
                              </p:par>
                              <p:par>
                                <p:cTn id="200" presetID="22" presetClass="entr" presetSubtype="1" fill="hold" grpId="0" nodeType="withEffect">
                                  <p:stCondLst>
                                    <p:cond delay="0"/>
                                  </p:stCondLst>
                                  <p:childTnLst>
                                    <p:set>
                                      <p:cBhvr>
                                        <p:cTn id="201" dur="1" fill="hold">
                                          <p:stCondLst>
                                            <p:cond delay="0"/>
                                          </p:stCondLst>
                                        </p:cTn>
                                        <p:tgtEl>
                                          <p:spTgt spid="13"/>
                                        </p:tgtEl>
                                        <p:attrNameLst>
                                          <p:attrName>style.visibility</p:attrName>
                                        </p:attrNameLst>
                                      </p:cBhvr>
                                      <p:to>
                                        <p:strVal val="visible"/>
                                      </p:to>
                                    </p:set>
                                    <p:animEffect transition="in" filter="wipe(up)">
                                      <p:cBhvr>
                                        <p:cTn id="202" dur="500"/>
                                        <p:tgtEl>
                                          <p:spTgt spid="13"/>
                                        </p:tgtEl>
                                      </p:cBhvr>
                                    </p:animEffect>
                                  </p:childTnLst>
                                </p:cTn>
                              </p:par>
                              <p:par>
                                <p:cTn id="203" presetID="22" presetClass="entr" presetSubtype="1" fill="hold" grpId="0" nodeType="withEffect">
                                  <p:stCondLst>
                                    <p:cond delay="0"/>
                                  </p:stCondLst>
                                  <p:childTnLst>
                                    <p:set>
                                      <p:cBhvr>
                                        <p:cTn id="204" dur="1" fill="hold">
                                          <p:stCondLst>
                                            <p:cond delay="0"/>
                                          </p:stCondLst>
                                        </p:cTn>
                                        <p:tgtEl>
                                          <p:spTgt spid="14"/>
                                        </p:tgtEl>
                                        <p:attrNameLst>
                                          <p:attrName>style.visibility</p:attrName>
                                        </p:attrNameLst>
                                      </p:cBhvr>
                                      <p:to>
                                        <p:strVal val="visible"/>
                                      </p:to>
                                    </p:set>
                                    <p:animEffect transition="in" filter="wipe(up)">
                                      <p:cBhvr>
                                        <p:cTn id="205" dur="500"/>
                                        <p:tgtEl>
                                          <p:spTgt spid="14"/>
                                        </p:tgtEl>
                                      </p:cBhvr>
                                    </p:animEffect>
                                  </p:childTnLst>
                                </p:cTn>
                              </p:par>
                            </p:childTnLst>
                          </p:cTn>
                        </p:par>
                      </p:childTnLst>
                    </p:cTn>
                  </p:par>
                  <p:par>
                    <p:cTn id="206" fill="hold">
                      <p:stCondLst>
                        <p:cond delay="indefinite"/>
                      </p:stCondLst>
                      <p:childTnLst>
                        <p:par>
                          <p:cTn id="207" fill="hold">
                            <p:stCondLst>
                              <p:cond delay="0"/>
                            </p:stCondLst>
                            <p:childTnLst>
                              <p:par>
                                <p:cTn id="208" presetID="9" presetClass="entr" presetSubtype="0" fill="hold" nodeType="clickEffect">
                                  <p:stCondLst>
                                    <p:cond delay="0"/>
                                  </p:stCondLst>
                                  <p:childTnLst>
                                    <p:set>
                                      <p:cBhvr>
                                        <p:cTn id="209" dur="1" fill="hold">
                                          <p:stCondLst>
                                            <p:cond delay="0"/>
                                          </p:stCondLst>
                                        </p:cTn>
                                        <p:tgtEl>
                                          <p:spTgt spid="101"/>
                                        </p:tgtEl>
                                        <p:attrNameLst>
                                          <p:attrName>style.visibility</p:attrName>
                                        </p:attrNameLst>
                                      </p:cBhvr>
                                      <p:to>
                                        <p:strVal val="visible"/>
                                      </p:to>
                                    </p:set>
                                    <p:animEffect transition="in" filter="dissolve">
                                      <p:cBhvr>
                                        <p:cTn id="210" dur="500"/>
                                        <p:tgtEl>
                                          <p:spTgt spid="101"/>
                                        </p:tgtEl>
                                      </p:cBhvr>
                                    </p:animEffect>
                                  </p:childTnLst>
                                </p:cTn>
                              </p:par>
                              <p:par>
                                <p:cTn id="211" presetID="9" presetClass="entr" presetSubtype="0" fill="hold" grpId="0" nodeType="withEffect">
                                  <p:stCondLst>
                                    <p:cond delay="0"/>
                                  </p:stCondLst>
                                  <p:childTnLst>
                                    <p:set>
                                      <p:cBhvr>
                                        <p:cTn id="212" dur="1" fill="hold">
                                          <p:stCondLst>
                                            <p:cond delay="0"/>
                                          </p:stCondLst>
                                        </p:cTn>
                                        <p:tgtEl>
                                          <p:spTgt spid="106"/>
                                        </p:tgtEl>
                                        <p:attrNameLst>
                                          <p:attrName>style.visibility</p:attrName>
                                        </p:attrNameLst>
                                      </p:cBhvr>
                                      <p:to>
                                        <p:strVal val="visible"/>
                                      </p:to>
                                    </p:set>
                                    <p:animEffect transition="in" filter="dissolve">
                                      <p:cBhvr>
                                        <p:cTn id="213" dur="500"/>
                                        <p:tgtEl>
                                          <p:spTgt spid="106"/>
                                        </p:tgtEl>
                                      </p:cBhvr>
                                    </p:animEffect>
                                  </p:childTnLst>
                                </p:cTn>
                              </p:par>
                              <p:par>
                                <p:cTn id="214" presetID="9" presetClass="entr" presetSubtype="0" fill="hold" grpId="0" nodeType="withEffect">
                                  <p:stCondLst>
                                    <p:cond delay="0"/>
                                  </p:stCondLst>
                                  <p:childTnLst>
                                    <p:set>
                                      <p:cBhvr>
                                        <p:cTn id="215" dur="1" fill="hold">
                                          <p:stCondLst>
                                            <p:cond delay="0"/>
                                          </p:stCondLst>
                                        </p:cTn>
                                        <p:tgtEl>
                                          <p:spTgt spid="2"/>
                                        </p:tgtEl>
                                        <p:attrNameLst>
                                          <p:attrName>style.visibility</p:attrName>
                                        </p:attrNameLst>
                                      </p:cBhvr>
                                      <p:to>
                                        <p:strVal val="visible"/>
                                      </p:to>
                                    </p:set>
                                    <p:animEffect transition="in" filter="dissolve">
                                      <p:cBhvr>
                                        <p:cTn id="216" dur="500"/>
                                        <p:tgtEl>
                                          <p:spTgt spid="2"/>
                                        </p:tgtEl>
                                      </p:cBhvr>
                                    </p:animEffect>
                                  </p:childTnLst>
                                </p:cTn>
                              </p:par>
                            </p:childTnLst>
                          </p:cTn>
                        </p:par>
                        <p:par>
                          <p:cTn id="217" fill="hold">
                            <p:stCondLst>
                              <p:cond delay="500"/>
                            </p:stCondLst>
                            <p:childTnLst>
                              <p:par>
                                <p:cTn id="218" presetID="26" presetClass="emph" presetSubtype="0" repeatCount="4000" fill="hold" nodeType="afterEffect">
                                  <p:stCondLst>
                                    <p:cond delay="0"/>
                                  </p:stCondLst>
                                  <p:childTnLst>
                                    <p:animEffect transition="out" filter="fade">
                                      <p:cBhvr>
                                        <p:cTn id="219" dur="500" tmFilter="0, 0; .2, .5; .8, .5; 1, 0"/>
                                        <p:tgtEl>
                                          <p:spTgt spid="101"/>
                                        </p:tgtEl>
                                      </p:cBhvr>
                                    </p:animEffect>
                                    <p:animScale>
                                      <p:cBhvr>
                                        <p:cTn id="220" dur="250" autoRev="1" fill="hold"/>
                                        <p:tgtEl>
                                          <p:spTgt spid="101"/>
                                        </p:tgtEl>
                                      </p:cBhvr>
                                      <p:by x="105000" y="105000"/>
                                    </p:animScale>
                                  </p:childTnLst>
                                </p:cTn>
                              </p:par>
                              <p:par>
                                <p:cTn id="221" presetID="26" presetClass="emph" presetSubtype="0" repeatCount="4000" fill="hold" grpId="1" nodeType="withEffect">
                                  <p:stCondLst>
                                    <p:cond delay="0"/>
                                  </p:stCondLst>
                                  <p:childTnLst>
                                    <p:animEffect transition="out" filter="fade">
                                      <p:cBhvr>
                                        <p:cTn id="222" dur="500" tmFilter="0, 0; .2, .5; .8, .5; 1, 0"/>
                                        <p:tgtEl>
                                          <p:spTgt spid="106"/>
                                        </p:tgtEl>
                                      </p:cBhvr>
                                    </p:animEffect>
                                    <p:animScale>
                                      <p:cBhvr>
                                        <p:cTn id="223" dur="250" autoRev="1" fill="hold"/>
                                        <p:tgtEl>
                                          <p:spTgt spid="106"/>
                                        </p:tgtEl>
                                      </p:cBhvr>
                                      <p:by x="105000" y="105000"/>
                                    </p:animScale>
                                  </p:childTnLst>
                                </p:cTn>
                              </p:par>
                              <p:par>
                                <p:cTn id="224" presetID="26" presetClass="emph" presetSubtype="0" repeatCount="4000" fill="hold" grpId="1" nodeType="withEffect">
                                  <p:stCondLst>
                                    <p:cond delay="0"/>
                                  </p:stCondLst>
                                  <p:childTnLst>
                                    <p:animEffect transition="out" filter="fade">
                                      <p:cBhvr>
                                        <p:cTn id="225" dur="500" tmFilter="0, 0; .2, .5; .8, .5; 1, 0"/>
                                        <p:tgtEl>
                                          <p:spTgt spid="2"/>
                                        </p:tgtEl>
                                      </p:cBhvr>
                                    </p:animEffect>
                                    <p:animScale>
                                      <p:cBhvr>
                                        <p:cTn id="226" dur="250" autoRev="1" fill="hold"/>
                                        <p:tgtEl>
                                          <p:spTgt spid="2"/>
                                        </p:tgtEl>
                                      </p:cBhvr>
                                      <p:by x="105000" y="105000"/>
                                    </p:animScale>
                                  </p:childTnLst>
                                </p:cTn>
                              </p:par>
                            </p:childTnLst>
                          </p:cTn>
                        </p:par>
                      </p:childTnLst>
                    </p:cTn>
                  </p:par>
                  <p:par>
                    <p:cTn id="227" fill="hold">
                      <p:stCondLst>
                        <p:cond delay="indefinite"/>
                      </p:stCondLst>
                      <p:childTnLst>
                        <p:par>
                          <p:cTn id="228" fill="hold">
                            <p:stCondLst>
                              <p:cond delay="0"/>
                            </p:stCondLst>
                            <p:childTnLst>
                              <p:par>
                                <p:cTn id="229" presetID="22" presetClass="entr" presetSubtype="1" fill="hold" grpId="0" nodeType="clickEffect">
                                  <p:stCondLst>
                                    <p:cond delay="0"/>
                                  </p:stCondLst>
                                  <p:childTnLst>
                                    <p:set>
                                      <p:cBhvr>
                                        <p:cTn id="230" dur="1" fill="hold">
                                          <p:stCondLst>
                                            <p:cond delay="0"/>
                                          </p:stCondLst>
                                        </p:cTn>
                                        <p:tgtEl>
                                          <p:spTgt spid="3"/>
                                        </p:tgtEl>
                                        <p:attrNameLst>
                                          <p:attrName>style.visibility</p:attrName>
                                        </p:attrNameLst>
                                      </p:cBhvr>
                                      <p:to>
                                        <p:strVal val="visible"/>
                                      </p:to>
                                    </p:set>
                                    <p:animEffect transition="in" filter="wipe(up)">
                                      <p:cBhvr>
                                        <p:cTn id="231" dur="500"/>
                                        <p:tgtEl>
                                          <p:spTgt spid="3"/>
                                        </p:tgtEl>
                                      </p:cBhvr>
                                    </p:animEffect>
                                  </p:childTnLst>
                                </p:cTn>
                              </p:par>
                              <p:par>
                                <p:cTn id="232" presetID="22" presetClass="entr" presetSubtype="1" fill="hold" nodeType="withEffect">
                                  <p:stCondLst>
                                    <p:cond delay="0"/>
                                  </p:stCondLst>
                                  <p:childTnLst>
                                    <p:set>
                                      <p:cBhvr>
                                        <p:cTn id="233" dur="1" fill="hold">
                                          <p:stCondLst>
                                            <p:cond delay="0"/>
                                          </p:stCondLst>
                                        </p:cTn>
                                        <p:tgtEl>
                                          <p:spTgt spid="15"/>
                                        </p:tgtEl>
                                        <p:attrNameLst>
                                          <p:attrName>style.visibility</p:attrName>
                                        </p:attrNameLst>
                                      </p:cBhvr>
                                      <p:to>
                                        <p:strVal val="visible"/>
                                      </p:to>
                                    </p:set>
                                    <p:animEffect transition="in" filter="wipe(up)">
                                      <p:cBhvr>
                                        <p:cTn id="234" dur="500"/>
                                        <p:tgtEl>
                                          <p:spTgt spid="15"/>
                                        </p:tgtEl>
                                      </p:cBhvr>
                                    </p:animEffect>
                                  </p:childTnLst>
                                </p:cTn>
                              </p:par>
                              <p:par>
                                <p:cTn id="235" presetID="22" presetClass="entr" presetSubtype="1" fill="hold" nodeType="with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wipe(up)">
                                      <p:cBhvr>
                                        <p:cTn id="237" dur="500"/>
                                        <p:tgtEl>
                                          <p:spTgt spid="61"/>
                                        </p:tgtEl>
                                      </p:cBhvr>
                                    </p:animEffect>
                                  </p:childTnLst>
                                </p:cTn>
                              </p:par>
                              <p:par>
                                <p:cTn id="238" presetID="22" presetClass="entr" presetSubtype="1" fill="hold" grpId="0" nodeType="withEffect">
                                  <p:stCondLst>
                                    <p:cond delay="0"/>
                                  </p:stCondLst>
                                  <p:childTnLst>
                                    <p:set>
                                      <p:cBhvr>
                                        <p:cTn id="239" dur="1" fill="hold">
                                          <p:stCondLst>
                                            <p:cond delay="0"/>
                                          </p:stCondLst>
                                        </p:cTn>
                                        <p:tgtEl>
                                          <p:spTgt spid="76"/>
                                        </p:tgtEl>
                                        <p:attrNameLst>
                                          <p:attrName>style.visibility</p:attrName>
                                        </p:attrNameLst>
                                      </p:cBhvr>
                                      <p:to>
                                        <p:strVal val="visible"/>
                                      </p:to>
                                    </p:set>
                                    <p:animEffect transition="in" filter="wipe(up)">
                                      <p:cBhvr>
                                        <p:cTn id="240" dur="500"/>
                                        <p:tgtEl>
                                          <p:spTgt spid="76"/>
                                        </p:tgtEl>
                                      </p:cBhvr>
                                    </p:animEffect>
                                  </p:childTnLst>
                                </p:cTn>
                              </p:par>
                              <p:par>
                                <p:cTn id="241" presetID="22" presetClass="entr" presetSubtype="1" fill="hold" nodeType="withEffect">
                                  <p:stCondLst>
                                    <p:cond delay="0"/>
                                  </p:stCondLst>
                                  <p:childTnLst>
                                    <p:set>
                                      <p:cBhvr>
                                        <p:cTn id="242" dur="1" fill="hold">
                                          <p:stCondLst>
                                            <p:cond delay="0"/>
                                          </p:stCondLst>
                                        </p:cTn>
                                        <p:tgtEl>
                                          <p:spTgt spid="91"/>
                                        </p:tgtEl>
                                        <p:attrNameLst>
                                          <p:attrName>style.visibility</p:attrName>
                                        </p:attrNameLst>
                                      </p:cBhvr>
                                      <p:to>
                                        <p:strVal val="visible"/>
                                      </p:to>
                                    </p:set>
                                    <p:animEffect transition="in" filter="wipe(up)">
                                      <p:cBhvr>
                                        <p:cTn id="243" dur="500"/>
                                        <p:tgtEl>
                                          <p:spTgt spid="91"/>
                                        </p:tgtEl>
                                      </p:cBhvr>
                                    </p:animEffect>
                                  </p:childTnLst>
                                </p:cTn>
                              </p:par>
                              <p:par>
                                <p:cTn id="244" presetID="22" presetClass="entr" presetSubtype="1" fill="hold" nodeType="withEffect">
                                  <p:stCondLst>
                                    <p:cond delay="0"/>
                                  </p:stCondLst>
                                  <p:childTnLst>
                                    <p:set>
                                      <p:cBhvr>
                                        <p:cTn id="245" dur="1" fill="hold">
                                          <p:stCondLst>
                                            <p:cond delay="0"/>
                                          </p:stCondLst>
                                        </p:cTn>
                                        <p:tgtEl>
                                          <p:spTgt spid="113"/>
                                        </p:tgtEl>
                                        <p:attrNameLst>
                                          <p:attrName>style.visibility</p:attrName>
                                        </p:attrNameLst>
                                      </p:cBhvr>
                                      <p:to>
                                        <p:strVal val="visible"/>
                                      </p:to>
                                    </p:set>
                                    <p:animEffect transition="in" filter="wipe(up)">
                                      <p:cBhvr>
                                        <p:cTn id="246" dur="500"/>
                                        <p:tgtEl>
                                          <p:spTgt spid="113"/>
                                        </p:tgtEl>
                                      </p:cBhvr>
                                    </p:animEffect>
                                  </p:childTnLst>
                                </p:cTn>
                              </p:par>
                              <p:par>
                                <p:cTn id="247" presetID="22" presetClass="entr" presetSubtype="1" fill="hold" grpId="0" nodeType="withEffect">
                                  <p:stCondLst>
                                    <p:cond delay="0"/>
                                  </p:stCondLst>
                                  <p:childTnLst>
                                    <p:set>
                                      <p:cBhvr>
                                        <p:cTn id="248" dur="1" fill="hold">
                                          <p:stCondLst>
                                            <p:cond delay="0"/>
                                          </p:stCondLst>
                                        </p:cTn>
                                        <p:tgtEl>
                                          <p:spTgt spid="4"/>
                                        </p:tgtEl>
                                        <p:attrNameLst>
                                          <p:attrName>style.visibility</p:attrName>
                                        </p:attrNameLst>
                                      </p:cBhvr>
                                      <p:to>
                                        <p:strVal val="visible"/>
                                      </p:to>
                                    </p:set>
                                    <p:animEffect transition="in" filter="wipe(up)">
                                      <p:cBhvr>
                                        <p:cTn id="249" dur="500"/>
                                        <p:tgtEl>
                                          <p:spTgt spid="4"/>
                                        </p:tgtEl>
                                      </p:cBhvr>
                                    </p:animEffect>
                                  </p:childTnLst>
                                </p:cTn>
                              </p:par>
                              <p:par>
                                <p:cTn id="250" presetID="22" presetClass="entr" presetSubtype="1" fill="hold" grpId="0" nodeType="withEffect">
                                  <p:stCondLst>
                                    <p:cond delay="0"/>
                                  </p:stCondLst>
                                  <p:childTnLst>
                                    <p:set>
                                      <p:cBhvr>
                                        <p:cTn id="251" dur="1" fill="hold">
                                          <p:stCondLst>
                                            <p:cond delay="0"/>
                                          </p:stCondLst>
                                        </p:cTn>
                                        <p:tgtEl>
                                          <p:spTgt spid="5"/>
                                        </p:tgtEl>
                                        <p:attrNameLst>
                                          <p:attrName>style.visibility</p:attrName>
                                        </p:attrNameLst>
                                      </p:cBhvr>
                                      <p:to>
                                        <p:strVal val="visible"/>
                                      </p:to>
                                    </p:set>
                                    <p:animEffect transition="in" filter="wipe(up)">
                                      <p:cBhvr>
                                        <p:cTn id="252" dur="500"/>
                                        <p:tgtEl>
                                          <p:spTgt spid="5"/>
                                        </p:tgtEl>
                                      </p:cBhvr>
                                    </p:animEffect>
                                  </p:childTnLst>
                                </p:cTn>
                              </p:par>
                              <p:par>
                                <p:cTn id="253" presetID="22" presetClass="entr" presetSubtype="1" fill="hold" grpId="0" nodeType="withEffect">
                                  <p:stCondLst>
                                    <p:cond delay="0"/>
                                  </p:stCondLst>
                                  <p:childTnLst>
                                    <p:set>
                                      <p:cBhvr>
                                        <p:cTn id="254" dur="1" fill="hold">
                                          <p:stCondLst>
                                            <p:cond delay="0"/>
                                          </p:stCondLst>
                                        </p:cTn>
                                        <p:tgtEl>
                                          <p:spTgt spid="6"/>
                                        </p:tgtEl>
                                        <p:attrNameLst>
                                          <p:attrName>style.visibility</p:attrName>
                                        </p:attrNameLst>
                                      </p:cBhvr>
                                      <p:to>
                                        <p:strVal val="visible"/>
                                      </p:to>
                                    </p:set>
                                    <p:animEffect transition="in" filter="wipe(up)">
                                      <p:cBhvr>
                                        <p:cTn id="255" dur="500"/>
                                        <p:tgtEl>
                                          <p:spTgt spid="6"/>
                                        </p:tgtEl>
                                      </p:cBhvr>
                                    </p:animEffect>
                                  </p:childTnLst>
                                </p:cTn>
                              </p:par>
                              <p:par>
                                <p:cTn id="256" presetID="22" presetClass="entr" presetSubtype="1" fill="hold" nodeType="withEffect">
                                  <p:stCondLst>
                                    <p:cond delay="0"/>
                                  </p:stCondLst>
                                  <p:childTnLst>
                                    <p:set>
                                      <p:cBhvr>
                                        <p:cTn id="257" dur="1" fill="hold">
                                          <p:stCondLst>
                                            <p:cond delay="0"/>
                                          </p:stCondLst>
                                        </p:cTn>
                                        <p:tgtEl>
                                          <p:spTgt spid="108"/>
                                        </p:tgtEl>
                                        <p:attrNameLst>
                                          <p:attrName>style.visibility</p:attrName>
                                        </p:attrNameLst>
                                      </p:cBhvr>
                                      <p:to>
                                        <p:strVal val="visible"/>
                                      </p:to>
                                    </p:set>
                                    <p:animEffect transition="in" filter="wipe(up)">
                                      <p:cBhvr>
                                        <p:cTn id="258" dur="500"/>
                                        <p:tgtEl>
                                          <p:spTgt spid="108"/>
                                        </p:tgtEl>
                                      </p:cBhvr>
                                    </p:animEffect>
                                  </p:childTnLst>
                                </p:cTn>
                              </p:par>
                              <p:par>
                                <p:cTn id="259" presetID="22" presetClass="entr" presetSubtype="1" fill="hold" nodeType="withEffect">
                                  <p:stCondLst>
                                    <p:cond delay="0"/>
                                  </p:stCondLst>
                                  <p:childTnLst>
                                    <p:set>
                                      <p:cBhvr>
                                        <p:cTn id="260" dur="1" fill="hold">
                                          <p:stCondLst>
                                            <p:cond delay="0"/>
                                          </p:stCondLst>
                                        </p:cTn>
                                        <p:tgtEl>
                                          <p:spTgt spid="17"/>
                                        </p:tgtEl>
                                        <p:attrNameLst>
                                          <p:attrName>style.visibility</p:attrName>
                                        </p:attrNameLst>
                                      </p:cBhvr>
                                      <p:to>
                                        <p:strVal val="visible"/>
                                      </p:to>
                                    </p:set>
                                    <p:animEffect transition="in" filter="wipe(up)">
                                      <p:cBhvr>
                                        <p:cTn id="261" dur="500"/>
                                        <p:tgtEl>
                                          <p:spTgt spid="17"/>
                                        </p:tgtEl>
                                      </p:cBhvr>
                                    </p:animEffect>
                                  </p:childTnLst>
                                </p:cTn>
                              </p:par>
                              <p:par>
                                <p:cTn id="262" presetID="22" presetClass="entr" presetSubtype="1" fill="hold" grpId="0" nodeType="withEffect">
                                  <p:stCondLst>
                                    <p:cond delay="0"/>
                                  </p:stCondLst>
                                  <p:childTnLst>
                                    <p:set>
                                      <p:cBhvr>
                                        <p:cTn id="263" dur="1" fill="hold">
                                          <p:stCondLst>
                                            <p:cond delay="0"/>
                                          </p:stCondLst>
                                        </p:cTn>
                                        <p:tgtEl>
                                          <p:spTgt spid="111"/>
                                        </p:tgtEl>
                                        <p:attrNameLst>
                                          <p:attrName>style.visibility</p:attrName>
                                        </p:attrNameLst>
                                      </p:cBhvr>
                                      <p:to>
                                        <p:strVal val="visible"/>
                                      </p:to>
                                    </p:set>
                                    <p:animEffect transition="in" filter="wipe(up)">
                                      <p:cBhvr>
                                        <p:cTn id="264" dur="500"/>
                                        <p:tgtEl>
                                          <p:spTgt spid="111"/>
                                        </p:tgtEl>
                                      </p:cBhvr>
                                    </p:animEffect>
                                  </p:childTnLst>
                                </p:cTn>
                              </p:par>
                            </p:childTnLst>
                          </p:cTn>
                        </p:par>
                      </p:childTnLst>
                    </p:cTn>
                  </p:par>
                  <p:par>
                    <p:cTn id="265" fill="hold">
                      <p:stCondLst>
                        <p:cond delay="indefinite"/>
                      </p:stCondLst>
                      <p:childTnLst>
                        <p:par>
                          <p:cTn id="266" fill="hold">
                            <p:stCondLst>
                              <p:cond delay="0"/>
                            </p:stCondLst>
                            <p:childTnLst>
                              <p:par>
                                <p:cTn id="267" presetID="26" presetClass="emph" presetSubtype="0" repeatCount="4000" fill="hold" grpId="1" nodeType="clickEffect">
                                  <p:stCondLst>
                                    <p:cond delay="0"/>
                                  </p:stCondLst>
                                  <p:childTnLst>
                                    <p:animEffect transition="out" filter="fade">
                                      <p:cBhvr>
                                        <p:cTn id="268" dur="500" tmFilter="0, 0; .2, .5; .8, .5; 1, 0"/>
                                        <p:tgtEl>
                                          <p:spTgt spid="111"/>
                                        </p:tgtEl>
                                      </p:cBhvr>
                                    </p:animEffect>
                                    <p:animScale>
                                      <p:cBhvr>
                                        <p:cTn id="269" dur="250" autoRev="1" fill="hold"/>
                                        <p:tgtEl>
                                          <p:spTgt spid="1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03" grpId="0"/>
      <p:bldP spid="38" grpId="0" animBg="1"/>
      <p:bldP spid="75" grpId="0"/>
      <p:bldP spid="41" grpId="0"/>
      <p:bldP spid="31" grpId="0"/>
      <p:bldP spid="32" grpId="0"/>
      <p:bldP spid="114" grpId="0" bldLvl="0" animBg="1"/>
      <p:bldP spid="114" grpId="1" bldLvl="0" animBg="1"/>
      <p:bldP spid="109" grpId="0" bldLvl="0" animBg="1"/>
      <p:bldP spid="109" grpId="1" bldLvl="0" animBg="1"/>
      <p:bldP spid="77" grpId="0"/>
      <p:bldP spid="24" grpId="0"/>
      <p:bldP spid="30" grpId="0"/>
      <p:bldP spid="33" grpId="0"/>
      <p:bldP spid="34" grpId="0"/>
      <p:bldP spid="35" grpId="0"/>
      <p:bldP spid="36" grpId="0"/>
      <p:bldP spid="22" grpId="0" animBg="1"/>
      <p:bldP spid="107" grpId="0" bldLvl="0" animBg="1"/>
      <p:bldP spid="107" grpId="1" bldLvl="0" animBg="1"/>
      <p:bldP spid="8" grpId="0" animBg="1"/>
      <p:bldP spid="7" grpId="0"/>
      <p:bldP spid="13" grpId="0"/>
      <p:bldP spid="14" grpId="0"/>
      <p:bldP spid="106" grpId="0"/>
      <p:bldP spid="2" grpId="0" animBg="1"/>
      <p:bldP spid="106" grpId="1"/>
      <p:bldP spid="2" grpId="1" animBg="1"/>
      <p:bldP spid="3" grpId="0" animBg="1"/>
      <p:bldP spid="76" grpId="0"/>
      <p:bldP spid="4" grpId="0"/>
      <p:bldP spid="5" grpId="0"/>
      <p:bldP spid="6" grpId="0"/>
      <p:bldP spid="111" grpId="0" bldLvl="0" animBg="1"/>
      <p:bldP spid="111"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78130" y="589280"/>
            <a:ext cx="11635105" cy="446405"/>
          </a:xfrm>
          <a:prstGeom prst="rect">
            <a:avLst/>
          </a:prstGeom>
          <a:noFill/>
        </p:spPr>
        <p:txBody>
          <a:bodyPr wrap="square" rtlCol="0">
            <a:noAutofit/>
          </a:bodyPr>
          <a:p>
            <a:r>
              <a:rPr lang="en-US" altLang="zh-CN" sz="2400">
                <a:solidFill>
                  <a:srgbClr val="FF0000"/>
                </a:solidFill>
              </a:rPr>
              <a:t>    </a:t>
            </a:r>
            <a:r>
              <a:rPr lang="zh-CN" altLang="en-US" sz="2400">
                <a:solidFill>
                  <a:srgbClr val="FF0000"/>
                </a:solidFill>
              </a:rPr>
              <a:t>三：压缩机的</a:t>
            </a:r>
            <a:r>
              <a:rPr lang="zh-CN" altLang="en-US" sz="2400">
                <a:solidFill>
                  <a:srgbClr val="FF0000"/>
                </a:solidFill>
                <a:sym typeface="+mn-ea"/>
              </a:rPr>
              <a:t>工作因素：</a:t>
            </a:r>
            <a:endParaRPr lang="zh-CN" altLang="en-US" sz="2400">
              <a:solidFill>
                <a:srgbClr val="FF0000"/>
              </a:solidFill>
              <a:sym typeface="+mn-ea"/>
            </a:endParaRPr>
          </a:p>
          <a:p>
            <a:r>
              <a:rPr lang="zh-CN" altLang="en-US" sz="2400">
                <a:sym typeface="+mn-ea"/>
              </a:rPr>
              <a:t> </a:t>
            </a:r>
            <a:r>
              <a:rPr lang="en-US" altLang="zh-CN" sz="2400">
                <a:sym typeface="+mn-ea"/>
              </a:rPr>
              <a:t>       </a:t>
            </a:r>
            <a:r>
              <a:rPr lang="zh-CN" altLang="en-US" sz="2400">
                <a:sym typeface="+mn-ea"/>
              </a:rPr>
              <a:t>制冷剂的多少：</a:t>
            </a:r>
            <a:endParaRPr lang="zh-CN" altLang="en-US" sz="2400"/>
          </a:p>
          <a:p>
            <a:r>
              <a:rPr lang="zh-CN" altLang="en-US" sz="2400">
                <a:sym typeface="+mn-ea"/>
              </a:rPr>
              <a:t> </a:t>
            </a:r>
            <a:r>
              <a:rPr lang="en-US" altLang="zh-CN" sz="2400">
                <a:sym typeface="+mn-ea"/>
              </a:rPr>
              <a:t>     </a:t>
            </a:r>
            <a:r>
              <a:rPr lang="en-US" altLang="zh-CN" sz="2400">
                <a:sym typeface="+mn-ea"/>
              </a:rPr>
              <a:t>  </a:t>
            </a:r>
            <a:r>
              <a:rPr lang="zh-CN" altLang="en-US" sz="2400"/>
              <a:t>制冷温度的影响</a:t>
            </a:r>
            <a:endParaRPr lang="zh-CN" altLang="en-US" sz="2400"/>
          </a:p>
          <a:p>
            <a:endParaRPr lang="zh-CN" altLang="en-US" sz="2400"/>
          </a:p>
          <a:p>
            <a:r>
              <a:rPr lang="en-US" altLang="zh-CN" sz="2400"/>
              <a:t>    </a:t>
            </a:r>
            <a:r>
              <a:rPr lang="zh-CN" altLang="en-US" sz="2400">
                <a:solidFill>
                  <a:srgbClr val="FF0000"/>
                </a:solidFill>
              </a:rPr>
              <a:t>四：</a:t>
            </a:r>
            <a:r>
              <a:rPr lang="zh-CN" altLang="en-US" sz="2400">
                <a:solidFill>
                  <a:srgbClr val="FF0000"/>
                </a:solidFill>
                <a:sym typeface="+mn-ea"/>
              </a:rPr>
              <a:t>压力传感器的作用</a:t>
            </a:r>
            <a:endParaRPr lang="zh-CN" altLang="en-US" sz="2400">
              <a:sym typeface="+mn-ea"/>
            </a:endParaRPr>
          </a:p>
          <a:p>
            <a:r>
              <a:rPr lang="en-US" altLang="zh-CN" sz="2400">
                <a:sym typeface="+mn-ea"/>
              </a:rPr>
              <a:t>        </a:t>
            </a:r>
            <a:r>
              <a:rPr lang="zh-CN" altLang="en-US" sz="2400">
                <a:sym typeface="+mn-ea"/>
              </a:rPr>
              <a:t>检测系统的压力，然后把信号传给发动机电脑，压力如果太低或者太高就会电脑就不会控制压缩机电磁离合器通电，压缩机就不会工作。压力太低代表制冷剂缺的多了，压力太高代表系统当中可能有堵塞等故障，所以也不会控制压缩机工作。</a:t>
            </a:r>
            <a:endParaRPr lang="zh-CN" altLang="en-US" sz="2400">
              <a:sym typeface="+mn-ea"/>
            </a:endParaRPr>
          </a:p>
          <a:p>
            <a:r>
              <a:rPr lang="zh-CN" altLang="en-US" sz="2400">
                <a:sym typeface="+mn-ea"/>
              </a:rPr>
              <a:t> </a:t>
            </a:r>
            <a:r>
              <a:rPr lang="en-US" altLang="zh-CN" sz="2400">
                <a:sym typeface="+mn-ea"/>
              </a:rPr>
              <a:t>   </a:t>
            </a:r>
            <a:endParaRPr lang="zh-CN" altLang="en-US" sz="2400"/>
          </a:p>
          <a:p>
            <a:endParaRPr lang="zh-CN"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6685" y="327660"/>
            <a:ext cx="11764010" cy="506095"/>
          </a:xfrm>
          <a:prstGeom prst="rect">
            <a:avLst/>
          </a:prstGeom>
          <a:noFill/>
        </p:spPr>
        <p:txBody>
          <a:bodyPr wrap="square" rtlCol="0">
            <a:noAutofit/>
          </a:bodyPr>
          <a:p>
            <a:r>
              <a:rPr lang="en-US" altLang="zh-CN" sz="2400"/>
              <a:t>     </a:t>
            </a:r>
            <a:r>
              <a:rPr lang="en-US" altLang="zh-CN" sz="2400">
                <a:solidFill>
                  <a:srgbClr val="FF0000"/>
                </a:solidFill>
              </a:rPr>
              <a:t>    </a:t>
            </a:r>
            <a:r>
              <a:rPr lang="zh-CN" altLang="en-US" sz="2400">
                <a:solidFill>
                  <a:srgbClr val="FF0000"/>
                </a:solidFill>
              </a:rPr>
              <a:t>五：故障分析流程：</a:t>
            </a:r>
            <a:endParaRPr lang="zh-CN" altLang="en-US" sz="2400"/>
          </a:p>
          <a:p>
            <a:r>
              <a:rPr lang="zh-CN" altLang="en-US" sz="2400"/>
              <a:t> </a:t>
            </a:r>
            <a:r>
              <a:rPr lang="en-US" altLang="zh-CN" sz="2400"/>
              <a:t>       </a:t>
            </a:r>
            <a:r>
              <a:rPr lang="zh-CN" altLang="en-US" sz="2400"/>
              <a:t>如果着车开空调制冷时发现没有任何冷风吹出，这时，先打开机舱盖看一下压缩机到底工不工作，如果不工作，那就是控制电路的问题，而电路可以分为两部分，第一就是压缩机的供电电路，</a:t>
            </a:r>
            <a:endParaRPr lang="zh-CN" altLang="en-US" sz="2400"/>
          </a:p>
          <a:p>
            <a:r>
              <a:rPr lang="zh-CN" altLang="en-US" sz="2400"/>
              <a:t> </a:t>
            </a:r>
            <a:r>
              <a:rPr lang="en-US" altLang="zh-CN" sz="2400"/>
              <a:t>       </a:t>
            </a:r>
            <a:r>
              <a:rPr lang="zh-CN" altLang="en-US" sz="2400"/>
              <a:t>第二就是电脑传感器。</a:t>
            </a:r>
            <a:endParaRPr lang="zh-CN" altLang="en-US" sz="2400"/>
          </a:p>
          <a:p>
            <a:r>
              <a:rPr lang="zh-CN" altLang="en-US" sz="2400"/>
              <a:t> </a:t>
            </a:r>
            <a:r>
              <a:rPr lang="en-US" altLang="zh-CN" sz="2400"/>
              <a:t>       </a:t>
            </a:r>
            <a:r>
              <a:rPr lang="zh-CN" altLang="en-US" sz="2400"/>
              <a:t>这时候可以按下空调开关时看一下开关的指示灯亮不亮，不亮就检查开关，亮了再看一下压缩机继电器有无吸合声，如果有吸合声，那就证明保险，继电器或者是压缩机电磁离合器的问题，，，，通电了就是电磁离合器损坏了，直接更换。如果没电那就检查保险以及继电器。如果压缩机的供电电路没问题，再使用仪器读取压力传感器的数据流，如果读取出压力数值过低那就有可能是没有制冷剂或者是传感器损坏了，可以用一根尖锐的东西，按压管路接头处（操作），如果没有制冷剂喷出那就是系统没有制冷剂了，应该是泄露了，直接打压测漏就可以了，如果有制冷剂就是压力传感器损坏了，如果读取的压力数值较高那就是电脑的问题。</a:t>
            </a:r>
            <a:endParaRPr lang="zh-CN" altLang="en-US" sz="2400"/>
          </a:p>
          <a:p>
            <a:endParaRPr lang="zh-CN"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8.xml><?xml version="1.0" encoding="utf-8"?>
<p:tagLst xmlns:p="http://schemas.openxmlformats.org/presentationml/2006/main">
  <p:tag name="COMMONDATA" val="eyJoZGlkIjoiMjYzMGE1NzFmNjA1NjU5NWU5MjE1ZmM2MzQzMDc2NDEifQ=="/>
  <p:tag name="KSO_WPP_MARK_KEY" val="b2feccbc-ac43-4d0b-bcd9-4350c03e5433"/>
  <p:tag name="commondata" val="eyJoZGlkIjoiNTlmMzgyMWViNWFjNDYyNWJlNGJiYjA4NWRmNWVlZG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I3NzE2YzA2OC1iMTFhLTQxYzktOTlhZS1kNDYwZGZkNmIyM2MiCn0K"/>
    </extobj>
    <extobj name="F35B0BEE-F18A-47BB-8FCB-E00DA2F2635D-2">
      <extobjdata type="F35B0BEE-F18A-47BB-8FCB-E00DA2F2635D" data="ewoJIkRlc2lnbklkIiA6ICI3NzE2YzA2OC1iMTFhLTQxYzktOTlhZS1kNDYwZGZkNmIyM2MiCn0K"/>
    </extobj>
  </extobjs>
</s:customData>
</file>

<file path=customXml/itemProps7.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1030</Words>
  <Application>WPS 演示</Application>
  <PresentationFormat>宽屏</PresentationFormat>
  <Paragraphs>87</Paragraphs>
  <Slides>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8</vt:i4>
      </vt:variant>
    </vt:vector>
  </HeadingPairs>
  <TitlesOfParts>
    <vt:vector size="15"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午后普洱茶</cp:lastModifiedBy>
  <cp:revision>34</cp:revision>
  <dcterms:created xsi:type="dcterms:W3CDTF">2023-05-15T02:23:00Z</dcterms:created>
  <dcterms:modified xsi:type="dcterms:W3CDTF">2023-10-17T08:15:48Z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EBEA5005553245C1B2A24676A592326B_12</vt:lpwstr>
  </property>
  <property fmtid="{D5CDD505-2E9C-101B-9397-08002B2CF9AE}" pid="3" name="KSOProductBuildVer">
    <vt:lpwstr>2052-12.1.0.15712</vt:lpwstr>
  </property>
</Properties>
</file>