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3"/>
    <p:sldId id="256" r:id="rId4"/>
    <p:sldId id="258" r:id="rId5"/>
    <p:sldId id="259" r:id="rId6"/>
    <p:sldId id="260" r:id="rId7"/>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gs" Target="tags/tag28.xml"/><Relationship Id="rId10" Type="http://schemas.openxmlformats.org/officeDocument/2006/relationships/tableStyles" Target="tableStyle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7" Type="http://schemas.openxmlformats.org/officeDocument/2006/relationships/slideLayout" Target="../slideLayouts/slideLayout1.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开头图片"/>
          <p:cNvPicPr>
            <a:picLocks noChangeAspect="1"/>
          </p:cNvPicPr>
          <p:nvPr>
            <p:custDataLst>
              <p:tags r:id="rId1"/>
            </p:custDataLst>
          </p:nvPr>
        </p:nvPicPr>
        <p:blipFill>
          <a:blip r:embed="rId2"/>
          <a:stretch>
            <a:fillRect/>
          </a:stretch>
        </p:blipFill>
        <p:spPr>
          <a:xfrm>
            <a:off x="5715" y="6350"/>
            <a:ext cx="12194540" cy="6859905"/>
          </a:xfrm>
          <a:prstGeom prst="rect">
            <a:avLst/>
          </a:prstGeom>
        </p:spPr>
      </p:pic>
      <p:sp>
        <p:nvSpPr>
          <p:cNvPr id="5" name="文本框 4"/>
          <p:cNvSpPr txBox="1"/>
          <p:nvPr/>
        </p:nvSpPr>
        <p:spPr>
          <a:xfrm>
            <a:off x="415290" y="1520825"/>
            <a:ext cx="4763770" cy="583565"/>
          </a:xfrm>
          <a:prstGeom prst="rect">
            <a:avLst/>
          </a:prstGeom>
          <a:noFill/>
        </p:spPr>
        <p:txBody>
          <a:bodyPr wrap="square" rtlCol="0">
            <a:spAutoFit/>
          </a:bodyPr>
          <a:p>
            <a:r>
              <a:rPr lang="zh-CN" altLang="en-US" sz="3200" b="1">
                <a:solidFill>
                  <a:srgbClr val="FF0000"/>
                </a:solidFill>
              </a:rPr>
              <a:t>鼓风机控制电路分析</a:t>
            </a:r>
            <a:endParaRPr lang="zh-CN" altLang="en-US" sz="32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9545" y="1458595"/>
            <a:ext cx="11185525" cy="515620"/>
          </a:xfrm>
          <a:prstGeom prst="rect">
            <a:avLst/>
          </a:prstGeom>
          <a:noFill/>
        </p:spPr>
        <p:txBody>
          <a:bodyPr wrap="square" rtlCol="0">
            <a:noAutofit/>
          </a:bodyPr>
          <a:p>
            <a:r>
              <a:rPr lang="en-US" altLang="zh-CN" sz="2400"/>
              <a:t>      </a:t>
            </a:r>
            <a:r>
              <a:rPr lang="zh-CN" altLang="en-US" sz="2400">
                <a:solidFill>
                  <a:srgbClr val="FF0000"/>
                </a:solidFill>
              </a:rPr>
              <a:t>一：鼓风机的作用及故障</a:t>
            </a:r>
            <a:endParaRPr lang="zh-CN" altLang="en-US" sz="2400">
              <a:solidFill>
                <a:srgbClr val="FF0000"/>
              </a:solidFill>
            </a:endParaRPr>
          </a:p>
          <a:p>
            <a:r>
              <a:rPr lang="zh-CN" altLang="en-US" sz="2400"/>
              <a:t> </a:t>
            </a:r>
            <a:r>
              <a:rPr lang="en-US" altLang="zh-CN" sz="2400"/>
              <a:t>            </a:t>
            </a:r>
            <a:r>
              <a:rPr lang="zh-CN" altLang="en-US" sz="2400"/>
              <a:t>在</a:t>
            </a:r>
            <a:r>
              <a:rPr lang="zh-CN" altLang="en-US" sz="2400">
                <a:sym typeface="+mn-ea"/>
              </a:rPr>
              <a:t>夏天</a:t>
            </a:r>
            <a:r>
              <a:rPr lang="zh-CN" altLang="en-US" sz="2400"/>
              <a:t>使用空调时，上车一般习惯将鼓风机风量调到最大，使空调快速降温。但是有时候在开风机的时候发现不出风或者有噪音产生，从而影响空调的工作，舒适性也降低，大多数鼓风机不出风都是由电路导致的。</a:t>
            </a:r>
            <a:endParaRPr lang="zh-CN" altLang="en-US" sz="2400"/>
          </a:p>
          <a:p>
            <a:endParaRPr lang="zh-CN" altLang="en-US" sz="2400"/>
          </a:p>
          <a:p>
            <a:endParaRPr lang="zh-CN" altLang="en-US" sz="2400"/>
          </a:p>
          <a:p>
            <a:r>
              <a:rPr lang="zh-CN" altLang="en-US" sz="2400">
                <a:solidFill>
                  <a:srgbClr val="FF0000"/>
                </a:solidFill>
              </a:rPr>
              <a:t> </a:t>
            </a:r>
            <a:r>
              <a:rPr lang="en-US" altLang="zh-CN" sz="2400">
                <a:solidFill>
                  <a:srgbClr val="FF0000"/>
                </a:solidFill>
              </a:rPr>
              <a:t>     </a:t>
            </a:r>
            <a:r>
              <a:rPr lang="zh-CN" altLang="en-US" sz="2400">
                <a:solidFill>
                  <a:srgbClr val="FF0000"/>
                </a:solidFill>
              </a:rPr>
              <a:t>二：部件认知</a:t>
            </a:r>
            <a:r>
              <a:rPr lang="en-US" altLang="zh-CN" sz="2400">
                <a:solidFill>
                  <a:srgbClr val="FF0000"/>
                </a:solidFill>
              </a:rPr>
              <a:t> </a:t>
            </a:r>
            <a:r>
              <a:rPr lang="zh-CN" altLang="en-US" sz="2400">
                <a:solidFill>
                  <a:srgbClr val="FF0000"/>
                </a:solidFill>
              </a:rPr>
              <a:t>位置及电路。</a:t>
            </a:r>
            <a:endParaRPr lang="zh-CN" altLang="en-US" sz="2400">
              <a:solidFill>
                <a:srgbClr val="FF0000"/>
              </a:solidFill>
            </a:endParaRPr>
          </a:p>
          <a:p>
            <a:r>
              <a:rPr lang="en-US" altLang="zh-CN" sz="2400"/>
              <a:t>          </a:t>
            </a:r>
            <a:endParaRPr lang="zh-CN"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2564765" y="1947545"/>
            <a:ext cx="140335" cy="304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圆角矩形 102"/>
          <p:cNvSpPr/>
          <p:nvPr/>
        </p:nvSpPr>
        <p:spPr>
          <a:xfrm>
            <a:off x="2117090" y="3078480"/>
            <a:ext cx="4561205" cy="923925"/>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鼓风机</a:t>
            </a:r>
            <a:r>
              <a:rPr lang="zh-CN" altLang="en-US" sz="2400">
                <a:solidFill>
                  <a:schemeClr val="tx1"/>
                </a:solidFill>
              </a:rPr>
              <a:t>调速器</a:t>
            </a:r>
            <a:endParaRPr lang="zh-CN" altLang="en-US" sz="2400">
              <a:solidFill>
                <a:schemeClr val="tx1"/>
              </a:solidFill>
            </a:endParaRPr>
          </a:p>
          <a:p>
            <a:pPr algn="ctr"/>
            <a:r>
              <a:rPr lang="zh-CN" altLang="en-US" sz="1600">
                <a:solidFill>
                  <a:srgbClr val="7030A0"/>
                </a:solidFill>
              </a:rPr>
              <a:t>Blower governor</a:t>
            </a:r>
            <a:endParaRPr lang="zh-CN" altLang="en-US" sz="1600">
              <a:solidFill>
                <a:srgbClr val="7030A0"/>
              </a:solidFill>
            </a:endParaRPr>
          </a:p>
        </p:txBody>
      </p:sp>
      <p:grpSp>
        <p:nvGrpSpPr>
          <p:cNvPr id="96" name="组合 95"/>
          <p:cNvGrpSpPr/>
          <p:nvPr/>
        </p:nvGrpSpPr>
        <p:grpSpPr>
          <a:xfrm rot="0">
            <a:off x="3342005" y="4871085"/>
            <a:ext cx="1438910" cy="1397635"/>
            <a:chOff x="17863" y="3654"/>
            <a:chExt cx="1134" cy="1126"/>
          </a:xfrm>
        </p:grpSpPr>
        <p:sp>
          <p:nvSpPr>
            <p:cNvPr id="120" name="椭圆 119"/>
            <p:cNvSpPr/>
            <p:nvPr>
              <p:custDataLst>
                <p:tags r:id="rId1"/>
              </p:custDataLst>
            </p:nvPr>
          </p:nvSpPr>
          <p:spPr>
            <a:xfrm>
              <a:off x="17863" y="3654"/>
              <a:ext cx="1134" cy="1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7" name="组合 96"/>
            <p:cNvGrpSpPr/>
            <p:nvPr/>
          </p:nvGrpSpPr>
          <p:grpSpPr>
            <a:xfrm rot="0">
              <a:off x="17930" y="3720"/>
              <a:ext cx="1000" cy="993"/>
              <a:chOff x="10687" y="958"/>
              <a:chExt cx="2149" cy="2125"/>
            </a:xfrm>
          </p:grpSpPr>
          <p:sp>
            <p:nvSpPr>
              <p:cNvPr id="98" name="新月形 97"/>
              <p:cNvSpPr/>
              <p:nvPr>
                <p:custDataLst>
                  <p:tags r:id="rId2"/>
                </p:custDataLst>
              </p:nvPr>
            </p:nvSpPr>
            <p:spPr>
              <a:xfrm rot="16200000" flipH="1">
                <a:off x="10900" y="121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新月形 98"/>
              <p:cNvSpPr/>
              <p:nvPr>
                <p:custDataLst>
                  <p:tags r:id="rId3"/>
                </p:custDataLst>
              </p:nvPr>
            </p:nvSpPr>
            <p:spPr>
              <a:xfrm rot="5400000" flipH="1">
                <a:off x="11975" y="1774"/>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新月形 99"/>
              <p:cNvSpPr/>
              <p:nvPr>
                <p:custDataLst>
                  <p:tags r:id="rId4"/>
                </p:custDataLst>
              </p:nvPr>
            </p:nvSpPr>
            <p:spPr>
              <a:xfrm flipH="1">
                <a:off x="11762" y="958"/>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新月形 100"/>
              <p:cNvSpPr/>
              <p:nvPr>
                <p:custDataLst>
                  <p:tags r:id="rId5"/>
                </p:custDataLst>
              </p:nvPr>
            </p:nvSpPr>
            <p:spPr>
              <a:xfrm rot="10800000" flipH="1">
                <a:off x="11169" y="200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cxnSp>
        <p:nvCxnSpPr>
          <p:cNvPr id="24" name="直接连接符 23"/>
          <p:cNvCxnSpPr/>
          <p:nvPr/>
        </p:nvCxnSpPr>
        <p:spPr>
          <a:xfrm>
            <a:off x="6346190" y="3992245"/>
            <a:ext cx="0" cy="223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199505" y="6230620"/>
            <a:ext cx="293370" cy="157480"/>
            <a:chOff x="17524" y="9542"/>
            <a:chExt cx="462" cy="248"/>
          </a:xfrm>
        </p:grpSpPr>
        <p:cxnSp>
          <p:nvCxnSpPr>
            <p:cNvPr id="26" name="直接连接符 25"/>
            <p:cNvCxnSpPr/>
            <p:nvPr>
              <p:custDataLst>
                <p:tags r:id="rId6"/>
              </p:custDataLst>
            </p:nvPr>
          </p:nvCxnSpPr>
          <p:spPr>
            <a:xfrm>
              <a:off x="17524" y="9542"/>
              <a:ext cx="4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7"/>
              </p:custDataLst>
            </p:nvPr>
          </p:nvCxnSpPr>
          <p:spPr>
            <a:xfrm flipV="1">
              <a:off x="17606" y="9666"/>
              <a:ext cx="29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8"/>
              </p:custDataLst>
            </p:nvPr>
          </p:nvCxnSpPr>
          <p:spPr>
            <a:xfrm flipV="1">
              <a:off x="17668" y="9790"/>
              <a:ext cx="1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flipH="1" flipV="1">
            <a:off x="4782185" y="5623560"/>
            <a:ext cx="68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622550" y="5623560"/>
            <a:ext cx="720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639060" y="3996055"/>
            <a:ext cx="0" cy="16287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684520" y="3977005"/>
            <a:ext cx="665480" cy="368300"/>
          </a:xfrm>
          <a:prstGeom prst="rect">
            <a:avLst/>
          </a:prstGeom>
          <a:noFill/>
        </p:spPr>
        <p:txBody>
          <a:bodyPr wrap="none" rtlCol="0">
            <a:spAutoFit/>
          </a:bodyPr>
          <a:p>
            <a:r>
              <a:rPr lang="en-US" altLang="zh-CN"/>
              <a:t>X2-6</a:t>
            </a:r>
            <a:endParaRPr lang="en-US" altLang="zh-CN"/>
          </a:p>
        </p:txBody>
      </p:sp>
      <p:sp>
        <p:nvSpPr>
          <p:cNvPr id="6" name="文本框 5"/>
          <p:cNvSpPr txBox="1"/>
          <p:nvPr/>
        </p:nvSpPr>
        <p:spPr>
          <a:xfrm>
            <a:off x="1983105" y="3992880"/>
            <a:ext cx="665480" cy="368300"/>
          </a:xfrm>
          <a:prstGeom prst="rect">
            <a:avLst/>
          </a:prstGeom>
          <a:noFill/>
        </p:spPr>
        <p:txBody>
          <a:bodyPr wrap="none" rtlCol="0">
            <a:spAutoFit/>
          </a:bodyPr>
          <a:p>
            <a:r>
              <a:rPr lang="en-US" altLang="zh-CN"/>
              <a:t>X1-1</a:t>
            </a:r>
            <a:endParaRPr lang="en-US" altLang="zh-CN"/>
          </a:p>
        </p:txBody>
      </p:sp>
      <p:sp>
        <p:nvSpPr>
          <p:cNvPr id="7" name="文本框 6"/>
          <p:cNvSpPr txBox="1"/>
          <p:nvPr/>
        </p:nvSpPr>
        <p:spPr>
          <a:xfrm>
            <a:off x="4759960" y="3973195"/>
            <a:ext cx="665480" cy="368300"/>
          </a:xfrm>
          <a:prstGeom prst="rect">
            <a:avLst/>
          </a:prstGeom>
          <a:noFill/>
        </p:spPr>
        <p:txBody>
          <a:bodyPr wrap="none" rtlCol="0">
            <a:spAutoFit/>
          </a:bodyPr>
          <a:p>
            <a:r>
              <a:rPr lang="en-US" altLang="zh-CN"/>
              <a:t>X1-2</a:t>
            </a:r>
            <a:endParaRPr lang="en-US" altLang="zh-CN"/>
          </a:p>
        </p:txBody>
      </p:sp>
      <p:cxnSp>
        <p:nvCxnSpPr>
          <p:cNvPr id="2" name="直接连接符 1"/>
          <p:cNvCxnSpPr/>
          <p:nvPr/>
        </p:nvCxnSpPr>
        <p:spPr>
          <a:xfrm flipV="1">
            <a:off x="2639060" y="1445895"/>
            <a:ext cx="0" cy="2592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3144520" y="686435"/>
            <a:ext cx="3290570" cy="951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t>空调控制模块</a:t>
            </a:r>
            <a:endParaRPr lang="zh-CN" altLang="en-US" sz="2400"/>
          </a:p>
          <a:p>
            <a:pPr algn="ctr"/>
            <a:r>
              <a:rPr lang="zh-CN" altLang="en-US" sz="1200">
                <a:solidFill>
                  <a:schemeClr val="bg1"/>
                </a:solidFill>
                <a:sym typeface="+mn-ea"/>
              </a:rPr>
              <a:t>Air conditioning control module</a:t>
            </a:r>
            <a:endParaRPr lang="zh-CN" altLang="en-US" sz="1200">
              <a:solidFill>
                <a:schemeClr val="bg1"/>
              </a:solidFill>
            </a:endParaRPr>
          </a:p>
          <a:p>
            <a:pPr algn="ctr"/>
            <a:endParaRPr lang="zh-CN" altLang="en-US" sz="1200">
              <a:solidFill>
                <a:schemeClr val="bg1"/>
              </a:solidFill>
            </a:endParaRPr>
          </a:p>
        </p:txBody>
      </p:sp>
      <p:sp>
        <p:nvSpPr>
          <p:cNvPr id="36" name="文本框 35"/>
          <p:cNvSpPr txBox="1"/>
          <p:nvPr/>
        </p:nvSpPr>
        <p:spPr>
          <a:xfrm>
            <a:off x="2287270" y="1114425"/>
            <a:ext cx="722630" cy="368300"/>
          </a:xfrm>
          <a:prstGeom prst="rect">
            <a:avLst/>
          </a:prstGeom>
          <a:noFill/>
        </p:spPr>
        <p:txBody>
          <a:bodyPr wrap="none" rtlCol="0">
            <a:spAutoFit/>
          </a:bodyPr>
          <a:p>
            <a:r>
              <a:rPr lang="en-US" altLang="zh-CN" b="1">
                <a:solidFill>
                  <a:srgbClr val="FF0000"/>
                </a:solidFill>
              </a:rPr>
              <a:t>+12V</a:t>
            </a:r>
            <a:endParaRPr lang="en-US" altLang="zh-CN" b="1">
              <a:solidFill>
                <a:srgbClr val="FF0000"/>
              </a:solidFill>
            </a:endParaRPr>
          </a:p>
        </p:txBody>
      </p:sp>
      <p:sp>
        <p:nvSpPr>
          <p:cNvPr id="3" name="文本框 2"/>
          <p:cNvSpPr txBox="1"/>
          <p:nvPr/>
        </p:nvSpPr>
        <p:spPr>
          <a:xfrm>
            <a:off x="4780280" y="2767330"/>
            <a:ext cx="665480" cy="368300"/>
          </a:xfrm>
          <a:prstGeom prst="rect">
            <a:avLst/>
          </a:prstGeom>
          <a:noFill/>
        </p:spPr>
        <p:txBody>
          <a:bodyPr wrap="none" rtlCol="0">
            <a:spAutoFit/>
          </a:bodyPr>
          <a:p>
            <a:r>
              <a:rPr lang="en-US" altLang="zh-CN"/>
              <a:t>X2-2</a:t>
            </a:r>
            <a:endParaRPr lang="en-US" altLang="zh-CN"/>
          </a:p>
        </p:txBody>
      </p:sp>
      <p:sp>
        <p:nvSpPr>
          <p:cNvPr id="5" name="文本框 4"/>
          <p:cNvSpPr txBox="1"/>
          <p:nvPr/>
        </p:nvSpPr>
        <p:spPr>
          <a:xfrm>
            <a:off x="1992630" y="2767330"/>
            <a:ext cx="665480" cy="368300"/>
          </a:xfrm>
          <a:prstGeom prst="rect">
            <a:avLst/>
          </a:prstGeom>
          <a:noFill/>
        </p:spPr>
        <p:txBody>
          <a:bodyPr wrap="none" rtlCol="0">
            <a:spAutoFit/>
          </a:bodyPr>
          <a:p>
            <a:r>
              <a:rPr lang="en-US" altLang="zh-CN"/>
              <a:t>X2-1</a:t>
            </a:r>
            <a:endParaRPr lang="en-US" altLang="zh-CN"/>
          </a:p>
        </p:txBody>
      </p:sp>
      <p:cxnSp>
        <p:nvCxnSpPr>
          <p:cNvPr id="29" name="直接连接符 28"/>
          <p:cNvCxnSpPr/>
          <p:nvPr/>
        </p:nvCxnSpPr>
        <p:spPr>
          <a:xfrm flipH="1" flipV="1">
            <a:off x="4780915" y="1638300"/>
            <a:ext cx="0" cy="1440000"/>
          </a:xfrm>
          <a:prstGeom prst="line">
            <a:avLst/>
          </a:prstGeom>
          <a:ln w="508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38065" y="2084705"/>
            <a:ext cx="1009650" cy="429895"/>
          </a:xfrm>
          <a:prstGeom prst="rect">
            <a:avLst/>
          </a:prstGeom>
          <a:noFill/>
        </p:spPr>
        <p:txBody>
          <a:bodyPr wrap="none" rtlCol="0">
            <a:spAutoFit/>
          </a:bodyPr>
          <a:p>
            <a:pPr algn="ctr"/>
            <a:r>
              <a:rPr lang="zh-CN" altLang="en-US" sz="1200"/>
              <a:t>占空比</a:t>
            </a:r>
            <a:r>
              <a:rPr lang="zh-CN" altLang="en-US" sz="1200"/>
              <a:t>信号</a:t>
            </a:r>
            <a:endParaRPr lang="zh-CN" altLang="en-US" sz="1200"/>
          </a:p>
          <a:p>
            <a:pPr algn="ctr"/>
            <a:r>
              <a:rPr lang="zh-CN" altLang="en-US" sz="1000">
                <a:solidFill>
                  <a:srgbClr val="7030A0"/>
                </a:solidFill>
              </a:rPr>
              <a:t>Duty cycle signa</a:t>
            </a:r>
            <a:endParaRPr lang="zh-CN" altLang="en-US" sz="1000">
              <a:solidFill>
                <a:srgbClr val="7030A0"/>
              </a:solidFill>
            </a:endParaRPr>
          </a:p>
        </p:txBody>
      </p:sp>
      <p:sp>
        <p:nvSpPr>
          <p:cNvPr id="10" name="文本框 9"/>
          <p:cNvSpPr txBox="1"/>
          <p:nvPr/>
        </p:nvSpPr>
        <p:spPr>
          <a:xfrm>
            <a:off x="2680970" y="1909445"/>
            <a:ext cx="532765" cy="236220"/>
          </a:xfrm>
          <a:prstGeom prst="rect">
            <a:avLst/>
          </a:prstGeom>
          <a:noFill/>
        </p:spPr>
        <p:txBody>
          <a:bodyPr wrap="square" rtlCol="0">
            <a:noAutofit/>
          </a:bodyPr>
          <a:p>
            <a:r>
              <a:rPr lang="en-US" altLang="zh-CN">
                <a:solidFill>
                  <a:srgbClr val="FF0000"/>
                </a:solidFill>
              </a:rPr>
              <a:t>F4</a:t>
            </a:r>
            <a:endParaRPr lang="en-US" altLang="zh-CN">
              <a:solidFill>
                <a:srgbClr val="FF0000"/>
              </a:solidFill>
            </a:endParaRPr>
          </a:p>
        </p:txBody>
      </p:sp>
      <p:sp>
        <p:nvSpPr>
          <p:cNvPr id="11" name="文本框 10"/>
          <p:cNvSpPr txBox="1"/>
          <p:nvPr/>
        </p:nvSpPr>
        <p:spPr>
          <a:xfrm>
            <a:off x="4629785" y="5756910"/>
            <a:ext cx="1141730" cy="412115"/>
          </a:xfrm>
          <a:prstGeom prst="rect">
            <a:avLst/>
          </a:prstGeom>
          <a:noFill/>
        </p:spPr>
        <p:txBody>
          <a:bodyPr wrap="square" rtlCol="0">
            <a:noAutofit/>
          </a:bodyPr>
          <a:p>
            <a:pPr algn="ctr"/>
            <a:r>
              <a:rPr lang="zh-CN" altLang="en-US"/>
              <a:t>鼓风机</a:t>
            </a:r>
            <a:endParaRPr lang="zh-CN" altLang="en-US"/>
          </a:p>
          <a:p>
            <a:pPr algn="ctr"/>
            <a:r>
              <a:rPr lang="zh-CN" altLang="en-US" sz="1000">
                <a:solidFill>
                  <a:srgbClr val="7030A0"/>
                </a:solidFill>
              </a:rPr>
              <a:t>blowing machine</a:t>
            </a:r>
            <a:endParaRPr lang="zh-CN" altLang="en-US" sz="1000">
              <a:solidFill>
                <a:srgbClr val="7030A0"/>
              </a:solidFill>
            </a:endParaRPr>
          </a:p>
        </p:txBody>
      </p:sp>
      <p:sp>
        <p:nvSpPr>
          <p:cNvPr id="14" name="圆角矩形 13"/>
          <p:cNvSpPr/>
          <p:nvPr>
            <p:custDataLst>
              <p:tags r:id="rId9"/>
            </p:custDataLst>
          </p:nvPr>
        </p:nvSpPr>
        <p:spPr>
          <a:xfrm>
            <a:off x="6808470" y="483870"/>
            <a:ext cx="3820160" cy="1425575"/>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 name="组合 14"/>
          <p:cNvGrpSpPr/>
          <p:nvPr/>
        </p:nvGrpSpPr>
        <p:grpSpPr>
          <a:xfrm rot="0">
            <a:off x="7051675" y="1356678"/>
            <a:ext cx="180000" cy="180000"/>
            <a:chOff x="10687" y="958"/>
            <a:chExt cx="2149" cy="2125"/>
          </a:xfrm>
        </p:grpSpPr>
        <p:sp>
          <p:nvSpPr>
            <p:cNvPr id="16" name="新月形 15"/>
            <p:cNvSpPr/>
            <p:nvPr>
              <p:custDataLst>
                <p:tags r:id="rId10"/>
              </p:custDataLst>
            </p:nvPr>
          </p:nvSpPr>
          <p:spPr>
            <a:xfrm rot="16200000" flipH="1">
              <a:off x="10900" y="121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新月形 16"/>
            <p:cNvSpPr/>
            <p:nvPr>
              <p:custDataLst>
                <p:tags r:id="rId11"/>
              </p:custDataLst>
            </p:nvPr>
          </p:nvSpPr>
          <p:spPr>
            <a:xfrm rot="5400000" flipH="1">
              <a:off x="11975" y="1774"/>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新月形 17"/>
            <p:cNvSpPr/>
            <p:nvPr>
              <p:custDataLst>
                <p:tags r:id="rId12"/>
              </p:custDataLst>
            </p:nvPr>
          </p:nvSpPr>
          <p:spPr>
            <a:xfrm flipH="1">
              <a:off x="11762" y="958"/>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新月形 18"/>
            <p:cNvSpPr/>
            <p:nvPr>
              <p:custDataLst>
                <p:tags r:id="rId13"/>
              </p:custDataLst>
            </p:nvPr>
          </p:nvSpPr>
          <p:spPr>
            <a:xfrm rot="10800000" flipH="1">
              <a:off x="11169" y="200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直角三角形 19"/>
          <p:cNvSpPr/>
          <p:nvPr>
            <p:custDataLst>
              <p:tags r:id="rId14"/>
            </p:custDataLst>
          </p:nvPr>
        </p:nvSpPr>
        <p:spPr>
          <a:xfrm rot="16200000">
            <a:off x="8187690" y="-299085"/>
            <a:ext cx="885825" cy="2870200"/>
          </a:xfrm>
          <a:prstGeom prst="rtTriangle">
            <a:avLst/>
          </a:prstGeom>
          <a:pattFill prst="dkVert">
            <a:fgClr>
              <a:schemeClr val="tx1"/>
            </a:fgClr>
            <a:bgClr>
              <a:schemeClr val="bg1"/>
            </a:bgClr>
          </a:pattFill>
          <a:ln cap="rnd">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1" name="组合 20"/>
          <p:cNvGrpSpPr/>
          <p:nvPr/>
        </p:nvGrpSpPr>
        <p:grpSpPr>
          <a:xfrm rot="0">
            <a:off x="10215245" y="1002370"/>
            <a:ext cx="360000" cy="360000"/>
            <a:chOff x="10687" y="958"/>
            <a:chExt cx="2149" cy="2125"/>
          </a:xfrm>
        </p:grpSpPr>
        <p:sp>
          <p:nvSpPr>
            <p:cNvPr id="22" name="新月形 21"/>
            <p:cNvSpPr/>
            <p:nvPr>
              <p:custDataLst>
                <p:tags r:id="rId15"/>
              </p:custDataLst>
            </p:nvPr>
          </p:nvSpPr>
          <p:spPr>
            <a:xfrm rot="16200000" flipH="1">
              <a:off x="10900" y="121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新月形 22"/>
            <p:cNvSpPr/>
            <p:nvPr>
              <p:custDataLst>
                <p:tags r:id="rId16"/>
              </p:custDataLst>
            </p:nvPr>
          </p:nvSpPr>
          <p:spPr>
            <a:xfrm rot="5400000" flipH="1">
              <a:off x="11975" y="1774"/>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新月形 32"/>
            <p:cNvSpPr/>
            <p:nvPr>
              <p:custDataLst>
                <p:tags r:id="rId17"/>
              </p:custDataLst>
            </p:nvPr>
          </p:nvSpPr>
          <p:spPr>
            <a:xfrm flipH="1">
              <a:off x="11762" y="958"/>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新月形 34"/>
            <p:cNvSpPr/>
            <p:nvPr>
              <p:custDataLst>
                <p:tags r:id="rId18"/>
              </p:custDataLst>
            </p:nvPr>
          </p:nvSpPr>
          <p:spPr>
            <a:xfrm rot="10800000" flipH="1">
              <a:off x="11169" y="200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7" name="直角三角形 36"/>
          <p:cNvSpPr/>
          <p:nvPr>
            <p:custDataLst>
              <p:tags r:id="rId19"/>
            </p:custDataLst>
          </p:nvPr>
        </p:nvSpPr>
        <p:spPr>
          <a:xfrm rot="16200000">
            <a:off x="8200390" y="-305435"/>
            <a:ext cx="885825" cy="2870200"/>
          </a:xfrm>
          <a:prstGeom prst="rtTriangle">
            <a:avLst/>
          </a:prstGeom>
          <a:pattFill prst="dkVert">
            <a:fgClr>
              <a:srgbClr val="FF0000"/>
            </a:fgClr>
            <a:bgClr>
              <a:schemeClr val="bg1"/>
            </a:bgClr>
          </a:pattFill>
          <a:ln cap="rnd">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0" name="直接连接符 29"/>
          <p:cNvCxnSpPr/>
          <p:nvPr/>
        </p:nvCxnSpPr>
        <p:spPr>
          <a:xfrm flipH="1">
            <a:off x="5464810" y="3877945"/>
            <a:ext cx="0" cy="176400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66080" y="3300730"/>
            <a:ext cx="567690" cy="588645"/>
            <a:chOff x="8279" y="4489"/>
            <a:chExt cx="894" cy="927"/>
          </a:xfrm>
        </p:grpSpPr>
        <p:cxnSp>
          <p:nvCxnSpPr>
            <p:cNvPr id="13" name="直接连接符 12"/>
            <p:cNvCxnSpPr/>
            <p:nvPr>
              <p:custDataLst>
                <p:tags r:id="rId20"/>
              </p:custDataLst>
            </p:nvPr>
          </p:nvCxnSpPr>
          <p:spPr>
            <a:xfrm>
              <a:off x="8294" y="4489"/>
              <a:ext cx="0" cy="602"/>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21"/>
              </p:custDataLst>
            </p:nvPr>
          </p:nvCxnSpPr>
          <p:spPr>
            <a:xfrm flipH="1" flipV="1">
              <a:off x="8294" y="5076"/>
              <a:ext cx="293" cy="34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22"/>
              </p:custDataLst>
            </p:nvPr>
          </p:nvCxnSpPr>
          <p:spPr>
            <a:xfrm>
              <a:off x="9138" y="4504"/>
              <a:ext cx="0" cy="624"/>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23"/>
              </p:custDataLst>
            </p:nvPr>
          </p:nvCxnSpPr>
          <p:spPr>
            <a:xfrm flipH="1">
              <a:off x="8279" y="4519"/>
              <a:ext cx="895" cy="7"/>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5864860" y="3702685"/>
            <a:ext cx="293370" cy="157480"/>
            <a:chOff x="17524" y="9542"/>
            <a:chExt cx="462" cy="248"/>
          </a:xfrm>
        </p:grpSpPr>
        <p:cxnSp>
          <p:nvCxnSpPr>
            <p:cNvPr id="43" name="直接连接符 42"/>
            <p:cNvCxnSpPr/>
            <p:nvPr>
              <p:custDataLst>
                <p:tags r:id="rId24"/>
              </p:custDataLst>
            </p:nvPr>
          </p:nvCxnSpPr>
          <p:spPr>
            <a:xfrm>
              <a:off x="17524" y="9542"/>
              <a:ext cx="4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25"/>
              </p:custDataLst>
            </p:nvPr>
          </p:nvCxnSpPr>
          <p:spPr>
            <a:xfrm flipV="1">
              <a:off x="17606" y="9666"/>
              <a:ext cx="29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26"/>
              </p:custDataLst>
            </p:nvPr>
          </p:nvCxnSpPr>
          <p:spPr>
            <a:xfrm flipV="1">
              <a:off x="17668" y="9790"/>
              <a:ext cx="1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000"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par>
                                <p:cTn id="41" presetID="2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3000"/>
                            </p:stCondLst>
                            <p:childTnLst>
                              <p:par>
                                <p:cTn id="48" presetID="22" presetClass="entr" presetSubtype="2"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right)">
                                      <p:cBhvr>
                                        <p:cTn id="50" dur="500"/>
                                        <p:tgtEl>
                                          <p:spTgt spid="31"/>
                                        </p:tgtEl>
                                      </p:cBhvr>
                                    </p:animEffect>
                                  </p:childTnLst>
                                </p:cTn>
                              </p:par>
                              <p:par>
                                <p:cTn id="51" presetID="22" presetClass="entr" presetSubtype="8"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par>
                                <p:cTn id="54" presetID="22" presetClass="entr" presetSubtype="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par>
                                <p:cTn id="57" presetID="9"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dissolve">
                                      <p:cBhvr>
                                        <p:cTn id="59" dur="500"/>
                                        <p:tgtEl>
                                          <p:spTgt spid="12"/>
                                        </p:tgtEl>
                                      </p:cBhvr>
                                    </p:animEffect>
                                  </p:childTnLst>
                                </p:cTn>
                              </p:par>
                              <p:par>
                                <p:cTn id="60" presetID="9" presetClass="entr" presetSubtype="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dissolve">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dissolve">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500"/>
                                        <p:tgtEl>
                                          <p:spTgt spid="29"/>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up)">
                                      <p:cBhvr>
                                        <p:cTn id="75" dur="500"/>
                                        <p:tgtEl>
                                          <p:spTgt spid="3"/>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up)">
                                      <p:cBhvr>
                                        <p:cTn id="78" dur="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dissolve">
                                      <p:cBhvr>
                                        <p:cTn id="83" dur="500"/>
                                        <p:tgtEl>
                                          <p:spTgt spid="15"/>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dissolve">
                                      <p:cBhvr>
                                        <p:cTn id="86" dur="500"/>
                                        <p:tgtEl>
                                          <p:spTgt spid="20"/>
                                        </p:tgtEl>
                                      </p:cBhvr>
                                    </p:animEffect>
                                  </p:childTnLst>
                                </p:cTn>
                              </p:par>
                              <p:par>
                                <p:cTn id="87" presetID="9"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dissolve">
                                      <p:cBhvr>
                                        <p:cTn id="89" dur="500"/>
                                        <p:tgtEl>
                                          <p:spTgt spid="21"/>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dissolv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xit" presetSubtype="8" fill="hold" grpId="1" nodeType="clickEffect">
                                  <p:stCondLst>
                                    <p:cond delay="0"/>
                                  </p:stCondLst>
                                  <p:childTnLst>
                                    <p:animEffect transition="out" filter="wipe(left)">
                                      <p:cBhvr>
                                        <p:cTn id="96" dur="2000"/>
                                        <p:tgtEl>
                                          <p:spTgt spid="20"/>
                                        </p:tgtEl>
                                      </p:cBhvr>
                                    </p:animEffect>
                                    <p:set>
                                      <p:cBhvr>
                                        <p:cTn id="97" dur="1" fill="hold">
                                          <p:stCondLst>
                                            <p:cond delay="1996"/>
                                          </p:stCondLst>
                                        </p:cTn>
                                        <p:tgtEl>
                                          <p:spTgt spid="20"/>
                                        </p:tgtEl>
                                        <p:attrNameLst>
                                          <p:attrName>style.visibility</p:attrName>
                                        </p:attrNameLst>
                                      </p:cBhvr>
                                      <p:to>
                                        <p:strVal val="hidden"/>
                                      </p:to>
                                    </p:set>
                                  </p:childTnLst>
                                </p:cTn>
                              </p:par>
                              <p:par>
                                <p:cTn id="98" presetID="22" presetClass="entr" presetSubtype="8" fill="hold" grpId="0" nodeType="withEffect">
                                  <p:stCondLst>
                                    <p:cond delay="0"/>
                                  </p:stCondLst>
                                  <p:childTnLst>
                                    <p:set>
                                      <p:cBhvr>
                                        <p:cTn id="99" dur="2000" fill="hold">
                                          <p:stCondLst>
                                            <p:cond delay="0"/>
                                          </p:stCondLst>
                                        </p:cTn>
                                        <p:tgtEl>
                                          <p:spTgt spid="37"/>
                                        </p:tgtEl>
                                        <p:attrNameLst>
                                          <p:attrName>style.visibility</p:attrName>
                                        </p:attrNameLst>
                                      </p:cBhvr>
                                      <p:to>
                                        <p:strVal val="visible"/>
                                      </p:to>
                                    </p:set>
                                    <p:animEffect transition="in" filter="wipe(left)">
                                      <p:cBhvr>
                                        <p:cTn id="100" dur="2000"/>
                                        <p:tgtEl>
                                          <p:spTgt spid="37"/>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mph" presetSubtype="0" repeatCount="3000" fill="hold" grpId="1" nodeType="clickEffect">
                                  <p:stCondLst>
                                    <p:cond delay="0"/>
                                  </p:stCondLst>
                                  <p:childTnLst>
                                    <p:animEffect transition="out" filter="fade">
                                      <p:cBhvr>
                                        <p:cTn id="104" dur="500" tmFilter="0, 0; .2, .5; .8, .5; 1, 0"/>
                                        <p:tgtEl>
                                          <p:spTgt spid="4"/>
                                        </p:tgtEl>
                                      </p:cBhvr>
                                    </p:animEffect>
                                    <p:animScale>
                                      <p:cBhvr>
                                        <p:cTn id="105" dur="250" autoRev="1" fill="hold"/>
                                        <p:tgtEl>
                                          <p:spTgt spid="4"/>
                                        </p:tgtEl>
                                      </p:cBhvr>
                                      <p:by x="105000" y="105000"/>
                                    </p:animScale>
                                  </p:childTnLst>
                                </p:cTn>
                              </p:par>
                            </p:childTnLst>
                          </p:cTn>
                        </p:par>
                        <p:par>
                          <p:cTn id="106" fill="hold">
                            <p:stCondLst>
                              <p:cond delay="500"/>
                            </p:stCondLst>
                            <p:childTnLst>
                              <p:par>
                                <p:cTn id="107" presetID="26" presetClass="emph" presetSubtype="0" repeatCount="5000" fill="hold" nodeType="afterEffect">
                                  <p:stCondLst>
                                    <p:cond delay="0"/>
                                  </p:stCondLst>
                                  <p:childTnLst>
                                    <p:animEffect transition="out" filter="fade">
                                      <p:cBhvr>
                                        <p:cTn id="108" dur="500" tmFilter="0, 0; .2, .5; .8, .5; 1, 0"/>
                                        <p:tgtEl>
                                          <p:spTgt spid="29"/>
                                        </p:tgtEl>
                                      </p:cBhvr>
                                    </p:animEffect>
                                    <p:animScale>
                                      <p:cBhvr>
                                        <p:cTn id="109" dur="250" autoRev="1" fill="hold"/>
                                        <p:tgtEl>
                                          <p:spTgt spid="29"/>
                                        </p:tgtEl>
                                      </p:cBhvr>
                                      <p:by x="105000" y="105000"/>
                                    </p:animScale>
                                  </p:childTnLst>
                                </p:cTn>
                              </p:par>
                              <p:par>
                                <p:cTn id="110" presetID="26" presetClass="emph" presetSubtype="0" repeatCount="5000" fill="hold" grpId="1" nodeType="withEffect">
                                  <p:stCondLst>
                                    <p:cond delay="0"/>
                                  </p:stCondLst>
                                  <p:childTnLst>
                                    <p:animEffect transition="out" filter="fade">
                                      <p:cBhvr>
                                        <p:cTn id="111" dur="500" tmFilter="0, 0; .2, .5; .8, .5; 1, 0"/>
                                        <p:tgtEl>
                                          <p:spTgt spid="8"/>
                                        </p:tgtEl>
                                      </p:cBhvr>
                                    </p:animEffect>
                                    <p:animScale>
                                      <p:cBhvr>
                                        <p:cTn id="112" dur="250" autoRev="1" fill="hold"/>
                                        <p:tgtEl>
                                          <p:spTgt spid="8"/>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repeatCount="3000" fill="hold" grpId="1" nodeType="clickEffect">
                                  <p:stCondLst>
                                    <p:cond delay="0"/>
                                  </p:stCondLst>
                                  <p:childTnLst>
                                    <p:animEffect transition="out" filter="fade">
                                      <p:cBhvr>
                                        <p:cTn id="116" dur="500" tmFilter="0, 0; .2, .5; .8, .5; 1, 0"/>
                                        <p:tgtEl>
                                          <p:spTgt spid="103"/>
                                        </p:tgtEl>
                                      </p:cBhvr>
                                    </p:animEffect>
                                    <p:animScale>
                                      <p:cBhvr>
                                        <p:cTn id="117" dur="250" autoRev="1" fill="hold"/>
                                        <p:tgtEl>
                                          <p:spTgt spid="103"/>
                                        </p:tgtEl>
                                      </p:cBhvr>
                                      <p:by x="105000" y="105000"/>
                                    </p:animScale>
                                  </p:childTnLst>
                                </p:cTn>
                              </p:par>
                            </p:childTnLst>
                          </p:cTn>
                        </p:par>
                        <p:par>
                          <p:cTn id="118" fill="hold">
                            <p:stCondLst>
                              <p:cond delay="500"/>
                            </p:stCondLst>
                            <p:childTnLst>
                              <p:par>
                                <p:cTn id="119" presetID="8" presetClass="emph" presetSubtype="0" repeatCount="indefinite" fill="hold" nodeType="afterEffect">
                                  <p:stCondLst>
                                    <p:cond delay="0"/>
                                  </p:stCondLst>
                                  <p:childTnLst>
                                    <p:animRot by="21600000">
                                      <p:cBhvr>
                                        <p:cTn id="120" dur="500" fill="hold"/>
                                        <p:tgtEl>
                                          <p:spTgt spid="96"/>
                                        </p:tgtEl>
                                        <p:attrNameLst>
                                          <p:attrName>r</p:attrName>
                                        </p:attrNameLst>
                                      </p:cBhvr>
                                    </p:animRot>
                                  </p:childTnLst>
                                </p:cTn>
                              </p:par>
                              <p:par>
                                <p:cTn id="121" presetID="22" presetClass="entr" presetSubtype="1" fill="hold"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up)">
                                      <p:cBhvr>
                                        <p:cTn id="1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39" grpId="0"/>
      <p:bldP spid="6" grpId="0"/>
      <p:bldP spid="7" grpId="0"/>
      <p:bldP spid="9" grpId="0" bldLvl="0" animBg="1"/>
      <p:bldP spid="36" grpId="0"/>
      <p:bldP spid="5" grpId="0"/>
      <p:bldP spid="10" grpId="0"/>
      <p:bldP spid="4" grpId="0" bldLvl="0" animBg="1"/>
      <p:bldP spid="3" grpId="0"/>
      <p:bldP spid="8" grpId="0"/>
      <p:bldP spid="8" grpId="1"/>
      <p:bldP spid="20" grpId="0" bldLvl="0" animBg="1"/>
      <p:bldP spid="20" grpId="1" bldLvl="0" animBg="1"/>
      <p:bldP spid="37" grpId="0" bldLvl="0" animBg="1"/>
      <p:bldP spid="14" grpId="0" bldLvl="0" animBg="1"/>
      <p:bldP spid="103" grpId="1" bldLvl="0" animBg="1"/>
      <p:bldP spid="4"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0375" y="364490"/>
            <a:ext cx="11076940" cy="416560"/>
          </a:xfrm>
          <a:prstGeom prst="rect">
            <a:avLst/>
          </a:prstGeom>
          <a:noFill/>
        </p:spPr>
        <p:txBody>
          <a:bodyPr wrap="square" rtlCol="0">
            <a:noAutofit/>
          </a:bodyPr>
          <a:p>
            <a:r>
              <a:rPr lang="en-US" altLang="zh-CN" sz="2400"/>
              <a:t>      </a:t>
            </a:r>
            <a:r>
              <a:rPr lang="en-US" altLang="zh-CN" sz="2400">
                <a:solidFill>
                  <a:srgbClr val="FF0000"/>
                </a:solidFill>
              </a:rPr>
              <a:t>  </a:t>
            </a:r>
            <a:r>
              <a:rPr lang="zh-CN" altLang="en-US" sz="2400">
                <a:solidFill>
                  <a:srgbClr val="FF0000"/>
                </a:solidFill>
              </a:rPr>
              <a:t>三：鼓风机故障：</a:t>
            </a:r>
            <a:endParaRPr lang="zh-CN" altLang="en-US" sz="2400"/>
          </a:p>
          <a:p>
            <a:r>
              <a:rPr lang="en-US" altLang="zh-CN" sz="2400"/>
              <a:t> </a:t>
            </a:r>
            <a:r>
              <a:rPr lang="en-US" altLang="zh-CN" sz="2400">
                <a:solidFill>
                  <a:srgbClr val="FF0000"/>
                </a:solidFill>
              </a:rPr>
              <a:t>      1.</a:t>
            </a:r>
            <a:r>
              <a:rPr lang="zh-CN" altLang="en-US" sz="2400">
                <a:solidFill>
                  <a:srgbClr val="FF0000"/>
                </a:solidFill>
              </a:rPr>
              <a:t>不转故障：</a:t>
            </a:r>
            <a:r>
              <a:rPr lang="en-US" altLang="zh-CN" sz="2400">
                <a:sym typeface="+mn-ea"/>
              </a:rPr>
              <a:t>        </a:t>
            </a:r>
            <a:r>
              <a:rPr lang="zh-CN" altLang="en-US" sz="2400">
                <a:sym typeface="+mn-ea"/>
              </a:rPr>
              <a:t>如果是鼓风机直接不转，检查鼓风机调速器的</a:t>
            </a:r>
            <a:r>
              <a:rPr lang="en-US" altLang="zh-CN" sz="2400">
                <a:sym typeface="+mn-ea"/>
              </a:rPr>
              <a:t>X2-1</a:t>
            </a:r>
            <a:r>
              <a:rPr lang="zh-CN" altLang="en-US" sz="2400">
                <a:sym typeface="+mn-ea"/>
              </a:rPr>
              <a:t>，如果没电就是保险的问题，保险安装在驾驶室内保险盒里面，直接拆下检查更换。有电再检查</a:t>
            </a:r>
            <a:r>
              <a:rPr lang="en-US" altLang="zh-CN" sz="2400">
                <a:sym typeface="+mn-ea"/>
              </a:rPr>
              <a:t>X2-2</a:t>
            </a:r>
            <a:r>
              <a:rPr lang="zh-CN" altLang="en-US" sz="2400">
                <a:sym typeface="+mn-ea"/>
              </a:rPr>
              <a:t>线，这是空调控制模块到鼓风机调速器的占空比信号线，在工作时是可以检测出电来的，没电压就是空调控制模块的问题了。有电压变化就是调速器损坏或者电机损坏了，可以直接更换鼓风机总成。也可以拆下鼓风机调速器，测量调速器与鼓风机的连接插头有没有电，有电就是鼓风机损坏，单独直接更换。没有电，就是鼓风机调速器损坏。</a:t>
            </a:r>
            <a:endParaRPr lang="zh-CN" altLang="en-US" sz="2400">
              <a:sym typeface="+mn-ea"/>
            </a:endParaRPr>
          </a:p>
          <a:p>
            <a:r>
              <a:rPr lang="en-US" altLang="zh-CN" sz="2400"/>
              <a:t>    </a:t>
            </a:r>
            <a:r>
              <a:rPr lang="en-US" altLang="zh-CN" sz="2400">
                <a:solidFill>
                  <a:srgbClr val="FF0000"/>
                </a:solidFill>
              </a:rPr>
              <a:t>   2</a:t>
            </a:r>
            <a:r>
              <a:rPr lang="en-US" altLang="zh-CN" sz="2400">
                <a:solidFill>
                  <a:srgbClr val="FF0000"/>
                </a:solidFill>
                <a:sym typeface="+mn-ea"/>
              </a:rPr>
              <a:t>.</a:t>
            </a:r>
            <a:r>
              <a:rPr lang="zh-CN" altLang="en-US" sz="2400">
                <a:solidFill>
                  <a:srgbClr val="FF0000"/>
                </a:solidFill>
                <a:sym typeface="+mn-ea"/>
              </a:rPr>
              <a:t>异响故障：</a:t>
            </a:r>
            <a:r>
              <a:rPr lang="zh-CN" altLang="en-US" sz="2400"/>
              <a:t>（</a:t>
            </a:r>
            <a:r>
              <a:rPr lang="en-US" altLang="zh-CN" sz="2400"/>
              <a:t>1</a:t>
            </a:r>
            <a:r>
              <a:rPr lang="zh-CN" altLang="en-US" sz="2400"/>
              <a:t>）比如，鼓风机工作后产生嗡嗡嗡的异响，转速越高，声音越大，这一般就是鼓风机内部太脏或是有树叶等异物。因为在进气时如果滤芯更换不积极，时间一长鼓风机的内部就会有很多的尘土。还有就是再开启外循环时一些树叶也会被吸进去，最终落在空调滤芯的上面，但是在更换空调滤芯的时候难免会把树叶掉落在鼓风机上面，而鼓风机在出厂后都会做动平衡处理，就是电机转动起来后不会偏转，而这些尘土以及树叶机会使电机转动不平稳，从而导致转动时偏转产生噪音，这时候只要拆下鼓风机擦洗干净就可以了。</a:t>
            </a:r>
            <a:endParaRPr lang="zh-CN" altLang="en-US" sz="2400"/>
          </a:p>
          <a:p>
            <a:r>
              <a:rPr lang="en-US" altLang="zh-CN" sz="2400"/>
              <a:t>     </a:t>
            </a:r>
            <a:endParaRPr lang="zh-CN"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9905" y="756920"/>
            <a:ext cx="11254105" cy="2306955"/>
          </a:xfrm>
          <a:prstGeom prst="rect">
            <a:avLst/>
          </a:prstGeom>
          <a:noFill/>
        </p:spPr>
        <p:txBody>
          <a:bodyPr wrap="square" rtlCol="0">
            <a:spAutoFit/>
          </a:bodyPr>
          <a:p>
            <a:r>
              <a:rPr lang="en-US" altLang="zh-CN" sz="2400"/>
              <a:t>    </a:t>
            </a:r>
            <a:r>
              <a:rPr lang="zh-CN" altLang="en-US" sz="2400">
                <a:solidFill>
                  <a:srgbClr val="FF0000"/>
                </a:solidFill>
                <a:sym typeface="+mn-ea"/>
              </a:rPr>
              <a:t>（</a:t>
            </a:r>
            <a:r>
              <a:rPr lang="en-US" altLang="zh-CN" sz="2400">
                <a:solidFill>
                  <a:srgbClr val="FF0000"/>
                </a:solidFill>
                <a:sym typeface="+mn-ea"/>
              </a:rPr>
              <a:t>2</a:t>
            </a:r>
            <a:r>
              <a:rPr lang="zh-CN" altLang="en-US" sz="2400">
                <a:solidFill>
                  <a:srgbClr val="FF0000"/>
                </a:solidFill>
                <a:sym typeface="+mn-ea"/>
              </a:rPr>
              <a:t>）</a:t>
            </a:r>
            <a:r>
              <a:rPr lang="zh-CN" altLang="en-US" sz="2400">
                <a:sym typeface="+mn-ea"/>
              </a:rPr>
              <a:t>如果是有叽叽这种非常尖锐的响声这一般就是鼓风机电机的轴承缺油了，因为当电机转动后，会产生一些粉尘，然后调入到电机底部的轴承上面，而且电机转动时会产生高温，所以时间一长，轴承就会缺油，从而发出叽叽叽的声音。</a:t>
            </a:r>
            <a:endParaRPr lang="zh-CN" altLang="en-US" sz="2400"/>
          </a:p>
          <a:p>
            <a:endParaRPr lang="en-US" altLang="zh-CN" sz="2400"/>
          </a:p>
          <a:p>
            <a:endParaRPr lang="en-US" altLang="zh-CN" sz="2400"/>
          </a:p>
          <a:p>
            <a:endParaRPr lang="zh-CN" altLang="en-US" sz="240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COMMONDATA" val="eyJoZGlkIjoiMjYzMGE1NzFmNjA1NjU5NWU5MjE1ZmM2MzQzMDc2NDEifQ=="/>
  <p:tag name="KSO_WPP_MARK_KEY" val="3c8083c4-a9f0-4dd9-b600-6ea7fd6ea3f0"/>
  <p:tag name="commondata" val="eyJoZGlkIjoiNTlmMzgyMWViNWFjNDYyNWJlNGJiYjA4NWRmNWVlZGE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Words>
  <Application>WPS 演示</Application>
  <PresentationFormat>宽屏</PresentationFormat>
  <Paragraphs>46</Paragraphs>
  <Slides>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vt:i4>
      </vt:variant>
    </vt:vector>
  </HeadingPairs>
  <TitlesOfParts>
    <vt:vector size="12" baseType="lpstr">
      <vt:lpstr>Arial</vt:lpstr>
      <vt:lpstr>宋体</vt:lpstr>
      <vt:lpstr>Wingdings</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午后普洱茶</cp:lastModifiedBy>
  <cp:revision>36</cp:revision>
  <dcterms:created xsi:type="dcterms:W3CDTF">2023-05-18T02:40:00Z</dcterms:created>
  <dcterms:modified xsi:type="dcterms:W3CDTF">2023-10-17T08:25:44Z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B9026CADACE8478C9451CF77EDBE9C09_12</vt:lpwstr>
  </property>
  <property fmtid="{D5CDD505-2E9C-101B-9397-08002B2CF9AE}" pid="3" name="KSOProductBuildVer">
    <vt:lpwstr>2052-12.1.0.15712</vt:lpwstr>
  </property>
</Properties>
</file>