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11090234" r:id="rId3"/>
    <p:sldId id="11090389" r:id="rId4"/>
    <p:sldId id="11090392" r:id="rId5"/>
    <p:sldId id="421" r:id="rId6"/>
    <p:sldId id="423" r:id="rId7"/>
    <p:sldId id="11090417" r:id="rId8"/>
    <p:sldId id="11090418" r:id="rId9"/>
    <p:sldId id="11090397" r:id="rId10"/>
    <p:sldId id="11090398" r:id="rId11"/>
    <p:sldId id="11090401" r:id="rId12"/>
    <p:sldId id="11090419" r:id="rId13"/>
    <p:sldId id="11090420" r:id="rId14"/>
    <p:sldId id="11090399" r:id="rId15"/>
    <p:sldId id="11090421" r:id="rId16"/>
    <p:sldId id="11090422" r:id="rId17"/>
    <p:sldId id="11090433" r:id="rId18"/>
    <p:sldId id="11090438" r:id="rId19"/>
    <p:sldId id="11090439" r:id="rId20"/>
    <p:sldId id="11090440" r:id="rId21"/>
    <p:sldId id="11090393"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8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61415" y="347980"/>
            <a:ext cx="13155930" cy="6510020"/>
            <a:chOff x="-1829" y="188"/>
            <a:chExt cx="20718" cy="10252"/>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1829" y="188"/>
              <a:ext cx="2680" cy="634"/>
              <a:chOff x="8035491" y="1847493"/>
              <a:chExt cx="2486690" cy="484881"/>
            </a:xfrm>
            <a:solidFill>
              <a:srgbClr val="D11019"/>
            </a:solidFill>
          </p:grpSpPr>
          <p:sp>
            <p:nvSpPr>
              <p:cNvPr id="66" name="Graphic 16"/>
              <p:cNvSpPr/>
              <p:nvPr/>
            </p:nvSpPr>
            <p:spPr>
              <a:xfrm>
                <a:off x="8035491" y="1850885"/>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8610995" y="185055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9186894" y="1848368"/>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9761201" y="1847493"/>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9.xml"/><Relationship Id="rId6" Type="http://schemas.openxmlformats.org/officeDocument/2006/relationships/image" Target="../media/image11.jpeg"/><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3.xml"/><Relationship Id="rId4" Type="http://schemas.openxmlformats.org/officeDocument/2006/relationships/image" Target="../media/image12.png"/><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49.xml"/><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5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17.png"/><Relationship Id="rId7" Type="http://schemas.openxmlformats.org/officeDocument/2006/relationships/image" Target="../media/image16.jpeg"/><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slideLayout" Target="../slideLayouts/slideLayout13.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5.xml"/><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69.xml"/><Relationship Id="rId4" Type="http://schemas.openxmlformats.org/officeDocument/2006/relationships/image" Target="../media/image20.jpe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73.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image" Target="../media/image3.png"/><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0" Type="http://schemas.openxmlformats.org/officeDocument/2006/relationships/slideLayout" Target="../slideLayouts/slideLayout7.xml"/><Relationship Id="rId1" Type="http://schemas.openxmlformats.org/officeDocument/2006/relationships/tags" Target="../tags/tag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xml"/><Relationship Id="rId2" Type="http://schemas.openxmlformats.org/officeDocument/2006/relationships/image" Target="../media/image5.jpe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8.xml"/><Relationship Id="rId4" Type="http://schemas.openxmlformats.org/officeDocument/2006/relationships/image" Target="../media/image7.jpe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3.xml"/><Relationship Id="rId5" Type="http://schemas.openxmlformats.org/officeDocument/2006/relationships/image" Target="../media/image8.jpe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8.xml"/><Relationship Id="rId5" Type="http://schemas.openxmlformats.org/officeDocument/2006/relationships/image" Target="../media/image9.jpe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2863850" y="2044700"/>
            <a:ext cx="1165225" cy="6489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配气机构</a:t>
            </a:r>
            <a:r>
              <a:rPr lang="zh-CN" altLang="en-US" sz="8000" spc="-150">
                <a:solidFill>
                  <a:schemeClr val="tx1"/>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概述</a:t>
            </a:r>
            <a:endParaRPr lang="zh-CN" altLang="en-US" sz="8000" spc="-150" dirty="0">
              <a:solidFill>
                <a:schemeClr val="tx1"/>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533400" y="1970405"/>
            <a:ext cx="7089140" cy="768350"/>
          </a:xfrm>
          <a:prstGeom prst="rect">
            <a:avLst/>
          </a:prstGeom>
          <a:noFill/>
        </p:spPr>
        <p:txBody>
          <a:bodyPr wrap="square" rtlCol="0">
            <a:spAutoFit/>
          </a:bodyPr>
          <a:lstStyle/>
          <a:p>
            <a:r>
              <a:rPr lang="zh-CN" sz="4400">
                <a:latin typeface="微软雅黑" panose="020B0503020204020204" charset="-122"/>
                <a:ea typeface="微软雅黑" panose="020B0503020204020204" charset="-122"/>
                <a:sym typeface="微软雅黑" panose="020B0503020204020204" charset="-122"/>
              </a:rPr>
              <a:t>配气机构</a:t>
            </a:r>
            <a:r>
              <a:rPr lang="zh-CN" sz="4400">
                <a:solidFill>
                  <a:schemeClr val="bg1"/>
                </a:solidFill>
                <a:latin typeface="微软雅黑" panose="020B0503020204020204" charset="-122"/>
                <a:ea typeface="微软雅黑" panose="020B0503020204020204" charset="-122"/>
                <a:sym typeface="微软雅黑" panose="020B0503020204020204" charset="-122"/>
              </a:rPr>
              <a:t>概述</a:t>
            </a:r>
            <a:endParaRPr 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4832350" cy="368300"/>
          </a:xfrm>
          <a:prstGeom prst="rect">
            <a:avLst/>
          </a:prstGeom>
          <a:noFill/>
        </p:spPr>
        <p:txBody>
          <a:bodyPr wrap="square" rtlCol="0">
            <a:spAutoFit/>
          </a:bodyPr>
          <a:lstStyle/>
          <a:p>
            <a:pPr lvl="0" algn="dist">
              <a:buClrTx/>
              <a:buSzTx/>
              <a:buFontTx/>
              <a:defRPr/>
            </a:pPr>
            <a:r>
              <a:rPr lang="zh-CN">
                <a:solidFill>
                  <a:schemeClr val="tx1"/>
                </a:solidFill>
                <a:latin typeface="微软雅黑" panose="020B0503020204020204" charset="-122"/>
                <a:ea typeface="微软雅黑" panose="020B0503020204020204" charset="-122"/>
                <a:sym typeface="微软雅黑" panose="020B0503020204020204" charset="-122"/>
              </a:rPr>
              <a:t>Overview of the valve mechanism</a:t>
            </a:r>
            <a:endParaRPr lang="zh-CN">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5" name="图形"/>
          <p:cNvGrpSpPr/>
          <p:nvPr/>
        </p:nvGrpSpPr>
        <p:grpSpPr>
          <a:xfrm>
            <a:off x="613410" y="1268730"/>
            <a:ext cx="10863580" cy="4603750"/>
            <a:chOff x="966" y="1998"/>
            <a:chExt cx="17108" cy="7250"/>
          </a:xfrm>
        </p:grpSpPr>
        <p:sp>
          <p:nvSpPr>
            <p:cNvPr id="3" name="图形"/>
            <p:cNvSpPr txBox="1"/>
            <p:nvPr>
              <p:custDataLst>
                <p:tags r:id="rId2"/>
              </p:custDataLst>
            </p:nvPr>
          </p:nvSpPr>
          <p:spPr>
            <a:xfrm>
              <a:off x="966" y="4476"/>
              <a:ext cx="6695" cy="4772"/>
            </a:xfrm>
            <a:prstGeom prst="rect">
              <a:avLst/>
            </a:prstGeom>
            <a:noFill/>
          </p:spPr>
          <p:txBody>
            <a:bodyPr wrap="square" rtlCol="0" anchor="t">
              <a:noAutofit/>
            </a:bodyPr>
            <a:lstStyle/>
            <a:p>
              <a:pPr indent="0" algn="l">
                <a:lnSpc>
                  <a:spcPct val="200000"/>
                </a:lnSpc>
                <a:spcAft>
                  <a:spcPts val="600"/>
                </a:spcAft>
                <a:buNone/>
              </a:pPr>
              <a:r>
                <a:rPr lang="zh-CN" altLang="en-US">
                  <a:latin typeface="微软雅黑" panose="020B0503020204020204" charset="-122"/>
                  <a:ea typeface="微软雅黑" panose="020B0503020204020204" charset="-122"/>
                  <a:sym typeface="+mn-ea"/>
                </a:rPr>
                <a:t>顶置凸轮轴分为：</a:t>
              </a:r>
              <a:endParaRPr lang="zh-CN" altLang="en-US">
                <a:latin typeface="微软雅黑" panose="020B0503020204020204" charset="-122"/>
                <a:ea typeface="微软雅黑" panose="020B0503020204020204" charset="-122"/>
                <a:sym typeface="+mn-ea"/>
              </a:endParaRPr>
            </a:p>
            <a:p>
              <a:pPr indent="0" algn="l">
                <a:lnSpc>
                  <a:spcPct val="200000"/>
                </a:lnSpc>
                <a:spcAft>
                  <a:spcPts val="600"/>
                </a:spcAft>
                <a:buNone/>
              </a:pPr>
              <a:r>
                <a:rPr lang="zh-CN" altLang="en-US">
                  <a:latin typeface="微软雅黑" panose="020B0503020204020204" charset="-122"/>
                  <a:ea typeface="微软雅黑" panose="020B0503020204020204" charset="-122"/>
                  <a:sym typeface="+mn-ea"/>
                </a:rPr>
                <a:t>单顶置凸轮轴、双顶置凸轮轴。</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图形"/>
            <p:cNvSpPr/>
            <p:nvPr>
              <p:custDataLst>
                <p:tags r:id="rId3"/>
              </p:custDataLst>
            </p:nvPr>
          </p:nvSpPr>
          <p:spPr>
            <a:xfrm>
              <a:off x="1071" y="2258"/>
              <a:ext cx="4208"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latin typeface="微软雅黑" panose="020B0503020204020204" charset="-122"/>
                  <a:ea typeface="微软雅黑" panose="020B0503020204020204" charset="-122"/>
                  <a:sym typeface="+mn-ea"/>
                </a:rPr>
                <a:t>顶置凸轮轴：</a:t>
              </a:r>
              <a:endParaRPr lang="zh-CN" altLang="en-US" sz="2400" dirty="0">
                <a:solidFill>
                  <a:schemeClr val="bg1"/>
                </a:solidFill>
                <a:latin typeface="微软雅黑" panose="020B0503020204020204" charset="-122"/>
                <a:ea typeface="微软雅黑" panose="020B0503020204020204" charset="-122"/>
                <a:cs typeface="+mn-ea"/>
                <a:sym typeface="+mn-ea"/>
              </a:endParaRPr>
            </a:p>
          </p:txBody>
        </p:sp>
        <p:sp>
          <p:nvSpPr>
            <p:cNvPr id="10" name="图形"/>
            <p:cNvSpPr txBox="1"/>
            <p:nvPr>
              <p:custDataLst>
                <p:tags r:id="rId4"/>
              </p:custDataLst>
            </p:nvPr>
          </p:nvSpPr>
          <p:spPr>
            <a:xfrm>
              <a:off x="5505" y="1998"/>
              <a:ext cx="12569" cy="1113"/>
            </a:xfrm>
            <a:prstGeom prst="rect">
              <a:avLst/>
            </a:prstGeom>
            <a:noFill/>
          </p:spPr>
          <p:txBody>
            <a:bodyPr wrap="square" rtlCol="0" anchor="t">
              <a:spAutoFit/>
            </a:bodyPr>
            <a:lstStyle/>
            <a:p>
              <a:pPr lvl="0" algn="l">
                <a:lnSpc>
                  <a:spcPct val="200000"/>
                </a:lnSpc>
                <a:spcAft>
                  <a:spcPts val="600"/>
                </a:spcAft>
                <a:buClrTx/>
                <a:buSzTx/>
                <a:buFontTx/>
              </a:pPr>
              <a:r>
                <a:rPr lang="zh-CN" altLang="en-US" sz="2000">
                  <a:latin typeface="微软雅黑" panose="020B0503020204020204" charset="-122"/>
                  <a:ea typeface="微软雅黑" panose="020B0503020204020204" charset="-122"/>
                  <a:sym typeface="+mn-ea"/>
                </a:rPr>
                <a:t>简化了内部结构，减少了发动机的振动和噪音，提高车辆的</a:t>
              </a:r>
              <a:r>
                <a:rPr lang="zh-CN" altLang="en-US" sz="2000">
                  <a:latin typeface="微软雅黑" panose="020B0503020204020204" charset="-122"/>
                  <a:ea typeface="微软雅黑" panose="020B0503020204020204" charset="-122"/>
                  <a:sym typeface="+mn-ea"/>
                </a:rPr>
                <a:t>舒适性。</a:t>
              </a:r>
              <a:endPar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p:txBody>
        </p:sp>
      </p:grpSp>
      <p:pic>
        <p:nvPicPr>
          <p:cNvPr id="2" name="图片 1" descr="单顶置凸轮轴"/>
          <p:cNvPicPr>
            <a:picLocks noChangeAspect="1"/>
          </p:cNvPicPr>
          <p:nvPr/>
        </p:nvPicPr>
        <p:blipFill>
          <a:blip r:embed="rId5"/>
          <a:stretch>
            <a:fillRect/>
          </a:stretch>
        </p:blipFill>
        <p:spPr>
          <a:xfrm>
            <a:off x="5119370" y="2445385"/>
            <a:ext cx="3192145" cy="2342515"/>
          </a:xfrm>
          <a:prstGeom prst="rect">
            <a:avLst/>
          </a:prstGeom>
        </p:spPr>
      </p:pic>
      <p:pic>
        <p:nvPicPr>
          <p:cNvPr id="4" name="图片 3" descr="双顶置凸轮轴"/>
          <p:cNvPicPr>
            <a:picLocks noChangeAspect="1"/>
          </p:cNvPicPr>
          <p:nvPr/>
        </p:nvPicPr>
        <p:blipFill>
          <a:blip r:embed="rId6"/>
          <a:stretch>
            <a:fillRect/>
          </a:stretch>
        </p:blipFill>
        <p:spPr>
          <a:xfrm>
            <a:off x="8773160" y="2495550"/>
            <a:ext cx="2407920" cy="229806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606425" y="1141095"/>
            <a:ext cx="11154410" cy="3575050"/>
            <a:chOff x="955" y="1797"/>
            <a:chExt cx="17566" cy="5630"/>
          </a:xfrm>
        </p:grpSpPr>
        <p:sp>
          <p:nvSpPr>
            <p:cNvPr id="4" name="图形"/>
            <p:cNvSpPr txBox="1"/>
            <p:nvPr>
              <p:custDataLst>
                <p:tags r:id="rId2"/>
              </p:custDataLst>
            </p:nvPr>
          </p:nvSpPr>
          <p:spPr>
            <a:xfrm>
              <a:off x="955" y="1797"/>
              <a:ext cx="17016" cy="1212"/>
            </a:xfrm>
            <a:prstGeom prst="rect">
              <a:avLst/>
            </a:prstGeom>
            <a:noFill/>
          </p:spPr>
          <p:txBody>
            <a:bodyPr wrap="square" rtlCol="0" anchor="t">
              <a:noAutofit/>
            </a:bodyPr>
            <a:lstStyle/>
            <a:p>
              <a:pPr lvl="0" algn="l">
                <a:lnSpc>
                  <a:spcPct val="200000"/>
                </a:lnSpc>
                <a:spcAft>
                  <a:spcPts val="600"/>
                </a:spcAft>
                <a:buClrTx/>
                <a:buSzTx/>
                <a:buFontTx/>
              </a:pP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单顶置凸轮轴简称SOHC，双顶置凸轮轴简称DOHC。</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图形"/>
            <p:cNvSpPr/>
            <p:nvPr>
              <p:custDataLst>
                <p:tags r:id="rId3"/>
              </p:custDataLst>
            </p:nvPr>
          </p:nvSpPr>
          <p:spPr>
            <a:xfrm>
              <a:off x="7868" y="3248"/>
              <a:ext cx="3759"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双顶置凸轮轴</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6" name="图形"/>
            <p:cNvSpPr txBox="1"/>
            <p:nvPr>
              <p:custDataLst>
                <p:tags r:id="rId4"/>
              </p:custDataLst>
            </p:nvPr>
          </p:nvSpPr>
          <p:spPr>
            <a:xfrm>
              <a:off x="7868" y="4009"/>
              <a:ext cx="10653" cy="3418"/>
            </a:xfrm>
            <a:prstGeom prst="rect">
              <a:avLst/>
            </a:prstGeom>
            <a:noFill/>
          </p:spPr>
          <p:txBody>
            <a:bodyPr wrap="square" rtlCol="0" anchor="t">
              <a:noAutofit/>
            </a:bodyPr>
            <a:lstStyle/>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现在常见的就是双顶置凸轮轴，它能通过曲轴带动两个独立的凸轮轴来分别控制进气门和排气门。</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pic>
        <p:nvPicPr>
          <p:cNvPr id="8" name="图片 7" descr="C:/Users/123123/Desktop/配气机构概述/配气机构概述图片素材/双顶置凸轮轴.jpg双顶置凸轮轴"/>
          <p:cNvPicPr>
            <a:picLocks noChangeAspect="1"/>
          </p:cNvPicPr>
          <p:nvPr>
            <p:custDataLst>
              <p:tags r:id="rId5"/>
            </p:custDataLst>
          </p:nvPr>
        </p:nvPicPr>
        <p:blipFill>
          <a:blip r:embed="rId6"/>
          <a:srcRect t="3317" b="3317"/>
          <a:stretch>
            <a:fillRect/>
          </a:stretch>
        </p:blipFill>
        <p:spPr>
          <a:xfrm>
            <a:off x="488950" y="1818639"/>
            <a:ext cx="4000500" cy="400050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5177790" y="1908175"/>
            <a:ext cx="6319520" cy="2578100"/>
            <a:chOff x="8110" y="975"/>
            <a:chExt cx="9952" cy="4060"/>
          </a:xfrm>
        </p:grpSpPr>
        <p:sp>
          <p:nvSpPr>
            <p:cNvPr id="4" name="图形"/>
            <p:cNvSpPr txBox="1"/>
            <p:nvPr>
              <p:custDataLst>
                <p:tags r:id="rId2"/>
              </p:custDataLst>
            </p:nvPr>
          </p:nvSpPr>
          <p:spPr>
            <a:xfrm>
              <a:off x="8110" y="1923"/>
              <a:ext cx="9952" cy="3112"/>
            </a:xfrm>
            <a:prstGeom prst="rect">
              <a:avLst/>
            </a:prstGeom>
            <a:noFill/>
          </p:spPr>
          <p:txBody>
            <a:bodyPr wrap="square" rtlCol="0" anchor="t">
              <a:noAutofit/>
            </a:bodyPr>
            <a:lstStyle/>
            <a:p>
              <a:pPr marL="0" indent="0">
                <a:buNone/>
              </a:pPr>
              <a:endParaRPr lang="zh-CN" altLang="en-US">
                <a:latin typeface="微软雅黑" panose="020B0503020204020204" charset="-122"/>
                <a:ea typeface="微软雅黑" panose="020B0503020204020204" charset="-122"/>
                <a:sym typeface="+mn-ea"/>
              </a:endParaRPr>
            </a:p>
            <a:p>
              <a:pPr marL="0" indent="0">
                <a:buNone/>
              </a:pPr>
              <a:endParaRPr lang="zh-CN" altLang="en-US">
                <a:latin typeface="微软雅黑" panose="020B0503020204020204" charset="-122"/>
                <a:ea typeface="微软雅黑" panose="020B0503020204020204" charset="-122"/>
                <a:sym typeface="+mn-ea"/>
              </a:endParaRPr>
            </a:p>
            <a:p>
              <a:pPr marL="0" indent="0">
                <a:buNone/>
              </a:pPr>
              <a:r>
                <a:rPr lang="zh-CN" altLang="en-US">
                  <a:latin typeface="微软雅黑" panose="020B0503020204020204" charset="-122"/>
                  <a:ea typeface="微软雅黑" panose="020B0503020204020204" charset="-122"/>
                  <a:sym typeface="+mn-ea"/>
                </a:rPr>
                <a:t>曲轴和凸轮轴的传动方式可以分为链条传动和皮带传动。</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图形"/>
            <p:cNvSpPr/>
            <p:nvPr>
              <p:custDataLst>
                <p:tags r:id="rId3"/>
              </p:custDataLst>
            </p:nvPr>
          </p:nvSpPr>
          <p:spPr>
            <a:xfrm>
              <a:off x="8110" y="975"/>
              <a:ext cx="2664"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传动方式</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grpSp>
      <p:pic>
        <p:nvPicPr>
          <p:cNvPr id="5" name="图片 4" descr="皮带传动"/>
          <p:cNvPicPr>
            <a:picLocks noChangeAspect="1"/>
          </p:cNvPicPr>
          <p:nvPr/>
        </p:nvPicPr>
        <p:blipFill>
          <a:blip r:embed="rId4"/>
          <a:stretch>
            <a:fillRect/>
          </a:stretch>
        </p:blipFill>
        <p:spPr>
          <a:xfrm>
            <a:off x="488950" y="1681480"/>
            <a:ext cx="4066540" cy="349504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5" name="图形"/>
          <p:cNvGrpSpPr/>
          <p:nvPr/>
        </p:nvGrpSpPr>
        <p:grpSpPr>
          <a:xfrm>
            <a:off x="582295" y="936625"/>
            <a:ext cx="6824980" cy="2653665"/>
            <a:chOff x="917" y="4280"/>
            <a:chExt cx="10748" cy="4179"/>
          </a:xfrm>
        </p:grpSpPr>
        <p:sp>
          <p:nvSpPr>
            <p:cNvPr id="8" name="图形"/>
            <p:cNvSpPr/>
            <p:nvPr>
              <p:custDataLst>
                <p:tags r:id="rId2"/>
              </p:custDataLst>
            </p:nvPr>
          </p:nvSpPr>
          <p:spPr>
            <a:xfrm>
              <a:off x="1071" y="4280"/>
              <a:ext cx="3363"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皮带传动</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10" name="图形"/>
            <p:cNvSpPr txBox="1"/>
            <p:nvPr>
              <p:custDataLst>
                <p:tags r:id="rId3"/>
              </p:custDataLst>
            </p:nvPr>
          </p:nvSpPr>
          <p:spPr>
            <a:xfrm>
              <a:off x="917" y="5041"/>
              <a:ext cx="10748" cy="3418"/>
            </a:xfrm>
            <a:prstGeom prst="rect">
              <a:avLst/>
            </a:prstGeom>
            <a:noFill/>
          </p:spPr>
          <p:txBody>
            <a:bodyPr wrap="square" rtlCol="0" anchor="t">
              <a:noAutofit/>
            </a:bodyPr>
            <a:lstStyle/>
            <a:p>
              <a:pPr lvl="0" algn="just">
                <a:lnSpc>
                  <a:spcPct val="200000"/>
                </a:lnSpc>
                <a:spcAft>
                  <a:spcPts val="600"/>
                </a:spcAft>
                <a:buClrTx/>
                <a:buSzTx/>
                <a:buFontTx/>
              </a:pPr>
              <a:r>
                <a:rPr lang="zh-CN" altLang="en-US">
                  <a:latin typeface="微软雅黑" panose="020B0503020204020204" charset="-122"/>
                  <a:ea typeface="微软雅黑" panose="020B0503020204020204" charset="-122"/>
                  <a:sym typeface="+mn-ea"/>
                </a:rPr>
                <a:t>皮带传动是</a:t>
              </a:r>
              <a:r>
                <a:rPr lang="zh-CN" altLang="en-US">
                  <a:latin typeface="微软雅黑" panose="020B0503020204020204" charset="-122"/>
                  <a:ea typeface="微软雅黑" panose="020B0503020204020204" charset="-122"/>
                  <a:sym typeface="+mn-ea"/>
                </a:rPr>
                <a:t>柔性传动方式；</a:t>
              </a:r>
              <a:endParaRPr lang="zh-CN" altLang="en-US">
                <a:latin typeface="微软雅黑" panose="020B0503020204020204" charset="-122"/>
                <a:ea typeface="微软雅黑" panose="020B0503020204020204" charset="-122"/>
                <a:sym typeface="+mn-ea"/>
              </a:endParaRPr>
            </a:p>
            <a:p>
              <a:pPr lvl="0" algn="just">
                <a:lnSpc>
                  <a:spcPct val="200000"/>
                </a:lnSpc>
                <a:spcAft>
                  <a:spcPts val="600"/>
                </a:spcAft>
                <a:buClrTx/>
                <a:buSzTx/>
                <a:buFontTx/>
              </a:pPr>
              <a:r>
                <a:rPr lang="zh-CN" altLang="en-US">
                  <a:latin typeface="微软雅黑" panose="020B0503020204020204" charset="-122"/>
                  <a:ea typeface="微软雅黑" panose="020B0503020204020204" charset="-122"/>
                  <a:sym typeface="+mn-ea"/>
                </a:rPr>
                <a:t>皮带和皮带轮之间通过摩擦力来传递动力，这种传动方式的优点就是结构简单、维护方便、运行噪音低。</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2" name="图形"/>
          <p:cNvGrpSpPr/>
          <p:nvPr/>
        </p:nvGrpSpPr>
        <p:grpSpPr>
          <a:xfrm>
            <a:off x="582295" y="3465195"/>
            <a:ext cx="6824980" cy="2653665"/>
            <a:chOff x="917" y="4280"/>
            <a:chExt cx="10748" cy="4179"/>
          </a:xfrm>
        </p:grpSpPr>
        <p:sp>
          <p:nvSpPr>
            <p:cNvPr id="4" name="图形"/>
            <p:cNvSpPr/>
            <p:nvPr>
              <p:custDataLst>
                <p:tags r:id="rId4"/>
              </p:custDataLst>
            </p:nvPr>
          </p:nvSpPr>
          <p:spPr>
            <a:xfrm>
              <a:off x="1071" y="4280"/>
              <a:ext cx="3363"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链条传动</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6" name="图形"/>
            <p:cNvSpPr txBox="1"/>
            <p:nvPr>
              <p:custDataLst>
                <p:tags r:id="rId5"/>
              </p:custDataLst>
            </p:nvPr>
          </p:nvSpPr>
          <p:spPr>
            <a:xfrm>
              <a:off x="917" y="5041"/>
              <a:ext cx="10748" cy="3418"/>
            </a:xfrm>
            <a:prstGeom prst="rect">
              <a:avLst/>
            </a:prstGeom>
            <a:noFill/>
          </p:spPr>
          <p:txBody>
            <a:bodyPr wrap="square" rtlCol="0" anchor="t">
              <a:noAutofit/>
            </a:bodyPr>
            <a:lstStyle/>
            <a:p>
              <a:pPr lvl="0" algn="just">
                <a:lnSpc>
                  <a:spcPct val="200000"/>
                </a:lnSpc>
                <a:spcAft>
                  <a:spcPts val="600"/>
                </a:spcAft>
                <a:buClrTx/>
                <a:buSzTx/>
                <a:buFontTx/>
              </a:pPr>
              <a:r>
                <a:rPr lang="zh-CN" altLang="en-US">
                  <a:latin typeface="微软雅黑" panose="020B0503020204020204" charset="-122"/>
                  <a:ea typeface="微软雅黑" panose="020B0503020204020204" charset="-122"/>
                  <a:sym typeface="+mn-ea"/>
                </a:rPr>
                <a:t>链条传动是刚性传动方式；</a:t>
              </a:r>
              <a:endParaRPr lang="zh-CN" altLang="en-US">
                <a:latin typeface="微软雅黑" panose="020B0503020204020204" charset="-122"/>
                <a:ea typeface="微软雅黑" panose="020B0503020204020204" charset="-122"/>
              </a:endParaRPr>
            </a:p>
            <a:p>
              <a:pPr lvl="0" algn="just">
                <a:lnSpc>
                  <a:spcPct val="200000"/>
                </a:lnSpc>
                <a:spcAft>
                  <a:spcPts val="600"/>
                </a:spcAft>
                <a:buClrTx/>
                <a:buSzTx/>
                <a:buFontTx/>
              </a:pPr>
              <a:r>
                <a:rPr lang="zh-CN" altLang="en-US">
                  <a:latin typeface="微软雅黑" panose="020B0503020204020204" charset="-122"/>
                  <a:ea typeface="微软雅黑" panose="020B0503020204020204" charset="-122"/>
                  <a:sym typeface="+mn-ea"/>
                </a:rPr>
                <a:t>链条和链轮通过摩擦力来传递动力，</a:t>
              </a:r>
              <a:r>
                <a:rPr lang="zh-CN" altLang="en-US">
                  <a:latin typeface="微软雅黑" panose="020B0503020204020204" charset="-122"/>
                  <a:ea typeface="微软雅黑" panose="020B0503020204020204" charset="-122"/>
                  <a:sym typeface="+mn-ea"/>
                </a:rPr>
                <a:t>这种传动方式</a:t>
              </a:r>
              <a:r>
                <a:rPr lang="zh-CN" altLang="en-US">
                  <a:latin typeface="微软雅黑" panose="020B0503020204020204" charset="-122"/>
                  <a:ea typeface="微软雅黑" panose="020B0503020204020204" charset="-122"/>
                  <a:sym typeface="+mn-ea"/>
                </a:rPr>
                <a:t>的优点在于它的结构简单、</a:t>
              </a:r>
              <a:r>
                <a:rPr lang="zh-CN" altLang="en-US">
                  <a:latin typeface="微软雅黑" panose="020B0503020204020204" charset="-122"/>
                  <a:ea typeface="微软雅黑" panose="020B0503020204020204" charset="-122"/>
                  <a:sym typeface="+mn-ea"/>
                </a:rPr>
                <a:t>传动效率高，</a:t>
              </a:r>
              <a:r>
                <a:rPr lang="zh-CN" altLang="en-US">
                  <a:latin typeface="微软雅黑" panose="020B0503020204020204" charset="-122"/>
                  <a:ea typeface="微软雅黑" panose="020B0503020204020204" charset="-122"/>
                  <a:sym typeface="+mn-ea"/>
                </a:rPr>
                <a:t>刚性好，可以承受较大的载荷。</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pic>
        <p:nvPicPr>
          <p:cNvPr id="9" name="图片 8" descr="皮带传动"/>
          <p:cNvPicPr>
            <a:picLocks noChangeAspect="1"/>
          </p:cNvPicPr>
          <p:nvPr/>
        </p:nvPicPr>
        <p:blipFill>
          <a:blip r:embed="rId6"/>
          <a:stretch>
            <a:fillRect/>
          </a:stretch>
        </p:blipFill>
        <p:spPr>
          <a:xfrm>
            <a:off x="8485505" y="407035"/>
            <a:ext cx="3297555" cy="2834005"/>
          </a:xfrm>
          <a:prstGeom prst="rect">
            <a:avLst/>
          </a:prstGeom>
        </p:spPr>
      </p:pic>
      <p:pic>
        <p:nvPicPr>
          <p:cNvPr id="13" name="图片 12" descr="链条传动"/>
          <p:cNvPicPr>
            <a:picLocks noChangeAspect="1"/>
          </p:cNvPicPr>
          <p:nvPr/>
        </p:nvPicPr>
        <p:blipFill>
          <a:blip r:embed="rId7"/>
          <a:stretch>
            <a:fillRect/>
          </a:stretch>
        </p:blipFill>
        <p:spPr>
          <a:xfrm>
            <a:off x="8485505" y="3429000"/>
            <a:ext cx="3298190" cy="283337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5177790" y="1221105"/>
            <a:ext cx="6319520" cy="3646805"/>
            <a:chOff x="8110" y="1923"/>
            <a:chExt cx="9952" cy="5743"/>
          </a:xfrm>
        </p:grpSpPr>
        <p:sp>
          <p:nvSpPr>
            <p:cNvPr id="4" name="图形"/>
            <p:cNvSpPr txBox="1"/>
            <p:nvPr>
              <p:custDataLst>
                <p:tags r:id="rId2"/>
              </p:custDataLst>
            </p:nvPr>
          </p:nvSpPr>
          <p:spPr>
            <a:xfrm>
              <a:off x="8110" y="1923"/>
              <a:ext cx="9952" cy="3112"/>
            </a:xfrm>
            <a:prstGeom prst="rect">
              <a:avLst/>
            </a:prstGeom>
            <a:noFill/>
          </p:spPr>
          <p:txBody>
            <a:bodyPr wrap="square" rtlCol="0" anchor="t">
              <a:noAutofit/>
            </a:bodyPr>
            <a:lstStyle/>
            <a:p>
              <a:pPr marL="0" indent="0">
                <a:buNone/>
              </a:pPr>
              <a:r>
                <a:rPr lang="zh-CN" altLang="en-US">
                  <a:latin typeface="微软雅黑" panose="020B0503020204020204" charset="-122"/>
                  <a:ea typeface="微软雅黑" panose="020B0503020204020204" charset="-122"/>
                  <a:sym typeface="+mn-ea"/>
                </a:rPr>
                <a:t>凸轮轴通过链条或者皮带与曲轴连接，产生旋转的动力，而有个部件会协同凸轮轴来控制气门的开闭，这这部件就是挺柱。</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9" name="图形"/>
            <p:cNvSpPr/>
            <p:nvPr>
              <p:custDataLst>
                <p:tags r:id="rId3"/>
              </p:custDataLst>
            </p:nvPr>
          </p:nvSpPr>
          <p:spPr>
            <a:xfrm>
              <a:off x="8271" y="3615"/>
              <a:ext cx="2664"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sz="2400">
                  <a:latin typeface="微软雅黑" panose="020B0503020204020204" charset="-122"/>
                  <a:ea typeface="微软雅黑" panose="020B0503020204020204" charset="-122"/>
                  <a:sym typeface="+mn-ea"/>
                </a:rPr>
                <a:t>挺柱</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6" name="图形"/>
            <p:cNvSpPr txBox="1"/>
            <p:nvPr>
              <p:custDataLst>
                <p:tags r:id="rId4"/>
              </p:custDataLst>
            </p:nvPr>
          </p:nvSpPr>
          <p:spPr>
            <a:xfrm>
              <a:off x="8271" y="4828"/>
              <a:ext cx="9744" cy="2838"/>
            </a:xfrm>
            <a:prstGeom prst="rect">
              <a:avLst/>
            </a:prstGeom>
            <a:noFill/>
          </p:spPr>
          <p:txBody>
            <a:bodyPr wrap="square" rtlCol="0" anchor="t">
              <a:noAutofit/>
            </a:bodyPr>
            <a:lstStyle/>
            <a:p>
              <a:pPr marL="0" indent="0">
                <a:buNone/>
              </a:pPr>
              <a:r>
                <a:rPr lang="zh-CN" altLang="en-US">
                  <a:latin typeface="微软雅黑" panose="020B0503020204020204" charset="-122"/>
                  <a:ea typeface="微软雅黑" panose="020B0503020204020204" charset="-122"/>
                  <a:sym typeface="+mn-ea"/>
                </a:rPr>
                <a:t>发动机常见</a:t>
              </a:r>
              <a:r>
                <a:rPr lang="zh-CN">
                  <a:latin typeface="微软雅黑" panose="020B0503020204020204" charset="-122"/>
                  <a:ea typeface="微软雅黑" panose="020B0503020204020204" charset="-122"/>
                  <a:sym typeface="+mn-ea"/>
                </a:rPr>
                <a:t>的挺柱有</a:t>
              </a:r>
              <a:r>
                <a:rPr lang="zh-CN" altLang="en-US">
                  <a:latin typeface="微软雅黑" panose="020B0503020204020204" charset="-122"/>
                  <a:ea typeface="微软雅黑" panose="020B0503020204020204" charset="-122"/>
                  <a:sym typeface="+mn-ea"/>
                </a:rPr>
                <a:t>液压式挺柱及滚轮摇臂式挺柱两种。</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pic>
        <p:nvPicPr>
          <p:cNvPr id="5" name="图片 4" descr="挺柱"/>
          <p:cNvPicPr>
            <a:picLocks noChangeAspect="1"/>
          </p:cNvPicPr>
          <p:nvPr/>
        </p:nvPicPr>
        <p:blipFill>
          <a:blip r:embed="rId5"/>
          <a:stretch>
            <a:fillRect/>
          </a:stretch>
        </p:blipFill>
        <p:spPr>
          <a:xfrm>
            <a:off x="488950" y="944245"/>
            <a:ext cx="3558540" cy="2931795"/>
          </a:xfrm>
          <a:prstGeom prst="rect">
            <a:avLst/>
          </a:prstGeom>
        </p:spPr>
      </p:pic>
      <p:pic>
        <p:nvPicPr>
          <p:cNvPr id="8" name="图片 7" descr="挺柱1"/>
          <p:cNvPicPr>
            <a:picLocks noChangeAspect="1"/>
          </p:cNvPicPr>
          <p:nvPr/>
        </p:nvPicPr>
        <p:blipFill>
          <a:blip r:embed="rId6"/>
          <a:stretch>
            <a:fillRect/>
          </a:stretch>
        </p:blipFill>
        <p:spPr>
          <a:xfrm>
            <a:off x="488950" y="3429000"/>
            <a:ext cx="3558540" cy="248539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dist"/>
            <a:r>
              <a:rPr lang="zh-CN" altLang="en-US" sz="6600">
                <a:latin typeface="微软雅黑" panose="020B0503020204020204" charset="-122"/>
                <a:ea typeface="微软雅黑" panose="020B0503020204020204" charset="-122"/>
                <a:sym typeface="+mn-ea"/>
              </a:rPr>
              <a:t>气门组</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Valve train</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3788410" y="798830"/>
            <a:ext cx="8237220" cy="5467350"/>
            <a:chOff x="5966" y="1258"/>
            <a:chExt cx="12972" cy="8610"/>
          </a:xfrm>
        </p:grpSpPr>
        <p:sp>
          <p:nvSpPr>
            <p:cNvPr id="4" name="图形"/>
            <p:cNvSpPr txBox="1"/>
            <p:nvPr>
              <p:custDataLst>
                <p:tags r:id="rId2"/>
              </p:custDataLst>
            </p:nvPr>
          </p:nvSpPr>
          <p:spPr>
            <a:xfrm>
              <a:off x="5966" y="1258"/>
              <a:ext cx="12972" cy="1157"/>
            </a:xfrm>
            <a:prstGeom prst="rect">
              <a:avLst/>
            </a:prstGeom>
            <a:noFill/>
          </p:spPr>
          <p:txBody>
            <a:bodyPr wrap="square" rtlCol="0" anchor="t">
              <a:noAutofit/>
            </a:bodyPr>
            <a:lstStyle/>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气门弹簧：主要作用是保持气门的关闭状态和防止气门在发动机运转时产生振动</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图形"/>
            <p:cNvSpPr/>
            <p:nvPr>
              <p:custDataLst>
                <p:tags r:id="rId3"/>
              </p:custDataLst>
            </p:nvPr>
          </p:nvSpPr>
          <p:spPr>
            <a:xfrm>
              <a:off x="6110" y="2415"/>
              <a:ext cx="3759"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单气门弹簧</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6" name="图形"/>
            <p:cNvSpPr txBox="1"/>
            <p:nvPr>
              <p:custDataLst>
                <p:tags r:id="rId4"/>
              </p:custDataLst>
            </p:nvPr>
          </p:nvSpPr>
          <p:spPr>
            <a:xfrm>
              <a:off x="6110" y="3505"/>
              <a:ext cx="10653" cy="6363"/>
            </a:xfrm>
            <a:prstGeom prst="rect">
              <a:avLst/>
            </a:prstGeom>
            <a:noFill/>
          </p:spPr>
          <p:txBody>
            <a:bodyPr wrap="square" rtlCol="0" anchor="t">
              <a:noAutofit/>
            </a:bodyPr>
            <a:lstStyle/>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只有一个气门弹簧，这种弹簧结构简单，成本较低，适用于小型发动机。</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
        <p:nvSpPr>
          <p:cNvPr id="3" name="图形"/>
          <p:cNvSpPr/>
          <p:nvPr>
            <p:custDataLst>
              <p:tags r:id="rId5"/>
            </p:custDataLst>
          </p:nvPr>
        </p:nvSpPr>
        <p:spPr>
          <a:xfrm>
            <a:off x="3881120" y="3429000"/>
            <a:ext cx="2386965" cy="52197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双</a:t>
            </a:r>
            <a:r>
              <a:rPr lang="zh-CN" altLang="en-US" sz="2400">
                <a:latin typeface="微软雅黑" panose="020B0503020204020204" charset="-122"/>
                <a:ea typeface="微软雅黑" panose="020B0503020204020204" charset="-122"/>
                <a:sym typeface="+mn-ea"/>
              </a:rPr>
              <a:t>单气门弹簧</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5" name="图形"/>
          <p:cNvSpPr txBox="1"/>
          <p:nvPr>
            <p:custDataLst>
              <p:tags r:id="rId6"/>
            </p:custDataLst>
          </p:nvPr>
        </p:nvSpPr>
        <p:spPr>
          <a:xfrm>
            <a:off x="3788410" y="4203065"/>
            <a:ext cx="6764655" cy="2170430"/>
          </a:xfrm>
          <a:prstGeom prst="rect">
            <a:avLst/>
          </a:prstGeom>
          <a:noFill/>
        </p:spPr>
        <p:txBody>
          <a:bodyPr wrap="square" rtlCol="0" anchor="t">
            <a:noAutofit/>
          </a:bodyPr>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由两个单气门弹簧组合而成，具有更高的弹性和稳定性，适用于需要更高精度控制的大型发动机。</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8" name="图片 7" descr="单气门弹簧"/>
          <p:cNvPicPr>
            <a:picLocks noChangeAspect="1"/>
          </p:cNvPicPr>
          <p:nvPr/>
        </p:nvPicPr>
        <p:blipFill>
          <a:blip r:embed="rId7"/>
          <a:stretch>
            <a:fillRect/>
          </a:stretch>
        </p:blipFill>
        <p:spPr>
          <a:xfrm>
            <a:off x="488950" y="884555"/>
            <a:ext cx="3071495" cy="2054225"/>
          </a:xfrm>
          <a:prstGeom prst="rect">
            <a:avLst/>
          </a:prstGeom>
        </p:spPr>
      </p:pic>
      <p:pic>
        <p:nvPicPr>
          <p:cNvPr id="10" name="图片 9" descr="双气门弹簧"/>
          <p:cNvPicPr>
            <a:picLocks noChangeAspect="1"/>
          </p:cNvPicPr>
          <p:nvPr/>
        </p:nvPicPr>
        <p:blipFill>
          <a:blip r:embed="rId8"/>
          <a:stretch>
            <a:fillRect/>
          </a:stretch>
        </p:blipFill>
        <p:spPr>
          <a:xfrm>
            <a:off x="488315" y="2949575"/>
            <a:ext cx="3072130" cy="315468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5177790" y="1136650"/>
            <a:ext cx="6319520" cy="4980940"/>
            <a:chOff x="8110" y="-240"/>
            <a:chExt cx="9952" cy="7844"/>
          </a:xfrm>
        </p:grpSpPr>
        <p:sp>
          <p:nvSpPr>
            <p:cNvPr id="4" name="图形"/>
            <p:cNvSpPr txBox="1"/>
            <p:nvPr>
              <p:custDataLst>
                <p:tags r:id="rId2"/>
              </p:custDataLst>
            </p:nvPr>
          </p:nvSpPr>
          <p:spPr>
            <a:xfrm>
              <a:off x="8110" y="794"/>
              <a:ext cx="9952" cy="6810"/>
            </a:xfrm>
            <a:prstGeom prst="rect">
              <a:avLst/>
            </a:prstGeom>
            <a:noFill/>
          </p:spPr>
          <p:txBody>
            <a:bodyPr wrap="square" rtlCol="0" anchor="t">
              <a:noAutofit/>
            </a:bodyPr>
            <a:lstStyle/>
            <a:p>
              <a:pPr marL="0" indent="0">
                <a:buNone/>
              </a:pPr>
              <a:r>
                <a:rPr lang="en-US" altLang="zh-CN">
                  <a:solidFill>
                    <a:schemeClr val="tx1"/>
                  </a:solidFill>
                  <a:latin typeface="微软雅黑" panose="020B0503020204020204" charset="-122"/>
                  <a:ea typeface="微软雅黑" panose="020B0503020204020204" charset="-122"/>
                  <a:sym typeface="+mn-ea"/>
                </a:rPr>
                <a:t>1.</a:t>
              </a:r>
              <a:r>
                <a:rPr lang="zh-CN" altLang="en-US">
                  <a:solidFill>
                    <a:schemeClr val="tx1"/>
                  </a:solidFill>
                  <a:latin typeface="微软雅黑" panose="020B0503020204020204" charset="-122"/>
                  <a:ea typeface="微软雅黑" panose="020B0503020204020204" charset="-122"/>
                  <a:sym typeface="+mn-ea"/>
                </a:rPr>
                <a:t>从外观上大的气门就是进气门，小的气门就是排气门。</a:t>
              </a: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endParaRPr lang="zh-CN" altLang="en-US">
                <a:solidFill>
                  <a:schemeClr val="tx1"/>
                </a:solidFill>
                <a:latin typeface="微软雅黑" panose="020B0503020204020204" charset="-122"/>
                <a:ea typeface="微软雅黑" panose="020B0503020204020204" charset="-122"/>
                <a:sym typeface="+mn-ea"/>
              </a:endParaRPr>
            </a:p>
            <a:p>
              <a:pPr marL="0" indent="0">
                <a:buNone/>
              </a:pPr>
              <a:r>
                <a:rPr lang="en-US" altLang="zh-CN">
                  <a:solidFill>
                    <a:schemeClr val="tx1"/>
                  </a:solidFill>
                  <a:latin typeface="微软雅黑" panose="020B0503020204020204" charset="-122"/>
                  <a:ea typeface="微软雅黑" panose="020B0503020204020204" charset="-122"/>
                  <a:sym typeface="+mn-ea"/>
                </a:rPr>
                <a:t>2.</a:t>
              </a:r>
              <a:r>
                <a:rPr lang="zh-CN" altLang="en-US">
                  <a:solidFill>
                    <a:schemeClr val="tx1"/>
                  </a:solidFill>
                  <a:latin typeface="微软雅黑" panose="020B0503020204020204" charset="-122"/>
                  <a:ea typeface="微软雅黑" panose="020B0503020204020204" charset="-122"/>
                  <a:sym typeface="+mn-ea"/>
                </a:rPr>
                <a:t>常见的气门结构是四气门结构，在每个气缸内有两个进气门，两个排气门，这样的布局能更充分地利用燃烧室的空间。</a:t>
              </a:r>
              <a:endParaRPr lang="zh-CN" altLang="en-US" dirty="0">
                <a:solidFill>
                  <a:schemeClr val="tx1"/>
                </a:solidFill>
                <a:latin typeface="微软雅黑" panose="020B0503020204020204" charset="-122"/>
                <a:ea typeface="微软雅黑" panose="020B0503020204020204" charset="-122"/>
                <a:cs typeface="+mn-ea"/>
                <a:sym typeface="+mn-ea"/>
              </a:endParaRPr>
            </a:p>
          </p:txBody>
        </p:sp>
        <p:sp>
          <p:nvSpPr>
            <p:cNvPr id="9" name="图形"/>
            <p:cNvSpPr/>
            <p:nvPr>
              <p:custDataLst>
                <p:tags r:id="rId3"/>
              </p:custDataLst>
            </p:nvPr>
          </p:nvSpPr>
          <p:spPr>
            <a:xfrm>
              <a:off x="8110" y="-240"/>
              <a:ext cx="2664"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气门</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grpSp>
      <p:pic>
        <p:nvPicPr>
          <p:cNvPr id="3" name="图片 2" descr="进排气门"/>
          <p:cNvPicPr>
            <a:picLocks noChangeAspect="1"/>
          </p:cNvPicPr>
          <p:nvPr/>
        </p:nvPicPr>
        <p:blipFill>
          <a:blip r:embed="rId4"/>
          <a:stretch>
            <a:fillRect/>
          </a:stretch>
        </p:blipFill>
        <p:spPr>
          <a:xfrm>
            <a:off x="488950" y="798830"/>
            <a:ext cx="2813050" cy="2602230"/>
          </a:xfrm>
          <a:prstGeom prst="rect">
            <a:avLst/>
          </a:prstGeom>
        </p:spPr>
      </p:pic>
      <p:pic>
        <p:nvPicPr>
          <p:cNvPr id="6" name="图片 5" descr="四气门结构"/>
          <p:cNvPicPr>
            <a:picLocks noChangeAspect="1"/>
          </p:cNvPicPr>
          <p:nvPr/>
        </p:nvPicPr>
        <p:blipFill>
          <a:blip r:embed="rId5"/>
          <a:stretch>
            <a:fillRect/>
          </a:stretch>
        </p:blipFill>
        <p:spPr>
          <a:xfrm>
            <a:off x="488950" y="3515360"/>
            <a:ext cx="2813050" cy="260223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5177790" y="1908175"/>
            <a:ext cx="6319520" cy="2578100"/>
            <a:chOff x="8110" y="975"/>
            <a:chExt cx="9952" cy="4060"/>
          </a:xfrm>
        </p:grpSpPr>
        <p:sp>
          <p:nvSpPr>
            <p:cNvPr id="4" name="图形"/>
            <p:cNvSpPr txBox="1"/>
            <p:nvPr>
              <p:custDataLst>
                <p:tags r:id="rId2"/>
              </p:custDataLst>
            </p:nvPr>
          </p:nvSpPr>
          <p:spPr>
            <a:xfrm>
              <a:off x="8110" y="1923"/>
              <a:ext cx="9952" cy="3112"/>
            </a:xfrm>
            <a:prstGeom prst="rect">
              <a:avLst/>
            </a:prstGeom>
            <a:noFill/>
          </p:spPr>
          <p:txBody>
            <a:bodyPr wrap="square" rtlCol="0" anchor="t">
              <a:noAutofit/>
            </a:bodyPr>
            <a:lstStyle/>
            <a:p>
              <a:pPr marL="0" indent="0">
                <a:buNone/>
              </a:pPr>
              <a:endParaRPr lang="zh-CN" altLang="en-US">
                <a:latin typeface="微软雅黑" panose="020B0503020204020204" charset="-122"/>
                <a:ea typeface="微软雅黑" panose="020B0503020204020204" charset="-122"/>
                <a:sym typeface="+mn-ea"/>
              </a:endParaRPr>
            </a:p>
            <a:p>
              <a:pPr marL="0" indent="0">
                <a:buNone/>
              </a:pPr>
              <a:endParaRPr lang="zh-CN" altLang="en-US">
                <a:latin typeface="微软雅黑" panose="020B0503020204020204" charset="-122"/>
                <a:ea typeface="微软雅黑" panose="020B0503020204020204" charset="-122"/>
                <a:sym typeface="+mn-ea"/>
              </a:endParaRPr>
            </a:p>
            <a:p>
              <a:pPr marL="0" indent="0">
                <a:buNone/>
              </a:pPr>
              <a:r>
                <a:rPr lang="zh-CN" altLang="en-US">
                  <a:latin typeface="微软雅黑" panose="020B0503020204020204" charset="-122"/>
                  <a:ea typeface="微软雅黑" panose="020B0503020204020204" charset="-122"/>
                  <a:sym typeface="+mn-ea"/>
                </a:rPr>
                <a:t>锁片是半圆倒锥形状，</a:t>
              </a:r>
              <a:r>
                <a:rPr lang="zh-CN" altLang="en-US">
                  <a:latin typeface="微软雅黑" panose="020B0503020204020204" charset="-122"/>
                  <a:ea typeface="微软雅黑" panose="020B0503020204020204" charset="-122"/>
                  <a:sym typeface="+mn-ea"/>
                </a:rPr>
                <a:t>锁片连接</a:t>
              </a:r>
              <a:r>
                <a:rPr lang="zh-CN" altLang="en-US">
                  <a:latin typeface="微软雅黑" panose="020B0503020204020204" charset="-122"/>
                  <a:ea typeface="微软雅黑" panose="020B0503020204020204" charset="-122"/>
                  <a:sym typeface="+mn-ea"/>
                </a:rPr>
                <a:t>在气门杆端的凹槽上，</a:t>
              </a:r>
              <a:r>
                <a:rPr lang="zh-CN" altLang="en-US">
                  <a:latin typeface="微软雅黑" panose="020B0503020204020204" charset="-122"/>
                  <a:ea typeface="微软雅黑" panose="020B0503020204020204" charset="-122"/>
                  <a:sym typeface="+mn-ea"/>
                </a:rPr>
                <a:t>两个锁片</a:t>
              </a:r>
              <a:r>
                <a:rPr lang="zh-CN" altLang="en-US">
                  <a:latin typeface="微软雅黑" panose="020B0503020204020204" charset="-122"/>
                  <a:ea typeface="微软雅黑" panose="020B0503020204020204" charset="-122"/>
                  <a:sym typeface="+mn-ea"/>
                </a:rPr>
                <a:t>一起</a:t>
              </a:r>
              <a:r>
                <a:rPr lang="zh-CN" altLang="en-US">
                  <a:latin typeface="微软雅黑" panose="020B0503020204020204" charset="-122"/>
                  <a:ea typeface="微软雅黑" panose="020B0503020204020204" charset="-122"/>
                  <a:sym typeface="+mn-ea"/>
                </a:rPr>
                <a:t>将气门固定，</a:t>
              </a:r>
              <a:r>
                <a:rPr lang="zh-CN" altLang="en-US">
                  <a:latin typeface="微软雅黑" panose="020B0503020204020204" charset="-122"/>
                  <a:ea typeface="微软雅黑" panose="020B0503020204020204" charset="-122"/>
                  <a:sym typeface="+mn-ea"/>
                </a:rPr>
                <a:t>锁定气门。</a:t>
              </a:r>
              <a:endParaRPr lang="zh-CN" altLang="en-US">
                <a:latin typeface="微软雅黑" panose="020B0503020204020204" charset="-122"/>
                <a:ea typeface="微软雅黑" panose="020B0503020204020204" charset="-122"/>
                <a:sym typeface="+mn-ea"/>
              </a:endParaRPr>
            </a:p>
            <a:p>
              <a:pPr marL="0" indent="0">
                <a:buNone/>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图形"/>
            <p:cNvSpPr/>
            <p:nvPr>
              <p:custDataLst>
                <p:tags r:id="rId3"/>
              </p:custDataLst>
            </p:nvPr>
          </p:nvSpPr>
          <p:spPr>
            <a:xfrm>
              <a:off x="8110" y="975"/>
              <a:ext cx="2664"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气门锁片</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grpSp>
      <p:pic>
        <p:nvPicPr>
          <p:cNvPr id="3" name="图片 2" descr="气门锁片"/>
          <p:cNvPicPr>
            <a:picLocks noChangeAspect="1"/>
          </p:cNvPicPr>
          <p:nvPr/>
        </p:nvPicPr>
        <p:blipFill>
          <a:blip r:embed="rId4"/>
          <a:stretch>
            <a:fillRect/>
          </a:stretch>
        </p:blipFill>
        <p:spPr>
          <a:xfrm>
            <a:off x="488950" y="2040255"/>
            <a:ext cx="4347210" cy="323278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4836160" y="1908175"/>
            <a:ext cx="6319520" cy="2498090"/>
            <a:chOff x="7572" y="975"/>
            <a:chExt cx="9952" cy="3934"/>
          </a:xfrm>
        </p:grpSpPr>
        <p:sp>
          <p:nvSpPr>
            <p:cNvPr id="4" name="图形"/>
            <p:cNvSpPr txBox="1"/>
            <p:nvPr>
              <p:custDataLst>
                <p:tags r:id="rId2"/>
              </p:custDataLst>
            </p:nvPr>
          </p:nvSpPr>
          <p:spPr>
            <a:xfrm>
              <a:off x="7572" y="1797"/>
              <a:ext cx="9952" cy="3112"/>
            </a:xfrm>
            <a:prstGeom prst="rect">
              <a:avLst/>
            </a:prstGeom>
            <a:noFill/>
          </p:spPr>
          <p:txBody>
            <a:bodyPr wrap="square" rtlCol="0" anchor="t">
              <a:noAutofit/>
            </a:bodyPr>
            <a:lstStyle/>
            <a:p>
              <a:pPr marL="0" indent="0">
                <a:buNone/>
              </a:pPr>
              <a:endParaRPr lang="zh-CN" altLang="en-US">
                <a:latin typeface="微软雅黑" panose="020B0503020204020204" charset="-122"/>
                <a:ea typeface="微软雅黑" panose="020B0503020204020204" charset="-122"/>
                <a:sym typeface="+mn-ea"/>
              </a:endParaRPr>
            </a:p>
            <a:p>
              <a:pPr marL="0" indent="0">
                <a:buNone/>
              </a:pPr>
              <a:endParaRPr lang="zh-CN" altLang="en-US">
                <a:latin typeface="微软雅黑" panose="020B0503020204020204" charset="-122"/>
                <a:ea typeface="微软雅黑" panose="020B0503020204020204" charset="-122"/>
                <a:sym typeface="+mn-ea"/>
              </a:endParaRPr>
            </a:p>
            <a:p>
              <a:pPr marL="0" indent="0">
                <a:buNone/>
              </a:pPr>
              <a:r>
                <a:rPr lang="zh-CN" altLang="en-US">
                  <a:latin typeface="微软雅黑" panose="020B0503020204020204" charset="-122"/>
                  <a:ea typeface="微软雅黑" panose="020B0503020204020204" charset="-122"/>
                  <a:sym typeface="+mn-ea"/>
                </a:rPr>
                <a:t>气门弹簧座用锁片固定在气门杆的末端，以保持气门的正确位置。</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图形"/>
            <p:cNvSpPr/>
            <p:nvPr>
              <p:custDataLst>
                <p:tags r:id="rId3"/>
              </p:custDataLst>
            </p:nvPr>
          </p:nvSpPr>
          <p:spPr>
            <a:xfrm>
              <a:off x="7572" y="975"/>
              <a:ext cx="3202"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气门弹簧座</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grpSp>
      <p:pic>
        <p:nvPicPr>
          <p:cNvPr id="5" name="图片 4" descr="气门弹簧座安装"/>
          <p:cNvPicPr>
            <a:picLocks noChangeAspect="1"/>
          </p:cNvPicPr>
          <p:nvPr/>
        </p:nvPicPr>
        <p:blipFill>
          <a:blip r:embed="rId4"/>
          <a:stretch>
            <a:fillRect/>
          </a:stretch>
        </p:blipFill>
        <p:spPr>
          <a:xfrm>
            <a:off x="488950" y="3745230"/>
            <a:ext cx="2449830" cy="2449830"/>
          </a:xfrm>
          <a:prstGeom prst="rect">
            <a:avLst/>
          </a:prstGeom>
        </p:spPr>
      </p:pic>
      <p:pic>
        <p:nvPicPr>
          <p:cNvPr id="6" name="图片 5" descr="气门弹簧座"/>
          <p:cNvPicPr>
            <a:picLocks noChangeAspect="1"/>
          </p:cNvPicPr>
          <p:nvPr/>
        </p:nvPicPr>
        <p:blipFill>
          <a:blip r:embed="rId5"/>
          <a:stretch>
            <a:fillRect/>
          </a:stretch>
        </p:blipFill>
        <p:spPr>
          <a:xfrm>
            <a:off x="488950" y="798830"/>
            <a:ext cx="2449830" cy="262953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配气机构组成</a:t>
              </a:r>
              <a:endParaRPr lang="en-US" altLang="zh-CN"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latin typeface="微软雅黑" panose="020B0503020204020204" charset="-122"/>
                  <a:ea typeface="微软雅黑" panose="020B0503020204020204" charset="-122"/>
                  <a:sym typeface="+mn-ea"/>
                </a:rPr>
                <a:t>气门传动组</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mn-ea"/>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3460894"/>
            <a:ext cx="4777326" cy="640080"/>
            <a:chOff x="6866033" y="3460894"/>
            <a:chExt cx="4777326" cy="640080"/>
          </a:xfrm>
        </p:grpSpPr>
        <p:sp>
          <p:nvSpPr>
            <p:cNvPr id="11" name="文本框 10"/>
            <p:cNvSpPr txBox="1"/>
            <p:nvPr/>
          </p:nvSpPr>
          <p:spPr>
            <a:xfrm>
              <a:off x="7704758" y="3519324"/>
              <a:ext cx="3938601" cy="521970"/>
            </a:xfrm>
            <a:prstGeom prst="rect">
              <a:avLst/>
            </a:prstGeom>
            <a:noFill/>
          </p:spPr>
          <p:txBody>
            <a:bodyPr wrap="square">
              <a:spAutoFit/>
            </a:bodyPr>
            <a:lstStyle/>
            <a:p>
              <a:r>
                <a:rPr lang="zh-CN" altLang="en-US" sz="2800">
                  <a:latin typeface="微软雅黑" panose="020B0503020204020204" charset="-122"/>
                  <a:ea typeface="微软雅黑" panose="020B0503020204020204" charset="-122"/>
                  <a:sym typeface="+mn-ea"/>
                </a:rPr>
                <a:t>气门组</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mn-ea"/>
              </a:endParaRPr>
            </a:p>
          </p:txBody>
        </p:sp>
        <p:sp>
          <p:nvSpPr>
            <p:cNvPr id="12" name="对话气泡: 矩形 11"/>
            <p:cNvSpPr/>
            <p:nvPr/>
          </p:nvSpPr>
          <p:spPr>
            <a:xfrm>
              <a:off x="6866033" y="34608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2945765" y="2044700"/>
            <a:ext cx="1271905" cy="6489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533400" y="1979930"/>
            <a:ext cx="7089140" cy="768350"/>
          </a:xfrm>
          <a:prstGeom prst="rect">
            <a:avLst/>
          </a:prstGeom>
          <a:noFill/>
        </p:spPr>
        <p:txBody>
          <a:bodyPr wrap="square" rtlCol="0">
            <a:spAutoFit/>
          </a:bodyPr>
          <a:p>
            <a:r>
              <a:rPr lang="zh-CN" sz="4400">
                <a:latin typeface="微软雅黑" panose="020B0503020204020204" charset="-122"/>
                <a:ea typeface="微软雅黑" panose="020B0503020204020204" charset="-122"/>
                <a:sym typeface="微软雅黑" panose="020B0503020204020204" charset="-122"/>
              </a:rPr>
              <a:t>配气机构</a:t>
            </a:r>
            <a:r>
              <a:rPr lang="en-US" altLang="zh-CN" sz="4400">
                <a:latin typeface="微软雅黑" panose="020B0503020204020204" charset="-122"/>
                <a:ea typeface="微软雅黑" panose="020B0503020204020204" charset="-122"/>
                <a:sym typeface="微软雅黑" panose="020B0503020204020204" charset="-122"/>
              </a:rPr>
              <a:t> </a:t>
            </a:r>
            <a:r>
              <a:rPr lang="zh-CN" sz="4400">
                <a:solidFill>
                  <a:schemeClr val="bg1"/>
                </a:solidFill>
                <a:latin typeface="微软雅黑" panose="020B0503020204020204" charset="-122"/>
                <a:ea typeface="微软雅黑" panose="020B0503020204020204" charset="-122"/>
                <a:sym typeface="微软雅黑" panose="020B0503020204020204" charset="-122"/>
              </a:rPr>
              <a:t>概述</a:t>
            </a:r>
            <a:endParaRPr 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596900" y="4686300"/>
            <a:ext cx="3620770" cy="368300"/>
          </a:xfrm>
          <a:prstGeom prst="rect">
            <a:avLst/>
          </a:prstGeom>
          <a:noFill/>
        </p:spPr>
        <p:txBody>
          <a:bodyPr wrap="square" rtlCol="0">
            <a:spAutoFit/>
          </a:bodyPr>
          <a:p>
            <a:pPr lvl="0" algn="dist">
              <a:buClrTx/>
              <a:buSzTx/>
              <a:buFontTx/>
              <a:defRPr/>
            </a:pPr>
            <a:r>
              <a:rPr lang="zh-CN">
                <a:latin typeface="微软雅黑" panose="020B0503020204020204" charset="-122"/>
                <a:ea typeface="微软雅黑" panose="020B0503020204020204" charset="-122"/>
                <a:sym typeface="微软雅黑" panose="020B0503020204020204" charset="-122"/>
              </a:rPr>
              <a:t>配气机构概述</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dist"/>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配气机构组成</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Composition of gas distribution mechanism</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nvSpPr>
        <p:spPr>
          <a:xfrm>
            <a:off x="698500" y="3136583"/>
            <a:ext cx="6096000" cy="583565"/>
          </a:xfrm>
          <a:prstGeom prst="rect">
            <a:avLst/>
          </a:prstGeom>
          <a:noFill/>
        </p:spPr>
        <p:txBody>
          <a:bodyPr wrap="square" rtlCol="0" anchor="t">
            <a:spAutoFit/>
          </a:bodyPr>
          <a:lstStyle/>
          <a:p>
            <a:pPr lvl="0" algn="just">
              <a:lnSpc>
                <a:spcPct val="200000"/>
              </a:lnSpc>
              <a:spcAft>
                <a:spcPts val="600"/>
              </a:spcAft>
              <a:buClrTx/>
              <a:buSzTx/>
              <a:buFontTx/>
            </a:pPr>
            <a:r>
              <a:rPr lang="zh-CN" altLang="en-US" sz="1600">
                <a:latin typeface="微软雅黑" panose="020B0503020204020204" charset="-122"/>
                <a:ea typeface="微软雅黑" panose="020B0503020204020204" charset="-122"/>
                <a:sym typeface="+mn-ea"/>
              </a:rPr>
              <a:t>配气机构包含气门组，气门传动组两大部分。</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5" name="图片 4" descr="C:/Users/123123/Desktop/配气机构概述/配气机构概述图片素材/配气机构.jpg配气机构"/>
          <p:cNvPicPr>
            <a:picLocks noChangeAspect="1"/>
          </p:cNvPicPr>
          <p:nvPr/>
        </p:nvPicPr>
        <p:blipFill>
          <a:blip r:embed="rId2"/>
          <a:srcRect l="2110" r="2110"/>
          <a:stretch>
            <a:fillRect/>
          </a:stretch>
        </p:blipFill>
        <p:spPr>
          <a:xfrm>
            <a:off x="5925185" y="539750"/>
            <a:ext cx="5777865" cy="577786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custDataLst>
              <p:tags r:id="rId2"/>
            </p:custDataLst>
          </p:nvPr>
        </p:nvSpPr>
        <p:spPr>
          <a:xfrm>
            <a:off x="6877685" y="2233973"/>
            <a:ext cx="4464050" cy="2938145"/>
          </a:xfrm>
          <a:prstGeom prst="rect">
            <a:avLst/>
          </a:prstGeom>
          <a:noFill/>
        </p:spPr>
        <p:txBody>
          <a:bodyPr wrap="square" rtlCol="0" anchor="t">
            <a:spAutoFit/>
          </a:bodyPr>
          <a:lstStyle/>
          <a:p>
            <a:pPr lvl="0" algn="just">
              <a:lnSpc>
                <a:spcPct val="250000"/>
              </a:lnSpc>
              <a:spcAft>
                <a:spcPts val="600"/>
              </a:spcAft>
              <a:buClrTx/>
              <a:buSzTx/>
              <a:buFontTx/>
            </a:pPr>
            <a:r>
              <a:rPr lang="zh-CN" altLang="en-US">
                <a:latin typeface="微软雅黑" panose="020B0503020204020204" charset="-122"/>
                <a:ea typeface="微软雅黑" panose="020B0503020204020204" charset="-122"/>
                <a:sym typeface="+mn-ea"/>
              </a:rPr>
              <a:t>组成：气门、气门导管、气门座、弹簧座、气门弹簧、锁片等组成。</a:t>
            </a:r>
            <a:endParaRPr lang="zh-CN" altLang="en-US">
              <a:latin typeface="微软雅黑" panose="020B0503020204020204" charset="-122"/>
              <a:ea typeface="微软雅黑" panose="020B0503020204020204" charset="-122"/>
              <a:sym typeface="+mn-ea"/>
            </a:endParaRPr>
          </a:p>
          <a:p>
            <a:pPr lvl="0" algn="just">
              <a:lnSpc>
                <a:spcPct val="250000"/>
              </a:lnSpc>
              <a:spcAft>
                <a:spcPts val="600"/>
              </a:spcAft>
              <a:buClrTx/>
              <a:buSzTx/>
              <a:buFontTx/>
            </a:pPr>
            <a:r>
              <a:rPr lang="zh-CN" altLang="en-US">
                <a:latin typeface="微软雅黑" panose="020B0503020204020204" charset="-122"/>
                <a:ea typeface="微软雅黑" panose="020B0503020204020204" charset="-122"/>
                <a:sym typeface="+mn-ea"/>
              </a:rPr>
              <a:t>作用：</a:t>
            </a:r>
            <a:r>
              <a:rPr lang="zh-CN" altLang="en-US">
                <a:latin typeface="微软雅黑" panose="020B0503020204020204" charset="-122"/>
                <a:ea typeface="微软雅黑" panose="020B0503020204020204" charset="-122"/>
                <a:sym typeface="+mn-ea"/>
              </a:rPr>
              <a:t>增加进气量，提高燃烧效率，从而获得更好的动力输出。</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pic>
        <p:nvPicPr>
          <p:cNvPr id="5" name="图片 4" descr="C:/Users/123123/Desktop/配气机构概述/配气机构概述图片素材/气门组.jpg气门组"/>
          <p:cNvPicPr>
            <a:picLocks noChangeAspect="1"/>
          </p:cNvPicPr>
          <p:nvPr/>
        </p:nvPicPr>
        <p:blipFill>
          <a:blip r:embed="rId3"/>
          <a:srcRect l="7708" r="7708"/>
          <a:stretch>
            <a:fillRect/>
          </a:stretch>
        </p:blipFill>
        <p:spPr>
          <a:xfrm>
            <a:off x="488865" y="798830"/>
            <a:ext cx="5614755" cy="5614755"/>
          </a:xfrm>
          <a:prstGeom prst="rect">
            <a:avLst/>
          </a:prstGeom>
        </p:spPr>
      </p:pic>
      <p:sp>
        <p:nvSpPr>
          <p:cNvPr id="9" name="图形"/>
          <p:cNvSpPr/>
          <p:nvPr>
            <p:custDataLst>
              <p:tags r:id="rId4"/>
            </p:custDataLst>
          </p:nvPr>
        </p:nvSpPr>
        <p:spPr>
          <a:xfrm>
            <a:off x="6877685" y="1849755"/>
            <a:ext cx="2135505" cy="52197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气门组</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custDataLst>
              <p:tags r:id="rId2"/>
            </p:custDataLst>
          </p:nvPr>
        </p:nvSpPr>
        <p:spPr>
          <a:xfrm>
            <a:off x="6877685" y="2233973"/>
            <a:ext cx="4464050" cy="1553210"/>
          </a:xfrm>
          <a:prstGeom prst="rect">
            <a:avLst/>
          </a:prstGeom>
          <a:noFill/>
        </p:spPr>
        <p:txBody>
          <a:bodyPr wrap="square" rtlCol="0" anchor="t">
            <a:spAutoFit/>
          </a:bodyPr>
          <a:lstStyle/>
          <a:p>
            <a:pPr lvl="0" algn="just">
              <a:lnSpc>
                <a:spcPct val="250000"/>
              </a:lnSpc>
              <a:spcAft>
                <a:spcPts val="600"/>
              </a:spcAft>
              <a:buClrTx/>
              <a:buSzTx/>
              <a:buFontTx/>
            </a:pPr>
            <a:r>
              <a:rPr lang="zh-CN" altLang="en-US">
                <a:latin typeface="微软雅黑" panose="020B0503020204020204" charset="-122"/>
                <a:ea typeface="微软雅黑" panose="020B0503020204020204" charset="-122"/>
                <a:sym typeface="+mn-ea"/>
              </a:rPr>
              <a:t>组成：</a:t>
            </a:r>
            <a:r>
              <a:rPr lang="zh-CN" altLang="en-US">
                <a:latin typeface="微软雅黑" panose="020B0503020204020204" charset="-122"/>
                <a:ea typeface="微软雅黑" panose="020B0503020204020204" charset="-122"/>
                <a:sym typeface="+mn-ea"/>
              </a:rPr>
              <a:t>凸轮轴，摇臂，摇臂轴等组成</a:t>
            </a:r>
            <a:r>
              <a:rPr lang="zh-CN" altLang="en-US">
                <a:latin typeface="微软雅黑" panose="020B0503020204020204" charset="-122"/>
                <a:ea typeface="微软雅黑" panose="020B0503020204020204" charset="-122"/>
                <a:sym typeface="+mn-ea"/>
              </a:rPr>
              <a:t>。</a:t>
            </a:r>
            <a:endParaRPr lang="zh-CN" altLang="en-US">
              <a:latin typeface="微软雅黑" panose="020B0503020204020204" charset="-122"/>
              <a:ea typeface="微软雅黑" panose="020B0503020204020204" charset="-122"/>
              <a:sym typeface="+mn-ea"/>
            </a:endParaRPr>
          </a:p>
          <a:p>
            <a:pPr lvl="0" algn="just">
              <a:lnSpc>
                <a:spcPct val="250000"/>
              </a:lnSpc>
              <a:spcAft>
                <a:spcPts val="600"/>
              </a:spcAft>
              <a:buClrTx/>
              <a:buSzTx/>
              <a:buFontTx/>
            </a:pPr>
            <a:r>
              <a:rPr lang="zh-CN" altLang="en-US">
                <a:latin typeface="微软雅黑" panose="020B0503020204020204" charset="-122"/>
                <a:ea typeface="微软雅黑" panose="020B0503020204020204" charset="-122"/>
                <a:sym typeface="+mn-ea"/>
              </a:rPr>
              <a:t>作用：</a:t>
            </a:r>
            <a:r>
              <a:rPr lang="zh-CN" altLang="en-US">
                <a:latin typeface="微软雅黑" panose="020B0503020204020204" charset="-122"/>
                <a:ea typeface="微软雅黑" panose="020B0503020204020204" charset="-122"/>
                <a:sym typeface="+mn-ea"/>
              </a:rPr>
              <a:t>定时驱动气门使其开闭。</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9" name="图形"/>
          <p:cNvSpPr/>
          <p:nvPr>
            <p:custDataLst>
              <p:tags r:id="rId3"/>
            </p:custDataLst>
          </p:nvPr>
        </p:nvSpPr>
        <p:spPr>
          <a:xfrm>
            <a:off x="6877685" y="1849755"/>
            <a:ext cx="2135505" cy="52197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气门传动组</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pic>
        <p:nvPicPr>
          <p:cNvPr id="2" name="图片 1" descr="摇臂组成1"/>
          <p:cNvPicPr>
            <a:picLocks noChangeAspect="1"/>
          </p:cNvPicPr>
          <p:nvPr/>
        </p:nvPicPr>
        <p:blipFill>
          <a:blip r:embed="rId4"/>
          <a:stretch>
            <a:fillRect/>
          </a:stretch>
        </p:blipFill>
        <p:spPr>
          <a:xfrm>
            <a:off x="364490" y="911860"/>
            <a:ext cx="5799455" cy="5176520"/>
          </a:xfrm>
          <a:prstGeom prst="rect">
            <a:avLst/>
          </a:prstGeom>
        </p:spPr>
      </p:pic>
      <p:sp>
        <p:nvSpPr>
          <p:cNvPr id="4" name="文本框 3"/>
          <p:cNvSpPr txBox="1"/>
          <p:nvPr/>
        </p:nvSpPr>
        <p:spPr>
          <a:xfrm>
            <a:off x="5370830" y="1224280"/>
            <a:ext cx="6448425" cy="335280"/>
          </a:xfrm>
          <a:prstGeom prst="rect">
            <a:avLst/>
          </a:prstGeom>
          <a:noFill/>
        </p:spPr>
        <p:txBody>
          <a:bodyPr wrap="square" rtlCol="0">
            <a:noAutofit/>
          </a:bodyPr>
          <a:p>
            <a:r>
              <a:rPr lang="zh-CN" altLang="en-US">
                <a:solidFill>
                  <a:schemeClr val="tx1"/>
                </a:solidFill>
                <a:latin typeface="微软雅黑" panose="020B0503020204020204" charset="-122"/>
                <a:ea typeface="微软雅黑" panose="020B0503020204020204" charset="-122"/>
                <a:sym typeface="+mn-ea"/>
              </a:rPr>
              <a:t>现在常见的气门传动组取消了摇臂，采用液压挺柱进行取代。</a:t>
            </a:r>
            <a:endParaRPr lang="zh-CN" altLang="en-US">
              <a:solidFill>
                <a:schemeClr val="tx1"/>
              </a:solidFill>
              <a:latin typeface="微软雅黑" panose="020B0503020204020204" charset="-122"/>
              <a:ea typeface="微软雅黑" panose="020B0503020204020204" charset="-122"/>
            </a:endParaRPr>
          </a:p>
          <a:p>
            <a:endParaRPr lang="zh-CN" altLang="en-US">
              <a:solidFill>
                <a:schemeClr val="tx1"/>
              </a:solidFill>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dist"/>
            <a:r>
              <a:rPr lang="zh-CN" altLang="en-US" sz="6600">
                <a:latin typeface="微软雅黑" panose="020B0503020204020204" charset="-122"/>
                <a:ea typeface="微软雅黑" panose="020B0503020204020204" charset="-122"/>
                <a:sym typeface="+mn-ea"/>
              </a:rPr>
              <a:t>气门传动组</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Valve train pack</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5" name="图形"/>
          <p:cNvGrpSpPr/>
          <p:nvPr/>
        </p:nvGrpSpPr>
        <p:grpSpPr>
          <a:xfrm>
            <a:off x="582295" y="1141095"/>
            <a:ext cx="10829290" cy="4780915"/>
            <a:chOff x="917" y="1797"/>
            <a:chExt cx="17054" cy="7529"/>
          </a:xfrm>
        </p:grpSpPr>
        <p:sp>
          <p:nvSpPr>
            <p:cNvPr id="3" name="图形"/>
            <p:cNvSpPr txBox="1"/>
            <p:nvPr>
              <p:custDataLst>
                <p:tags r:id="rId2"/>
              </p:custDataLst>
            </p:nvPr>
          </p:nvSpPr>
          <p:spPr>
            <a:xfrm>
              <a:off x="955" y="1797"/>
              <a:ext cx="17016" cy="3112"/>
            </a:xfrm>
            <a:prstGeom prst="rect">
              <a:avLst/>
            </a:prstGeom>
            <a:noFill/>
          </p:spPr>
          <p:txBody>
            <a:bodyPr wrap="square" rtlCol="0" anchor="t">
              <a:noAutofit/>
            </a:bodyPr>
            <a:lstStyle/>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凸轮轴通过旋转控制气门的开闭，决定了气缸的进气、压缩和排气过程。这就使得燃烧过程能够更加充分，从而提高发动机的效率。</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0" name="图形"/>
            <p:cNvSpPr/>
            <p:nvPr>
              <p:custDataLst>
                <p:tags r:id="rId3"/>
              </p:custDataLst>
            </p:nvPr>
          </p:nvSpPr>
          <p:spPr>
            <a:xfrm>
              <a:off x="1071" y="5666"/>
              <a:ext cx="3363"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凸轮轴</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11" name="图形"/>
            <p:cNvSpPr txBox="1"/>
            <p:nvPr>
              <p:custDataLst>
                <p:tags r:id="rId4"/>
              </p:custDataLst>
            </p:nvPr>
          </p:nvSpPr>
          <p:spPr>
            <a:xfrm>
              <a:off x="917" y="6427"/>
              <a:ext cx="7122" cy="2899"/>
            </a:xfrm>
            <a:prstGeom prst="rect">
              <a:avLst/>
            </a:prstGeom>
            <a:noFill/>
          </p:spPr>
          <p:txBody>
            <a:bodyPr wrap="square" rtlCol="0" anchor="t">
              <a:noAutofit/>
            </a:bodyPr>
            <a:lstStyle/>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组成：由轴径，凸轮，机油孔等组成；</a:t>
              </a:r>
              <a:endParaRPr lang="zh-CN" altLang="en-US">
                <a:latin typeface="微软雅黑" panose="020B0503020204020204" charset="-122"/>
                <a:ea typeface="微软雅黑" panose="020B0503020204020204" charset="-122"/>
                <a:sym typeface="+mn-ea"/>
              </a:endParaRPr>
            </a:p>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在凸轮轴上还安装有正时齿轮。</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pic>
        <p:nvPicPr>
          <p:cNvPr id="2" name="图片 1" descr="凸轮轴组成"/>
          <p:cNvPicPr>
            <a:picLocks noChangeAspect="1"/>
          </p:cNvPicPr>
          <p:nvPr/>
        </p:nvPicPr>
        <p:blipFill>
          <a:blip r:embed="rId5"/>
          <a:stretch>
            <a:fillRect/>
          </a:stretch>
        </p:blipFill>
        <p:spPr>
          <a:xfrm>
            <a:off x="6275070" y="3597910"/>
            <a:ext cx="5916930" cy="240792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配气机构概述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5177790" y="1221105"/>
            <a:ext cx="6319520" cy="3646805"/>
            <a:chOff x="8110" y="1923"/>
            <a:chExt cx="9952" cy="5743"/>
          </a:xfrm>
        </p:grpSpPr>
        <p:sp>
          <p:nvSpPr>
            <p:cNvPr id="4" name="图形"/>
            <p:cNvSpPr txBox="1"/>
            <p:nvPr>
              <p:custDataLst>
                <p:tags r:id="rId2"/>
              </p:custDataLst>
            </p:nvPr>
          </p:nvSpPr>
          <p:spPr>
            <a:xfrm>
              <a:off x="8110" y="1923"/>
              <a:ext cx="9952" cy="3112"/>
            </a:xfrm>
            <a:prstGeom prst="rect">
              <a:avLst/>
            </a:prstGeom>
            <a:noFill/>
          </p:spPr>
          <p:txBody>
            <a:bodyPr wrap="square" rtlCol="0" anchor="t">
              <a:noAutofit/>
            </a:bodyPr>
            <a:lstStyle/>
            <a:p>
              <a:pPr marL="0" indent="0">
                <a:buNone/>
              </a:pPr>
              <a:r>
                <a:rPr lang="zh-CN" altLang="en-US">
                  <a:latin typeface="微软雅黑" panose="020B0503020204020204" charset="-122"/>
                  <a:ea typeface="微软雅黑" panose="020B0503020204020204" charset="-122"/>
                  <a:sym typeface="+mn-ea"/>
                </a:rPr>
                <a:t>配气机构根据凸轮轴的布置位置分为下置式、中置式和顶置式。</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9" name="图形"/>
            <p:cNvSpPr/>
            <p:nvPr>
              <p:custDataLst>
                <p:tags r:id="rId3"/>
              </p:custDataLst>
            </p:nvPr>
          </p:nvSpPr>
          <p:spPr>
            <a:xfrm>
              <a:off x="8271" y="3615"/>
              <a:ext cx="2664"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a:latin typeface="微软雅黑" panose="020B0503020204020204" charset="-122"/>
                  <a:ea typeface="微软雅黑" panose="020B0503020204020204" charset="-122"/>
                  <a:sym typeface="+mn-ea"/>
                </a:rPr>
                <a:t>布置位置</a:t>
              </a:r>
              <a:r>
                <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a:t>
              </a:r>
              <a:endParaRPr lang="zh-CN" altLang="en-US" sz="2400" dirty="0">
                <a:solidFill>
                  <a:schemeClr val="bg1"/>
                </a:solidFill>
                <a:latin typeface="微软雅黑" panose="020B0503020204020204" charset="-122"/>
                <a:ea typeface="微软雅黑" panose="020B0503020204020204" charset="-122"/>
                <a:cs typeface="+mn-ea"/>
                <a:sym typeface="思源黑体 CN Medium" panose="020B0600000000000000" pitchFamily="34" charset="-122"/>
              </a:endParaRPr>
            </a:p>
          </p:txBody>
        </p:sp>
        <p:sp>
          <p:nvSpPr>
            <p:cNvPr id="6" name="图形"/>
            <p:cNvSpPr txBox="1"/>
            <p:nvPr>
              <p:custDataLst>
                <p:tags r:id="rId4"/>
              </p:custDataLst>
            </p:nvPr>
          </p:nvSpPr>
          <p:spPr>
            <a:xfrm>
              <a:off x="8271" y="4828"/>
              <a:ext cx="9744" cy="2838"/>
            </a:xfrm>
            <a:prstGeom prst="rect">
              <a:avLst/>
            </a:prstGeom>
            <a:noFill/>
          </p:spPr>
          <p:txBody>
            <a:bodyPr wrap="square" rtlCol="0" anchor="t">
              <a:noAutofit/>
            </a:bodyPr>
            <a:lstStyle/>
            <a:p>
              <a:pPr marL="0" indent="0">
                <a:buNone/>
              </a:pPr>
              <a:r>
                <a:rPr lang="zh-CN" altLang="en-US">
                  <a:latin typeface="微软雅黑" panose="020B0503020204020204" charset="-122"/>
                  <a:ea typeface="微软雅黑" panose="020B0503020204020204" charset="-122"/>
                  <a:sym typeface="+mn-ea"/>
                </a:rPr>
                <a:t>现在常见的发动机都是凸轮轴顶置。</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pic>
        <p:nvPicPr>
          <p:cNvPr id="3" name="图片 2" descr="凸轮轴安装位置"/>
          <p:cNvPicPr>
            <a:picLocks noChangeAspect="1"/>
          </p:cNvPicPr>
          <p:nvPr/>
        </p:nvPicPr>
        <p:blipFill>
          <a:blip r:embed="rId5"/>
          <a:stretch>
            <a:fillRect/>
          </a:stretch>
        </p:blipFill>
        <p:spPr>
          <a:xfrm>
            <a:off x="335915" y="3619500"/>
            <a:ext cx="6096000" cy="26765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wm#"/>
  <p:tag name="KSO_WM_TEMPLATE_CATEGORY" val="custom"/>
  <p:tag name="KSO_WM_TEMPLATE_INDEX" val="2020508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ISLIDE.ICON" val="#393842;"/>
</p:tagLst>
</file>

<file path=ppt/tags/tag80.xml><?xml version="1.0" encoding="utf-8"?>
<p:tagLst xmlns:p="http://schemas.openxmlformats.org/presentationml/2006/main">
  <p:tag name="ISLIDE.ICON" val="#393842;"/>
</p:tagLst>
</file>

<file path=ppt/tags/tag81.xml><?xml version="1.0" encoding="utf-8"?>
<p:tagLst xmlns:p="http://schemas.openxmlformats.org/presentationml/2006/main">
  <p:tag name="KSO_WPP_MARK_KEY" val="d323b08a-72da-420c-a5f9-38001ee621a0"/>
  <p:tag name="COMMONDATA" val="eyJoZGlkIjoiNDgxYTk4YzBkNzhlM2IzNjRmZjY5MzllZjM4YmUzNWYifQ=="/>
  <p:tag name="commondata" val="eyJoZGlkIjoiNGIzMWNjYmQ2ZGU5OGIxZDNjYmY2M2E3MWViODUyMTk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Words>
  <Application>WPS 演示</Application>
  <PresentationFormat>宽屏</PresentationFormat>
  <Paragraphs>173</Paragraphs>
  <Slides>20</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思源黑体 CN Medium</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123123</cp:lastModifiedBy>
  <cp:revision>105</cp:revision>
  <dcterms:created xsi:type="dcterms:W3CDTF">2023-05-05T14:56:00Z</dcterms:created>
  <dcterms:modified xsi:type="dcterms:W3CDTF">2023-11-27T06:13:31Z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4F8EBF7F654D4FA6BB522FF4AF391031_13</vt:lpwstr>
  </property>
  <property fmtid="{D5CDD505-2E9C-101B-9397-08002B2CF9AE}" pid="3" name="KSOProductBuildVer">
    <vt:lpwstr>2052-12.1.0.15712</vt:lpwstr>
  </property>
</Properties>
</file>