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090234" r:id="rId3"/>
    <p:sldId id="11090389" r:id="rId4"/>
    <p:sldId id="11090392" r:id="rId5"/>
    <p:sldId id="421" r:id="rId6"/>
    <p:sldId id="11090417" r:id="rId7"/>
    <p:sldId id="11090429" r:id="rId8"/>
    <p:sldId id="11090430" r:id="rId9"/>
    <p:sldId id="11090432" r:id="rId10"/>
    <p:sldId id="11090433" r:id="rId11"/>
    <p:sldId id="423" r:id="rId12"/>
    <p:sldId id="11090434" r:id="rId13"/>
    <p:sldId id="11090435" r:id="rId14"/>
    <p:sldId id="11090405" r:id="rId15"/>
    <p:sldId id="11090396" r:id="rId16"/>
    <p:sldId id="11090436" r:id="rId17"/>
    <p:sldId id="11090437" r:id="rId18"/>
    <p:sldId id="11090401" r:id="rId19"/>
    <p:sldId id="11090449" r:id="rId20"/>
    <p:sldId id="11090399" r:id="rId21"/>
    <p:sldId id="11090393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7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tags" Target="../tags/tag32.xml"/><Relationship Id="rId4" Type="http://schemas.openxmlformats.org/officeDocument/2006/relationships/image" Target="../media/image11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.xml"/><Relationship Id="rId4" Type="http://schemas.openxmlformats.org/officeDocument/2006/relationships/image" Target="../media/image17.png"/><Relationship Id="rId3" Type="http://schemas.openxmlformats.org/officeDocument/2006/relationships/tags" Target="../tags/tag41.xml"/><Relationship Id="rId2" Type="http://schemas.openxmlformats.org/officeDocument/2006/relationships/image" Target="../media/image16.png"/><Relationship Id="rId1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5.xml"/><Relationship Id="rId4" Type="http://schemas.openxmlformats.org/officeDocument/2006/relationships/image" Target="../media/image22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.xml"/><Relationship Id="rId4" Type="http://schemas.openxmlformats.org/officeDocument/2006/relationships/image" Target="../media/image23.jpeg"/><Relationship Id="rId3" Type="http://schemas.openxmlformats.org/officeDocument/2006/relationships/image" Target="../media/image19.jpe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3.xml"/><Relationship Id="rId5" Type="http://schemas.openxmlformats.org/officeDocument/2006/relationships/image" Target="../media/image24.jpe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3.png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.xml"/><Relationship Id="rId5" Type="http://schemas.openxmlformats.org/officeDocument/2006/relationships/image" Target="../media/image6.jpe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image" Target="../media/image9.jpe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image" Target="../media/image10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38875" y="2044700"/>
            <a:ext cx="247586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充电系统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充电方法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-60960" y="1964690"/>
            <a:ext cx="10020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</a:t>
            </a:r>
            <a:r>
              <a:rPr 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充电方法</a:t>
            </a:r>
            <a:endParaRPr sz="4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7454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Charging method for AC charging systems for electric vehicles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8624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1569128"/>
            <a:ext cx="446405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检查供电设备、充电枪、充电口、充电连接装置等没有电缆磨损、端口生锈、壳体破裂、连接松动或端口内有异物等情况。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 descr="壳体破裂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0020" y="961390"/>
            <a:ext cx="3324225" cy="3667125"/>
          </a:xfrm>
          <a:prstGeom prst="rect">
            <a:avLst/>
          </a:prstGeom>
        </p:spPr>
      </p:pic>
      <p:pic>
        <p:nvPicPr>
          <p:cNvPr id="4" name="图片 3" descr="充电枪端口内有异物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84245" y="961390"/>
            <a:ext cx="2292350" cy="3667125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7"/>
            </p:custDataLst>
          </p:nvPr>
        </p:nvSpPr>
        <p:spPr>
          <a:xfrm>
            <a:off x="6877685" y="1047115"/>
            <a:ext cx="2672080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6" name="图形"/>
          <p:cNvSpPr/>
          <p:nvPr>
            <p:custDataLst>
              <p:tags r:id="rId8"/>
            </p:custDataLst>
          </p:nvPr>
        </p:nvSpPr>
        <p:spPr>
          <a:xfrm>
            <a:off x="6877685" y="2745105"/>
            <a:ext cx="2672080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清理：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77685" y="3339465"/>
            <a:ext cx="4464050" cy="1417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当充电枪、充电口和供电插头、供电插座有明显污渍或潮湿时，请用干燥清洁的布擦拭，确保连接处干燥、洁净。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充电方法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Charging methodn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5049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5390515" y="732155"/>
            <a:ext cx="6319520" cy="451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lnSpc>
                <a:spcPct val="53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车辆，电源挡位建议处于“OFF”挡位。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53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按下充电口盖，充电口盖自动弹开，打开充电口盖。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53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打开充电枪和车辆插座的保护盖。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Medium" panose="020B0600000000000000" pitchFamily="34" charset="-122"/>
            </a:endParaRPr>
          </a:p>
        </p:txBody>
      </p:sp>
      <p:pic>
        <p:nvPicPr>
          <p:cNvPr id="3" name="图片 2" descr="解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937260"/>
            <a:ext cx="2657475" cy="1727835"/>
          </a:xfrm>
          <a:prstGeom prst="rect">
            <a:avLst/>
          </a:prstGeom>
        </p:spPr>
      </p:pic>
      <p:pic>
        <p:nvPicPr>
          <p:cNvPr id="5" name="图片 4" descr="充电口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2661285"/>
            <a:ext cx="2657475" cy="1727835"/>
          </a:xfrm>
          <a:prstGeom prst="rect">
            <a:avLst/>
          </a:prstGeom>
        </p:spPr>
      </p:pic>
      <p:pic>
        <p:nvPicPr>
          <p:cNvPr id="8" name="图片 7" descr="充电枪和车辆插座的保护盖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0" y="4389120"/>
            <a:ext cx="2658110" cy="1724660"/>
          </a:xfrm>
          <a:prstGeom prst="rect">
            <a:avLst/>
          </a:prstGeom>
        </p:spPr>
      </p:pic>
      <p:sp>
        <p:nvSpPr>
          <p:cNvPr id="11" name="图形"/>
          <p:cNvSpPr/>
          <p:nvPr>
            <p:custDataLst>
              <p:tags r:id="rId6"/>
            </p:custDataLst>
          </p:nvPr>
        </p:nvSpPr>
        <p:spPr>
          <a:xfrm>
            <a:off x="5390515" y="798830"/>
            <a:ext cx="2672080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立柱式充电桩：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66014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7460" y="1504315"/>
            <a:ext cx="4597400" cy="3668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7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按下充电枪上的锁止按钮 ，将充电枪插入车辆插座中，然后松开锁止按钮，并可靠锁止。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可通过多媒体屏幕上【新能源】-【充电设置】进入设置界面，选择“启用”就可以开启充电口电锁防盗。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慢充连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859790"/>
            <a:ext cx="4324985" cy="2635885"/>
          </a:xfrm>
          <a:prstGeom prst="rect">
            <a:avLst/>
          </a:prstGeom>
        </p:spPr>
      </p:pic>
      <p:sp>
        <p:nvSpPr>
          <p:cNvPr id="8" name="图形"/>
          <p:cNvSpPr/>
          <p:nvPr>
            <p:custDataLst>
              <p:tags r:id="rId3"/>
            </p:custDataLst>
          </p:nvPr>
        </p:nvSpPr>
        <p:spPr>
          <a:xfrm>
            <a:off x="6347460" y="3168015"/>
            <a:ext cx="2672080" cy="52197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充电口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防盗：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4" name="图片 3" descr="充电口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3689985"/>
            <a:ext cx="4324985" cy="26358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87909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772660" y="1157605"/>
            <a:ext cx="6309995" cy="3245485"/>
            <a:chOff x="7516" y="1823"/>
            <a:chExt cx="9937" cy="5111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919" y="1823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充电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显示：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516" y="2645"/>
              <a:ext cx="9937" cy="428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17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打开充电软件或者使用卡片进行启动充电，在充电过程中，组合仪表或多媒体上充电连接指示灯点亮，同时显示充电画面。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7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17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充电桩上也会有相应的充电指示灯点亮，屏幕上也会有充电电压，充电电流，充电费用等。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2045" y="1237615"/>
            <a:ext cx="2828290" cy="2527300"/>
          </a:xfrm>
          <a:prstGeom prst="rect">
            <a:avLst/>
          </a:prstGeom>
        </p:spPr>
      </p:pic>
      <p:pic>
        <p:nvPicPr>
          <p:cNvPr id="5" name="图片 4" descr="仪表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05" y="4203065"/>
            <a:ext cx="4332605" cy="21926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87909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96180" y="1157605"/>
            <a:ext cx="6764655" cy="3206750"/>
            <a:chOff x="7868" y="1823"/>
            <a:chExt cx="10653" cy="5050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919" y="1823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充电结束：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868" y="2584"/>
              <a:ext cx="10653" cy="428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3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电量充满车辆自动结束充电。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拔出充电插头前需要先解锁车辆，并在 30s 内拔出充电枪头，否则充电口的电锁会重新锁止。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3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3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关闭车辆充电口盖，将立柱式充电桩的充电枪放到指定位置。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8" name="图片 7" descr="微动开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932815"/>
            <a:ext cx="3855720" cy="2571115"/>
          </a:xfrm>
          <a:prstGeom prst="rect">
            <a:avLst/>
          </a:prstGeom>
        </p:spPr>
      </p:pic>
      <p:pic>
        <p:nvPicPr>
          <p:cNvPr id="10" name="图片 9" descr="立柱充电桩线束整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0" y="3503930"/>
            <a:ext cx="3855720" cy="29095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177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5424170"/>
            <a:chOff x="966" y="2258"/>
            <a:chExt cx="6695" cy="854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459"/>
              <a:ext cx="6695" cy="73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便携式充电枪充电前的准备步骤和交流充电桩一样，将供电插头插入家用插座中，电源指示灯常亮红灯。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打开充电口盖，打开充电枪和车辆插座的保护盖，按下充电枪上的锁止按钮 ( 黑色按钮 )，将充电枪插入车辆插座中，确保充电枪插入到位，然后松开锁止按钮，并可靠锁止。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便携式充电枪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便携式充电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1085215"/>
            <a:ext cx="4498340" cy="4881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958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13410" y="1291590"/>
            <a:ext cx="4251325" cy="4653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270000"/>
              </a:lnSpc>
              <a:spcAft>
                <a:spcPts val="600"/>
              </a:spcAft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仪表上也会有相应的指示灯，在便携式充电枪上也有相应指示灯闪烁，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lnSpc>
                <a:spcPct val="270000"/>
              </a:lnSpc>
              <a:spcAft>
                <a:spcPts val="600"/>
              </a:spcAft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动力电池电量充满后，系统会自动停止充电，解锁车辆，然后拔下充电枪，安装充电口保护盖，关闭车辆充电口盖，将便携式充电枪放入行李箱储物盒内。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Medium" panose="020B0600000000000000" pitchFamily="34" charset="-122"/>
            </a:endParaRPr>
          </a:p>
        </p:txBody>
      </p:sp>
      <p:pic>
        <p:nvPicPr>
          <p:cNvPr id="2" name="图片 1" descr="仪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40" y="848995"/>
            <a:ext cx="6055360" cy="2580005"/>
          </a:xfrm>
          <a:prstGeom prst="rect">
            <a:avLst/>
          </a:prstGeom>
        </p:spPr>
      </p:pic>
      <p:pic>
        <p:nvPicPr>
          <p:cNvPr id="4" name="图片 3" descr="充电口盖关闭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75" y="3662045"/>
            <a:ext cx="6054725" cy="2580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预约充电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Make an appointment for charging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2161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16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设置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预约充电时，用户可以根据自己的充电需求和车辆的充电口位置，选择合适的充电模式和时间。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341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设置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方法：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902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点击“设置”-&gt;“新能源”-&gt;“充电设置”-&gt;“预约充电”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根据自己的充电需求进行选择时间段充电、重复周期，最后点击“确定”保存设置。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 descr="预约充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05" y="2820670"/>
            <a:ext cx="4027170" cy="25507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55966" y="2775094"/>
            <a:ext cx="4540034" cy="640080"/>
            <a:chOff x="1004643" y="2775094"/>
            <a:chExt cx="4540034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交流充电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分类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5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55966" y="4171465"/>
            <a:ext cx="5273700" cy="640080"/>
            <a:chOff x="1004643" y="4003825"/>
            <a:chExt cx="5273700" cy="640080"/>
          </a:xfrm>
        </p:grpSpPr>
        <p:sp>
          <p:nvSpPr>
            <p:cNvPr id="17" name="文本框 16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充电前设备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检查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21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77492" y="2775094"/>
            <a:ext cx="4777326" cy="640080"/>
            <a:chOff x="6866033" y="2775094"/>
            <a:chExt cx="4777326" cy="640080"/>
          </a:xfrm>
        </p:grpSpPr>
        <p:sp>
          <p:nvSpPr>
            <p:cNvPr id="23" name="文本框 22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充电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方法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24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77492" y="4171465"/>
            <a:ext cx="5273700" cy="640080"/>
            <a:chOff x="6866033" y="4003825"/>
            <a:chExt cx="5273700" cy="640080"/>
          </a:xfrm>
        </p:grpSpPr>
        <p:sp>
          <p:nvSpPr>
            <p:cNvPr id="26" name="文本框 25"/>
            <p:cNvSpPr txBox="1"/>
            <p:nvPr/>
          </p:nvSpPr>
          <p:spPr>
            <a:xfrm>
              <a:off x="770475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预约</a:t>
              </a: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充电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27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44030" y="2021840"/>
            <a:ext cx="245364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51355"/>
            <a:ext cx="91465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</a:t>
            </a:r>
            <a:r>
              <a:rPr 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充电方法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732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Charging method for AC charging systems for electric vehicles</a:t>
            </a:r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交流充电分类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AC charging classification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7180" y="21640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8" name="矩形: 圆角 37"/>
          <p:cNvSpPr/>
          <p:nvPr>
            <p:custDataLst>
              <p:tags r:id="rId1"/>
            </p:custDataLst>
          </p:nvPr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4815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</a:t>
            </a:r>
            <a:r>
              <a: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充电方法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2095183"/>
            <a:ext cx="6096000" cy="1722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在市场上，有两种常见的交流充电设备：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便携式充电枪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交流充电桩。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 descr="C:/Users/123123/Desktop/PPT图片/分类.png分类"/>
          <p:cNvPicPr>
            <a:picLocks noChangeAspect="1"/>
          </p:cNvPicPr>
          <p:nvPr/>
        </p:nvPicPr>
        <p:blipFill>
          <a:blip r:embed="rId2"/>
          <a:srcRect l="14584" r="14584"/>
          <a:stretch>
            <a:fillRect/>
          </a:stretch>
        </p:blipFill>
        <p:spPr>
          <a:xfrm>
            <a:off x="6656070" y="1085215"/>
            <a:ext cx="5100320" cy="5100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609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2503170"/>
            <a:chOff x="966" y="2258"/>
            <a:chExt cx="6695" cy="394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4312"/>
              <a:ext cx="66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可以通过家用电源进行充电，方便携带、操作简单，充电速度相对较慢。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便携式充电枪：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1" name="图片 10" descr="C:/Users/123123/Desktop/PPT图片/便携式充电枪.jpg便携式充电枪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7852" r="7852"/>
          <a:stretch>
            <a:fillRect/>
          </a:stretch>
        </p:blipFill>
        <p:spPr>
          <a:xfrm>
            <a:off x="6266815" y="811530"/>
            <a:ext cx="5235575" cy="52355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177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3388360"/>
            <a:chOff x="966" y="2258"/>
            <a:chExt cx="6695" cy="5336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4312"/>
              <a:ext cx="6695" cy="32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单相交流充电桩一般用于家庭，三相交流充电桩常见于购物中心、超市等公共场所。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三相充电桩比单相充电桩有更大的充电功率及更快的充电速度。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交流充电桩</a:t>
              </a: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02025" y="1505585"/>
            <a:ext cx="5365750" cy="325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分为壁挂式、立柱式。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 descr="交流充电桩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065" y="1433830"/>
            <a:ext cx="2346960" cy="2346960"/>
          </a:xfrm>
          <a:prstGeom prst="rect">
            <a:avLst/>
          </a:prstGeom>
        </p:spPr>
      </p:pic>
      <p:pic>
        <p:nvPicPr>
          <p:cNvPr id="9" name="图片 8" descr="交流充电桩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295" y="3836670"/>
            <a:ext cx="2347595" cy="23469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177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3498850"/>
            <a:chOff x="966" y="2258"/>
            <a:chExt cx="6695" cy="5510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4312"/>
              <a:ext cx="6695" cy="345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9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壁挂式充电桩是一种固定在墙壁上的充电设备，这种设备通常具有较高的功率，能够满足电动汽车的快速充电需求。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9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功率主流为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</a:t>
              </a:r>
              <a:r>
                <a:rPr 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11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</a:t>
              </a:r>
              <a:r>
                <a:rPr 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、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21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壁挂式充电桩：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壁挂式充电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00" y="1174115"/>
            <a:ext cx="4634865" cy="4634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7177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电动汽车交流充电系统的充电方法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3888740"/>
            <a:chOff x="966" y="2258"/>
            <a:chExt cx="6695" cy="6124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4312"/>
              <a:ext cx="6695" cy="40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立柱式充电桩结构简洁，安装方便，能够适应各种环境，能够实现快速充电，提高充电效率。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2.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立柱式充电桩和壁挂式充电桩主流的功率都一样，都为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千瓦，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11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千瓦，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21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千瓦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立柱式充电桩：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C:/Users/123123/Desktop/PPT图片/立柱式充电桩.jpg立柱式充电桩"/>
          <p:cNvPicPr>
            <a:picLocks noChangeAspect="1"/>
          </p:cNvPicPr>
          <p:nvPr/>
        </p:nvPicPr>
        <p:blipFill>
          <a:blip r:embed="rId4"/>
          <a:srcRect t="7" b="7"/>
          <a:stretch>
            <a:fillRect/>
          </a:stretch>
        </p:blipFill>
        <p:spPr>
          <a:xfrm>
            <a:off x="7289800" y="1174115"/>
            <a:ext cx="4634865" cy="4634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充电前设备检查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Check the device before charging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ISLIDE.ICON" val="#393842;"/>
</p:tagLst>
</file>

<file path=ppt/tags/tag71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GIzMWNjYmQ2ZGU5OGIxZDNjYmY2M2E3MWViODUyMTkifQ==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1748</Words>
  <Application>WPS 演示</Application>
  <PresentationFormat>宽屏</PresentationFormat>
  <Paragraphs>169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微软雅黑 Light</vt:lpstr>
      <vt:lpstr>阿里巴巴普惠体 Medium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108</cp:revision>
  <dcterms:created xsi:type="dcterms:W3CDTF">2023-05-05T14:56:00Z</dcterms:created>
  <dcterms:modified xsi:type="dcterms:W3CDTF">2023-11-20T11:41:38Z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