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rels" ContentType="application/vnd.openxmlformats-package.relationships+xml"/>
  <Override PartName="/customXml/itemProps74.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5.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handoutMasterIdLst>
    <p:handoutMasterId r:id="rId18"/>
  </p:handoutMasterIdLst>
  <p:sldIdLst>
    <p:sldId id="11090234" r:id="rId3"/>
    <p:sldId id="11090389" r:id="rId4"/>
    <p:sldId id="11090392" r:id="rId5"/>
    <p:sldId id="11090405" r:id="rId6"/>
    <p:sldId id="11090417" r:id="rId7"/>
    <p:sldId id="421" r:id="rId8"/>
    <p:sldId id="423" r:id="rId9"/>
    <p:sldId id="11090396" r:id="rId10"/>
    <p:sldId id="11090435" r:id="rId11"/>
    <p:sldId id="11090429" r:id="rId12"/>
    <p:sldId id="11090437" r:id="rId13"/>
    <p:sldId id="11090430" r:id="rId14"/>
    <p:sldId id="11090431" r:id="rId15"/>
    <p:sldId id="11090393" r:id="rId16"/>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4" userDrawn="1">
          <p15:clr>
            <a:srgbClr val="A4A3A4"/>
          </p15:clr>
        </p15:guide>
        <p15:guide id="2" pos="385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00B0F0"/>
    <a:srgbClr val="07C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showGuides="1">
      <p:cViewPr>
        <p:scale>
          <a:sx n="25" d="100"/>
          <a:sy n="25" d="100"/>
        </p:scale>
        <p:origin x="2376" y="1002"/>
      </p:cViewPr>
      <p:guideLst>
        <p:guide orient="horz" pos="2194"/>
        <p:guide pos="3854"/>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gs" Target="tags/tag75.xml"/><Relationship Id="rId23" Type="http://schemas.openxmlformats.org/officeDocument/2006/relationships/customXml" Target="../customXml/item1.xml"/><Relationship Id="rId22" Type="http://schemas.openxmlformats.org/officeDocument/2006/relationships/customXmlProps" Target="../customXml/itemProps74.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notesMaster" Target="notesMasters/notesMaster1.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69B378-C07E-4A15-B7AD-225D695BCC1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E3E488-F6BA-4C83-A745-03272BA3B83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p:transition advTm="2000">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grpSp>
        <p:nvGrpSpPr>
          <p:cNvPr id="29" name="组合 28"/>
          <p:cNvGrpSpPr/>
          <p:nvPr userDrawn="1"/>
        </p:nvGrpSpPr>
        <p:grpSpPr>
          <a:xfrm>
            <a:off x="-113030" y="109220"/>
            <a:ext cx="12107545" cy="6746240"/>
            <a:chOff x="-178" y="-184"/>
            <a:chExt cx="19067" cy="10624"/>
          </a:xfrm>
        </p:grpSpPr>
        <p:grpSp>
          <p:nvGrpSpPr>
            <p:cNvPr id="30" name="Group 7"/>
            <p:cNvGrpSpPr/>
            <p:nvPr/>
          </p:nvGrpSpPr>
          <p:grpSpPr>
            <a:xfrm>
              <a:off x="16919" y="9806"/>
              <a:ext cx="1970" cy="628"/>
              <a:chOff x="8340407" y="1877155"/>
              <a:chExt cx="2487489" cy="793801"/>
            </a:xfrm>
            <a:solidFill>
              <a:srgbClr val="D11019"/>
            </a:solidFill>
          </p:grpSpPr>
          <p:sp>
            <p:nvSpPr>
              <p:cNvPr id="71" name="Graphic 16"/>
              <p:cNvSpPr/>
              <p:nvPr/>
            </p:nvSpPr>
            <p:spPr>
              <a:xfrm flipH="1" flipV="1">
                <a:off x="8340407" y="1878419"/>
                <a:ext cx="761399" cy="792537"/>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sp>
            <p:nvSpPr>
              <p:cNvPr id="72" name="Graphic 16"/>
              <p:cNvSpPr/>
              <p:nvPr/>
            </p:nvSpPr>
            <p:spPr>
              <a:xfrm flipH="1" flipV="1">
                <a:off x="8916191" y="1878419"/>
                <a:ext cx="761399" cy="791273"/>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sp>
            <p:nvSpPr>
              <p:cNvPr id="73" name="Graphic 16"/>
              <p:cNvSpPr/>
              <p:nvPr/>
            </p:nvSpPr>
            <p:spPr>
              <a:xfrm flipH="1" flipV="1">
                <a:off x="9491976" y="1878419"/>
                <a:ext cx="761399" cy="791273"/>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sp>
            <p:nvSpPr>
              <p:cNvPr id="74" name="Graphic 16"/>
              <p:cNvSpPr/>
              <p:nvPr/>
            </p:nvSpPr>
            <p:spPr>
              <a:xfrm flipH="1" flipV="1">
                <a:off x="10066497" y="1877155"/>
                <a:ext cx="761399" cy="791273"/>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grpSp>
        <p:sp>
          <p:nvSpPr>
            <p:cNvPr id="31" name="任意多边形 2"/>
            <p:cNvSpPr/>
            <p:nvPr/>
          </p:nvSpPr>
          <p:spPr>
            <a:xfrm flipH="1" flipV="1">
              <a:off x="-178" y="9807"/>
              <a:ext cx="17079" cy="633"/>
            </a:xfrm>
            <a:custGeom>
              <a:avLst/>
              <a:gdLst>
                <a:gd name="connsiteX0" fmla="*/ 0 w 17079"/>
                <a:gd name="connsiteY0" fmla="*/ 200 h 200"/>
                <a:gd name="connsiteX1" fmla="*/ 50 w 17079"/>
                <a:gd name="connsiteY1" fmla="*/ 0 h 200"/>
                <a:gd name="connsiteX2" fmla="*/ 17079 w 17079"/>
                <a:gd name="connsiteY2" fmla="*/ 0 h 200"/>
                <a:gd name="connsiteX3" fmla="*/ 16908 w 17079"/>
                <a:gd name="connsiteY3" fmla="*/ 199 h 200"/>
                <a:gd name="connsiteX4" fmla="*/ 0 w 17079"/>
                <a:gd name="connsiteY4" fmla="*/ 200 h 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79" h="200">
                  <a:moveTo>
                    <a:pt x="0" y="200"/>
                  </a:moveTo>
                  <a:lnTo>
                    <a:pt x="50" y="0"/>
                  </a:lnTo>
                  <a:lnTo>
                    <a:pt x="17079" y="0"/>
                  </a:lnTo>
                  <a:lnTo>
                    <a:pt x="16908" y="199"/>
                  </a:lnTo>
                  <a:lnTo>
                    <a:pt x="0" y="20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pitchFamily="2" charset="-122"/>
              </a:endParaRPr>
            </a:p>
          </p:txBody>
        </p:sp>
        <p:grpSp>
          <p:nvGrpSpPr>
            <p:cNvPr id="64" name="Group 7"/>
            <p:cNvGrpSpPr/>
            <p:nvPr/>
          </p:nvGrpSpPr>
          <p:grpSpPr>
            <a:xfrm>
              <a:off x="33" y="-184"/>
              <a:ext cx="2680" cy="634"/>
              <a:chOff x="9763184" y="1562989"/>
              <a:chExt cx="2486690" cy="484881"/>
            </a:xfrm>
            <a:solidFill>
              <a:srgbClr val="D11019"/>
            </a:solidFill>
          </p:grpSpPr>
          <p:sp>
            <p:nvSpPr>
              <p:cNvPr id="66" name="Graphic 16"/>
              <p:cNvSpPr/>
              <p:nvPr/>
            </p:nvSpPr>
            <p:spPr>
              <a:xfrm>
                <a:off x="9763184" y="1566381"/>
                <a:ext cx="760980" cy="481489"/>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sp>
            <p:nvSpPr>
              <p:cNvPr id="67" name="Graphic 16"/>
              <p:cNvSpPr/>
              <p:nvPr/>
            </p:nvSpPr>
            <p:spPr>
              <a:xfrm>
                <a:off x="10338688" y="1566047"/>
                <a:ext cx="760980" cy="481489"/>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sp>
            <p:nvSpPr>
              <p:cNvPr id="68" name="Graphic 16"/>
              <p:cNvSpPr/>
              <p:nvPr/>
            </p:nvSpPr>
            <p:spPr>
              <a:xfrm>
                <a:off x="10914587" y="1563864"/>
                <a:ext cx="760980" cy="481489"/>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sp>
            <p:nvSpPr>
              <p:cNvPr id="70" name="Graphic 16"/>
              <p:cNvSpPr/>
              <p:nvPr/>
            </p:nvSpPr>
            <p:spPr>
              <a:xfrm>
                <a:off x="11488894" y="1562989"/>
                <a:ext cx="760980" cy="481490"/>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grpSp>
        <p:sp>
          <p:nvSpPr>
            <p:cNvPr id="65" name="图形"/>
            <p:cNvSpPr txBox="1"/>
            <p:nvPr/>
          </p:nvSpPr>
          <p:spPr>
            <a:xfrm>
              <a:off x="1168" y="454"/>
              <a:ext cx="4843" cy="1016"/>
            </a:xfrm>
            <a:prstGeom prst="rect">
              <a:avLst/>
            </a:prstGeom>
            <a:noFill/>
          </p:spPr>
          <p:txBody>
            <a:bodyPr wrap="square" rtlCol="0">
              <a:spAutoFit/>
            </a:bodyPr>
            <a:lstStyle/>
            <a:p>
              <a:pPr indent="0" algn="dist">
                <a:buNone/>
              </a:pPr>
              <a:endParaRPr lang="zh-CN" altLang="en-US" sz="3600">
                <a:latin typeface="思源黑体 CN Bold" panose="020B0800000000000000" charset="-122"/>
                <a:ea typeface="思源黑体 CN Bold" panose="020B0800000000000000" charset="-122"/>
                <a:cs typeface="字魂58号-创中黑" panose="00000500000000000000" pitchFamily="2" charset="-122"/>
                <a:sym typeface="+mn-ea"/>
              </a:endParaRPr>
            </a:p>
          </p:txBody>
        </p:sp>
      </p:grpSp>
      <p:grpSp>
        <p:nvGrpSpPr>
          <p:cNvPr id="13" name="组合 12"/>
          <p:cNvGrpSpPr/>
          <p:nvPr userDrawn="1"/>
        </p:nvGrpSpPr>
        <p:grpSpPr>
          <a:xfrm>
            <a:off x="309245" y="6487795"/>
            <a:ext cx="1933575" cy="361950"/>
            <a:chOff x="567" y="10238"/>
            <a:chExt cx="3045" cy="570"/>
          </a:xfrm>
        </p:grpSpPr>
        <p:sp>
          <p:nvSpPr>
            <p:cNvPr id="2" name="矩形 1"/>
            <p:cNvSpPr/>
            <p:nvPr userDrawn="1">
              <p:custDataLst>
                <p:tags r:id="rId2"/>
              </p:custDataLst>
            </p:nvPr>
          </p:nvSpPr>
          <p:spPr>
            <a:xfrm>
              <a:off x="889" y="10262"/>
              <a:ext cx="2723" cy="522"/>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solidFill>
                    <a:schemeClr val="bg1">
                      <a:lumMod val="85000"/>
                    </a:schemeClr>
                  </a:solidFill>
                  <a:sym typeface="+mn-ea"/>
                </a:rPr>
                <a:t>北方国际教育集团</a:t>
              </a:r>
              <a:endParaRPr lang="zh-CN" altLang="en-US" sz="1400" b="1">
                <a:solidFill>
                  <a:schemeClr val="bg1">
                    <a:lumMod val="85000"/>
                  </a:schemeClr>
                </a:solidFill>
              </a:endParaRPr>
            </a:p>
          </p:txBody>
        </p:sp>
        <p:pic>
          <p:nvPicPr>
            <p:cNvPr id="3" name="图片 2" descr="C:\Users\HH\Desktop\logo-常用4.pnglogo-常用4"/>
            <p:cNvPicPr>
              <a:picLocks noChangeAspect="1"/>
            </p:cNvPicPr>
            <p:nvPr userDrawn="1">
              <p:custDataLst>
                <p:tags r:id="rId3"/>
              </p:custDataLst>
            </p:nvPr>
          </p:nvPicPr>
          <p:blipFill>
            <a:blip r:embed="rId4"/>
            <a:srcRect/>
            <a:stretch>
              <a:fillRect/>
            </a:stretch>
          </p:blipFill>
          <p:spPr>
            <a:xfrm>
              <a:off x="567" y="10238"/>
              <a:ext cx="517" cy="570"/>
            </a:xfrm>
            <a:prstGeom prst="rect">
              <a:avLst/>
            </a:prstGeom>
          </p:spPr>
        </p:pic>
      </p:grpSp>
    </p:spTree>
  </p:cSld>
  <p:clrMapOvr>
    <a:masterClrMapping/>
  </p:clrMapOvr>
  <p:transition advTm="2000">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Tm="2000"/>
    </mc:Choice>
    <mc:Fallback>
      <p:transition spd="slow"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00B0F0"/>
        </a:solidFill>
        <a:effectLst/>
      </p:bgPr>
    </p:bg>
    <p:spTree>
      <p:nvGrpSpPr>
        <p:cNvPr id="1" name=""/>
        <p:cNvGrpSpPr/>
        <p:nvPr/>
      </p:nvGrpSpPr>
      <p:grpSpPr>
        <a:xfrm>
          <a:off x="0" y="0"/>
          <a:ext cx="0" cy="0"/>
          <a:chOff x="0" y="0"/>
          <a:chExt cx="0" cy="0"/>
        </a:xfrm>
      </p:grpSpPr>
      <p:sp>
        <p:nvSpPr>
          <p:cNvPr id="7" name="矩形 6"/>
          <p:cNvSpPr/>
          <p:nvPr userDrawn="1"/>
        </p:nvSpPr>
        <p:spPr>
          <a:xfrm>
            <a:off x="352425" y="409575"/>
            <a:ext cx="11487150" cy="6038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userDrawn="1"/>
        </p:nvGrpSpPr>
        <p:grpSpPr>
          <a:xfrm>
            <a:off x="309245" y="6487795"/>
            <a:ext cx="1933575" cy="361950"/>
            <a:chOff x="567" y="10238"/>
            <a:chExt cx="3045" cy="570"/>
          </a:xfrm>
        </p:grpSpPr>
        <p:sp>
          <p:nvSpPr>
            <p:cNvPr id="14" name="矩形 13"/>
            <p:cNvSpPr/>
            <p:nvPr userDrawn="1">
              <p:custDataLst>
                <p:tags r:id="rId2"/>
              </p:custDataLst>
            </p:nvPr>
          </p:nvSpPr>
          <p:spPr>
            <a:xfrm>
              <a:off x="889" y="10262"/>
              <a:ext cx="2723" cy="522"/>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solidFill>
                    <a:schemeClr val="bg1">
                      <a:lumMod val="85000"/>
                    </a:schemeClr>
                  </a:solidFill>
                  <a:sym typeface="+mn-ea"/>
                </a:rPr>
                <a:t>北方国际教育集团</a:t>
              </a:r>
              <a:endParaRPr lang="zh-CN" altLang="en-US" sz="1400" b="1">
                <a:solidFill>
                  <a:schemeClr val="bg1">
                    <a:lumMod val="85000"/>
                  </a:schemeClr>
                </a:solidFill>
              </a:endParaRPr>
            </a:p>
          </p:txBody>
        </p:sp>
        <p:pic>
          <p:nvPicPr>
            <p:cNvPr id="15" name="图片 14" descr="C:\Users\HH\Desktop\logo-常用4.pnglogo-常用4"/>
            <p:cNvPicPr>
              <a:picLocks noChangeAspect="1"/>
            </p:cNvPicPr>
            <p:nvPr userDrawn="1">
              <p:custDataLst>
                <p:tags r:id="rId3"/>
              </p:custDataLst>
            </p:nvPr>
          </p:nvPicPr>
          <p:blipFill>
            <a:blip r:embed="rId4"/>
            <a:srcRect/>
            <a:stretch>
              <a:fillRect/>
            </a:stretch>
          </p:blipFill>
          <p:spPr>
            <a:xfrm>
              <a:off x="567" y="10238"/>
              <a:ext cx="517" cy="570"/>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00B0F0"/>
        </a:solidFill>
        <a:effectLst/>
      </p:bgPr>
    </p:bg>
    <p:spTree>
      <p:nvGrpSpPr>
        <p:cNvPr id="1" name=""/>
        <p:cNvGrpSpPr/>
        <p:nvPr/>
      </p:nvGrpSpPr>
      <p:grpSpPr>
        <a:xfrm>
          <a:off x="0" y="0"/>
          <a:ext cx="0" cy="0"/>
          <a:chOff x="0" y="0"/>
          <a:chExt cx="0" cy="0"/>
        </a:xfrm>
      </p:grpSpPr>
      <p:sp>
        <p:nvSpPr>
          <p:cNvPr id="7" name="矩形 6"/>
          <p:cNvSpPr/>
          <p:nvPr userDrawn="1"/>
        </p:nvSpPr>
        <p:spPr>
          <a:xfrm>
            <a:off x="352425" y="409575"/>
            <a:ext cx="11487150" cy="6038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userDrawn="1"/>
        </p:nvGrpSpPr>
        <p:grpSpPr>
          <a:xfrm>
            <a:off x="309245" y="6487795"/>
            <a:ext cx="1933575" cy="361950"/>
            <a:chOff x="567" y="10238"/>
            <a:chExt cx="3045" cy="570"/>
          </a:xfrm>
        </p:grpSpPr>
        <p:sp>
          <p:nvSpPr>
            <p:cNvPr id="2" name="矩形 1"/>
            <p:cNvSpPr/>
            <p:nvPr userDrawn="1">
              <p:custDataLst>
                <p:tags r:id="rId2"/>
              </p:custDataLst>
            </p:nvPr>
          </p:nvSpPr>
          <p:spPr>
            <a:xfrm>
              <a:off x="889" y="10262"/>
              <a:ext cx="2723" cy="522"/>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solidFill>
                    <a:schemeClr val="bg1">
                      <a:lumMod val="85000"/>
                    </a:schemeClr>
                  </a:solidFill>
                  <a:sym typeface="+mn-ea"/>
                </a:rPr>
                <a:t>北方国际教育集团</a:t>
              </a:r>
              <a:endParaRPr lang="zh-CN" altLang="en-US" sz="1400" b="1">
                <a:solidFill>
                  <a:schemeClr val="bg1">
                    <a:lumMod val="85000"/>
                  </a:schemeClr>
                </a:solidFill>
              </a:endParaRPr>
            </a:p>
          </p:txBody>
        </p:sp>
        <p:pic>
          <p:nvPicPr>
            <p:cNvPr id="3" name="图片 2" descr="C:\Users\HH\Desktop\logo-常用4.pnglogo-常用4"/>
            <p:cNvPicPr>
              <a:picLocks noChangeAspect="1"/>
            </p:cNvPicPr>
            <p:nvPr userDrawn="1">
              <p:custDataLst>
                <p:tags r:id="rId3"/>
              </p:custDataLst>
            </p:nvPr>
          </p:nvPicPr>
          <p:blipFill>
            <a:blip r:embed="rId4"/>
            <a:srcRect/>
            <a:stretch>
              <a:fillRect/>
            </a:stretch>
          </p:blipFill>
          <p:spPr>
            <a:xfrm>
              <a:off x="567" y="10238"/>
              <a:ext cx="517" cy="570"/>
            </a:xfrm>
            <a:prstGeom prst="rect">
              <a:avLst/>
            </a:prstGeom>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8.xml"/><Relationship Id="rId3" Type="http://schemas.openxmlformats.org/officeDocument/2006/relationships/image" Target="../media/image3.png"/><Relationship Id="rId2" Type="http://schemas.openxmlformats.org/officeDocument/2006/relationships/tags" Target="../tags/tag7.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2.xml"/><Relationship Id="rId1" Type="http://schemas.openxmlformats.org/officeDocument/2006/relationships/tags" Target="../tags/tag6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4.xml"/><Relationship Id="rId1" Type="http://schemas.openxmlformats.org/officeDocument/2006/relationships/tags" Target="../tags/tag6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6.xml"/><Relationship Id="rId1" Type="http://schemas.openxmlformats.org/officeDocument/2006/relationships/tags" Target="../tags/tag65.xml"/></Relationships>
</file>

<file path=ppt/slides/_rels/slide14.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image" Target="../media/image3.png"/><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image" Target="../media/image2.png"/><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0" Type="http://schemas.openxmlformats.org/officeDocument/2006/relationships/slideLayout" Target="../slideLayouts/slideLayout7.xml"/><Relationship Id="rId1" Type="http://schemas.openxmlformats.org/officeDocument/2006/relationships/tags" Target="../tags/tag6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11.xml"/><Relationship Id="rId3" Type="http://schemas.openxmlformats.org/officeDocument/2006/relationships/image" Target="../media/image5.jpeg"/><Relationship Id="rId2" Type="http://schemas.openxmlformats.org/officeDocument/2006/relationships/tags" Target="../tags/tag10.xml"/><Relationship Id="rId1" Type="http://schemas.openxmlformats.org/officeDocument/2006/relationships/tags" Target="../tags/tag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9" Type="http://schemas.openxmlformats.org/officeDocument/2006/relationships/tags" Target="../tags/tag17.xml"/><Relationship Id="rId8" Type="http://schemas.openxmlformats.org/officeDocument/2006/relationships/tags" Target="../tags/tag16.xml"/><Relationship Id="rId7" Type="http://schemas.openxmlformats.org/officeDocument/2006/relationships/image" Target="../media/image8.png"/><Relationship Id="rId6" Type="http://schemas.openxmlformats.org/officeDocument/2006/relationships/tags" Target="../tags/tag15.xml"/><Relationship Id="rId5" Type="http://schemas.openxmlformats.org/officeDocument/2006/relationships/image" Target="../media/image7.png"/><Relationship Id="rId4" Type="http://schemas.openxmlformats.org/officeDocument/2006/relationships/tags" Target="../tags/tag14.xml"/><Relationship Id="rId3" Type="http://schemas.openxmlformats.org/officeDocument/2006/relationships/image" Target="../media/image6.png"/><Relationship Id="rId2" Type="http://schemas.openxmlformats.org/officeDocument/2006/relationships/tags" Target="../tags/tag13.xml"/><Relationship Id="rId12" Type="http://schemas.openxmlformats.org/officeDocument/2006/relationships/slideLayout" Target="../slideLayouts/slideLayout13.xml"/><Relationship Id="rId11" Type="http://schemas.openxmlformats.org/officeDocument/2006/relationships/tags" Target="../tags/tag19.xml"/><Relationship Id="rId10" Type="http://schemas.openxmlformats.org/officeDocument/2006/relationships/tags" Target="../tags/tag18.xml"/><Relationship Id="rId1" Type="http://schemas.openxmlformats.org/officeDocument/2006/relationships/tags" Target="../tags/tag12.xml"/></Relationships>
</file>

<file path=ppt/slides/_rels/slide7.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tags" Target="../tags/tag27.xml"/><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1" Type="http://schemas.openxmlformats.org/officeDocument/2006/relationships/slideLayout" Target="../slideLayouts/slideLayout13.xml"/><Relationship Id="rId20" Type="http://schemas.openxmlformats.org/officeDocument/2006/relationships/tags" Target="../tags/tag39.xml"/><Relationship Id="rId2" Type="http://schemas.openxmlformats.org/officeDocument/2006/relationships/tags" Target="../tags/tag21.xml"/><Relationship Id="rId19" Type="http://schemas.openxmlformats.org/officeDocument/2006/relationships/tags" Target="../tags/tag38.xml"/><Relationship Id="rId18" Type="http://schemas.openxmlformats.org/officeDocument/2006/relationships/tags" Target="../tags/tag37.xml"/><Relationship Id="rId17" Type="http://schemas.openxmlformats.org/officeDocument/2006/relationships/tags" Target="../tags/tag36.xml"/><Relationship Id="rId16" Type="http://schemas.openxmlformats.org/officeDocument/2006/relationships/tags" Target="../tags/tag35.xml"/><Relationship Id="rId15" Type="http://schemas.openxmlformats.org/officeDocument/2006/relationships/tags" Target="../tags/tag34.xml"/><Relationship Id="rId14" Type="http://schemas.openxmlformats.org/officeDocument/2006/relationships/tags" Target="../tags/tag33.xml"/><Relationship Id="rId13" Type="http://schemas.openxmlformats.org/officeDocument/2006/relationships/tags" Target="../tags/tag32.xml"/><Relationship Id="rId12" Type="http://schemas.openxmlformats.org/officeDocument/2006/relationships/tags" Target="../tags/tag31.xml"/><Relationship Id="rId11" Type="http://schemas.openxmlformats.org/officeDocument/2006/relationships/tags" Target="../tags/tag30.xml"/><Relationship Id="rId10" Type="http://schemas.openxmlformats.org/officeDocument/2006/relationships/tags" Target="../tags/tag29.xml"/><Relationship Id="rId1" Type="http://schemas.openxmlformats.org/officeDocument/2006/relationships/tags" Target="../tags/tag20.xml"/></Relationships>
</file>

<file path=ppt/slides/_rels/slide8.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tags" Target="../tags/tag47.xml"/><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2" Type="http://schemas.openxmlformats.org/officeDocument/2006/relationships/slideLayout" Target="../slideLayouts/slideLayout13.xml"/><Relationship Id="rId21" Type="http://schemas.openxmlformats.org/officeDocument/2006/relationships/tags" Target="../tags/tag60.xml"/><Relationship Id="rId20" Type="http://schemas.openxmlformats.org/officeDocument/2006/relationships/tags" Target="../tags/tag59.xml"/><Relationship Id="rId2" Type="http://schemas.openxmlformats.org/officeDocument/2006/relationships/tags" Target="../tags/tag41.xml"/><Relationship Id="rId19" Type="http://schemas.openxmlformats.org/officeDocument/2006/relationships/tags" Target="../tags/tag58.xml"/><Relationship Id="rId18" Type="http://schemas.openxmlformats.org/officeDocument/2006/relationships/tags" Target="../tags/tag57.xml"/><Relationship Id="rId17" Type="http://schemas.openxmlformats.org/officeDocument/2006/relationships/tags" Target="../tags/tag56.xml"/><Relationship Id="rId16" Type="http://schemas.openxmlformats.org/officeDocument/2006/relationships/tags" Target="../tags/tag55.xml"/><Relationship Id="rId15" Type="http://schemas.openxmlformats.org/officeDocument/2006/relationships/tags" Target="../tags/tag54.xml"/><Relationship Id="rId14" Type="http://schemas.openxmlformats.org/officeDocument/2006/relationships/tags" Target="../tags/tag53.xml"/><Relationship Id="rId13" Type="http://schemas.openxmlformats.org/officeDocument/2006/relationships/tags" Target="../tags/tag52.xml"/><Relationship Id="rId12" Type="http://schemas.openxmlformats.org/officeDocument/2006/relationships/tags" Target="../tags/tag51.xml"/><Relationship Id="rId11" Type="http://schemas.openxmlformats.org/officeDocument/2006/relationships/tags" Target="../tags/tag50.xml"/><Relationship Id="rId10" Type="http://schemas.openxmlformats.org/officeDocument/2006/relationships/tags" Target="../tags/tag49.xml"/><Relationship Id="rId1" Type="http://schemas.openxmlformats.org/officeDocument/2006/relationships/tags" Target="../tags/tag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6" name="矩形 15"/>
          <p:cNvSpPr/>
          <p:nvPr/>
        </p:nvSpPr>
        <p:spPr>
          <a:xfrm>
            <a:off x="-37465" y="800100"/>
            <a:ext cx="12192000" cy="52578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sym typeface="微软雅黑" panose="020B0503020204020204" charset="-122"/>
            </a:endParaRPr>
          </a:p>
        </p:txBody>
      </p:sp>
      <p:sp>
        <p:nvSpPr>
          <p:cNvPr id="28" name="矩形 27"/>
          <p:cNvSpPr/>
          <p:nvPr/>
        </p:nvSpPr>
        <p:spPr>
          <a:xfrm>
            <a:off x="4064000" y="2044702"/>
            <a:ext cx="3558382" cy="6486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spc="3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endParaRPr>
          </a:p>
        </p:txBody>
      </p:sp>
      <p:sp>
        <p:nvSpPr>
          <p:cNvPr id="18" name="文本框 17"/>
          <p:cNvSpPr txBox="1"/>
          <p:nvPr/>
        </p:nvSpPr>
        <p:spPr>
          <a:xfrm>
            <a:off x="533400" y="2756878"/>
            <a:ext cx="8242300" cy="1322070"/>
          </a:xfrm>
          <a:prstGeom prst="rect">
            <a:avLst/>
          </a:prstGeom>
          <a:noFill/>
        </p:spPr>
        <p:txBody>
          <a:bodyPr wrap="square" rtlCol="0">
            <a:spAutoFit/>
          </a:bodyPr>
          <a:lstStyle/>
          <a:p>
            <a:pPr lvl="0" algn="dist">
              <a:defRPr/>
            </a:pPr>
            <a:r>
              <a:rPr lang="zh-CN" altLang="en-US" sz="8000" spc="-150">
                <a:solidFill>
                  <a:srgbClr val="00B0F0"/>
                </a:solidFill>
                <a:latin typeface="微软雅黑" panose="020B0503020204020204" charset="-122"/>
                <a:ea typeface="微软雅黑" panose="020B0503020204020204" charset="-122"/>
                <a:cs typeface="思源宋体 SemiBold" panose="02020600000000000000" charset="-122"/>
                <a:sym typeface="微软雅黑" panose="020B0503020204020204" charset="-122"/>
              </a:rPr>
              <a:t>整车</a:t>
            </a:r>
            <a:r>
              <a:rPr lang="zh-CN" altLang="en-US" sz="8000" spc="-150">
                <a:solidFill>
                  <a:schemeClr val="tx1">
                    <a:lumMod val="85000"/>
                    <a:lumOff val="15000"/>
                  </a:schemeClr>
                </a:solidFill>
                <a:latin typeface="微软雅黑" panose="020B0503020204020204" charset="-122"/>
                <a:ea typeface="微软雅黑" panose="020B0503020204020204" charset="-122"/>
                <a:cs typeface="思源宋体 SemiBold" panose="02020600000000000000" charset="-122"/>
                <a:sym typeface="微软雅黑" panose="020B0503020204020204" charset="-122"/>
              </a:rPr>
              <a:t>控制</a:t>
            </a:r>
            <a:r>
              <a:rPr lang="zh-CN" altLang="en-US" sz="8000" spc="-150">
                <a:solidFill>
                  <a:schemeClr val="tx1">
                    <a:lumMod val="85000"/>
                    <a:lumOff val="15000"/>
                  </a:schemeClr>
                </a:solidFill>
                <a:latin typeface="微软雅黑" panose="020B0503020204020204" charset="-122"/>
                <a:ea typeface="微软雅黑" panose="020B0503020204020204" charset="-122"/>
                <a:cs typeface="思源宋体 SemiBold" panose="02020600000000000000" charset="-122"/>
                <a:sym typeface="微软雅黑" panose="020B0503020204020204" charset="-122"/>
              </a:rPr>
              <a:t>系统概述</a:t>
            </a:r>
            <a:endParaRPr lang="zh-CN" altLang="en-US" sz="8000" spc="-150" dirty="0">
              <a:solidFill>
                <a:schemeClr val="tx1">
                  <a:lumMod val="85000"/>
                  <a:lumOff val="15000"/>
                </a:schemeClr>
              </a:solidFill>
              <a:latin typeface="微软雅黑" panose="020B0503020204020204" charset="-122"/>
              <a:ea typeface="微软雅黑" panose="020B0503020204020204" charset="-122"/>
              <a:cs typeface="思源宋体 SemiBold" panose="02020600000000000000" charset="-122"/>
              <a:sym typeface="微软雅黑" panose="020B0503020204020204" charset="-122"/>
            </a:endParaRPr>
          </a:p>
        </p:txBody>
      </p:sp>
      <p:pic>
        <p:nvPicPr>
          <p:cNvPr id="3" name="图片 2" descr="C:\Users\HH\Desktop\PPT\素材\千库网_网课直播教学矢量图_元素编号12813820(1).png千库网_网课直播教学矢量图_元素编号12813820(1)"/>
          <p:cNvPicPr>
            <a:picLocks noChangeAspect="1"/>
          </p:cNvPicPr>
          <p:nvPr/>
        </p:nvPicPr>
        <p:blipFill>
          <a:blip r:embed="rId1"/>
          <a:srcRect/>
          <a:stretch>
            <a:fillRect/>
          </a:stretch>
        </p:blipFill>
        <p:spPr>
          <a:xfrm>
            <a:off x="8145780" y="2218690"/>
            <a:ext cx="4050665" cy="4050030"/>
          </a:xfrm>
          <a:prstGeom prst="rect">
            <a:avLst/>
          </a:prstGeom>
        </p:spPr>
      </p:pic>
      <p:grpSp>
        <p:nvGrpSpPr>
          <p:cNvPr id="23" name="组合 22"/>
          <p:cNvGrpSpPr/>
          <p:nvPr/>
        </p:nvGrpSpPr>
        <p:grpSpPr>
          <a:xfrm>
            <a:off x="723900" y="4064000"/>
            <a:ext cx="7200900" cy="139700"/>
            <a:chOff x="723900" y="4432300"/>
            <a:chExt cx="7937500" cy="114300"/>
          </a:xfrm>
        </p:grpSpPr>
        <p:cxnSp>
          <p:nvCxnSpPr>
            <p:cNvPr id="20" name="直接连接符 19"/>
            <p:cNvCxnSpPr/>
            <p:nvPr/>
          </p:nvCxnSpPr>
          <p:spPr>
            <a:xfrm>
              <a:off x="723900" y="4432300"/>
              <a:ext cx="79375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23900" y="4546600"/>
              <a:ext cx="3281793"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24" name="文本框 23"/>
          <p:cNvSpPr txBox="1"/>
          <p:nvPr/>
        </p:nvSpPr>
        <p:spPr>
          <a:xfrm>
            <a:off x="708660" y="1989455"/>
            <a:ext cx="7025640" cy="768350"/>
          </a:xfrm>
          <a:prstGeom prst="rect">
            <a:avLst/>
          </a:prstGeom>
          <a:noFill/>
        </p:spPr>
        <p:txBody>
          <a:bodyPr wrap="square" rtlCol="0">
            <a:spAutoFit/>
          </a:bodyPr>
          <a:lstStyle/>
          <a:p>
            <a:r>
              <a:rPr lang="en-US" altLang="zh-CN" sz="4400" dirty="0">
                <a:solidFill>
                  <a:schemeClr val="tx1"/>
                </a:solidFill>
                <a:latin typeface="微软雅黑" panose="020B0503020204020204" charset="-122"/>
                <a:ea typeface="微软雅黑" panose="020B0503020204020204" charset="-122"/>
                <a:sym typeface="微软雅黑" panose="020B0503020204020204" charset="-122"/>
              </a:rPr>
              <a:t>   </a:t>
            </a:r>
            <a:r>
              <a:rPr lang="zh-CN" altLang="en-US" sz="4400" dirty="0">
                <a:solidFill>
                  <a:schemeClr val="tx1"/>
                </a:solidFill>
                <a:latin typeface="微软雅黑" panose="020B0503020204020204" charset="-122"/>
                <a:ea typeface="微软雅黑" panose="020B0503020204020204" charset="-122"/>
                <a:sym typeface="微软雅黑" panose="020B0503020204020204" charset="-122"/>
              </a:rPr>
              <a:t>新能源整车</a:t>
            </a:r>
            <a:r>
              <a:rPr lang="zh-CN" altLang="en-US" sz="4400" dirty="0">
                <a:solidFill>
                  <a:schemeClr val="bg1"/>
                </a:solidFill>
                <a:latin typeface="微软雅黑" panose="020B0503020204020204" charset="-122"/>
                <a:ea typeface="微软雅黑" panose="020B0503020204020204" charset="-122"/>
                <a:sym typeface="微软雅黑" panose="020B0503020204020204" charset="-122"/>
              </a:rPr>
              <a:t>控制系统</a:t>
            </a:r>
            <a:endParaRPr lang="zh-CN" altLang="en-US" sz="4400"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29" name="文本框 28"/>
          <p:cNvSpPr txBox="1"/>
          <p:nvPr/>
        </p:nvSpPr>
        <p:spPr>
          <a:xfrm>
            <a:off x="596900" y="4686300"/>
            <a:ext cx="3620770" cy="368300"/>
          </a:xfrm>
          <a:prstGeom prst="rect">
            <a:avLst/>
          </a:prstGeom>
          <a:noFill/>
        </p:spPr>
        <p:txBody>
          <a:bodyPr wrap="square" rtlCol="0">
            <a:spAutoFit/>
          </a:bodyPr>
          <a:lstStyle/>
          <a:p>
            <a:pPr lvl="0" algn="dist">
              <a:buClrTx/>
              <a:buSzTx/>
              <a:buFontTx/>
              <a:defRPr/>
            </a:pPr>
            <a:r>
              <a:rPr lang="zh-CN" altLang="en-US">
                <a:latin typeface="微软雅黑" panose="020B0503020204020204" charset="-122"/>
                <a:ea typeface="微软雅黑" panose="020B0503020204020204" charset="-122"/>
                <a:sym typeface="微软雅黑" panose="020B0503020204020204" charset="-122"/>
              </a:rPr>
              <a:t>整车控制系统概述</a:t>
            </a:r>
            <a:endParaRPr lang="zh-CN" altLang="en-US" spc="-150" dirty="0">
              <a:solidFill>
                <a:schemeClr val="tx1"/>
              </a:solidFill>
              <a:latin typeface="微软雅黑" panose="020B0503020204020204" charset="-122"/>
              <a:ea typeface="微软雅黑" panose="020B0503020204020204" charset="-122"/>
              <a:cs typeface="+mn-ea"/>
              <a:sym typeface="微软雅黑" panose="020B0503020204020204" charset="-122"/>
            </a:endParaRPr>
          </a:p>
        </p:txBody>
      </p:sp>
      <p:grpSp>
        <p:nvGrpSpPr>
          <p:cNvPr id="64" name="组合 63"/>
          <p:cNvGrpSpPr/>
          <p:nvPr/>
        </p:nvGrpSpPr>
        <p:grpSpPr>
          <a:xfrm>
            <a:off x="661284" y="283029"/>
            <a:ext cx="4927600" cy="304800"/>
            <a:chOff x="685800" y="635000"/>
            <a:chExt cx="4927600" cy="304800"/>
          </a:xfrm>
        </p:grpSpPr>
        <p:sp>
          <p:nvSpPr>
            <p:cNvPr id="31" name="箭头: V 形 30"/>
            <p:cNvSpPr/>
            <p:nvPr/>
          </p:nvSpPr>
          <p:spPr>
            <a:xfrm>
              <a:off x="53086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2" name="箭头: V 形 31"/>
            <p:cNvSpPr/>
            <p:nvPr/>
          </p:nvSpPr>
          <p:spPr>
            <a:xfrm>
              <a:off x="49530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3" name="箭头: V 形 32"/>
            <p:cNvSpPr/>
            <p:nvPr/>
          </p:nvSpPr>
          <p:spPr>
            <a:xfrm>
              <a:off x="45974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4" name="箭头: V 形 33"/>
            <p:cNvSpPr/>
            <p:nvPr/>
          </p:nvSpPr>
          <p:spPr>
            <a:xfrm>
              <a:off x="42418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5" name="箭头: V 形 34"/>
            <p:cNvSpPr/>
            <p:nvPr/>
          </p:nvSpPr>
          <p:spPr>
            <a:xfrm>
              <a:off x="38862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6" name="箭头: V 形 35"/>
            <p:cNvSpPr/>
            <p:nvPr/>
          </p:nvSpPr>
          <p:spPr>
            <a:xfrm>
              <a:off x="35306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7" name="箭头: V 形 36"/>
            <p:cNvSpPr/>
            <p:nvPr/>
          </p:nvSpPr>
          <p:spPr>
            <a:xfrm>
              <a:off x="31750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8" name="箭头: V 形 37"/>
            <p:cNvSpPr/>
            <p:nvPr/>
          </p:nvSpPr>
          <p:spPr>
            <a:xfrm>
              <a:off x="28194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9" name="箭头: V 形 38"/>
            <p:cNvSpPr/>
            <p:nvPr/>
          </p:nvSpPr>
          <p:spPr>
            <a:xfrm>
              <a:off x="24638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0" name="箭头: V 形 39"/>
            <p:cNvSpPr/>
            <p:nvPr/>
          </p:nvSpPr>
          <p:spPr>
            <a:xfrm>
              <a:off x="21082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1" name="箭头: V 形 40"/>
            <p:cNvSpPr/>
            <p:nvPr/>
          </p:nvSpPr>
          <p:spPr>
            <a:xfrm>
              <a:off x="17526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2" name="箭头: V 形 41"/>
            <p:cNvSpPr/>
            <p:nvPr/>
          </p:nvSpPr>
          <p:spPr>
            <a:xfrm>
              <a:off x="13970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3" name="箭头: V 形 42"/>
            <p:cNvSpPr/>
            <p:nvPr/>
          </p:nvSpPr>
          <p:spPr>
            <a:xfrm>
              <a:off x="10414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4" name="箭头: V 形 43"/>
            <p:cNvSpPr/>
            <p:nvPr/>
          </p:nvSpPr>
          <p:spPr>
            <a:xfrm>
              <a:off x="6858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grpSp>
      <p:grpSp>
        <p:nvGrpSpPr>
          <p:cNvPr id="63" name="组合 62"/>
          <p:cNvGrpSpPr/>
          <p:nvPr/>
        </p:nvGrpSpPr>
        <p:grpSpPr>
          <a:xfrm>
            <a:off x="8470900" y="6309995"/>
            <a:ext cx="3505200" cy="304800"/>
            <a:chOff x="8470900" y="6261100"/>
            <a:chExt cx="3505200" cy="304800"/>
          </a:xfrm>
        </p:grpSpPr>
        <p:sp>
          <p:nvSpPr>
            <p:cNvPr id="48" name="箭头: V 形 47"/>
            <p:cNvSpPr/>
            <p:nvPr/>
          </p:nvSpPr>
          <p:spPr>
            <a:xfrm flipH="1">
              <a:off x="84709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9" name="箭头: V 形 48"/>
            <p:cNvSpPr/>
            <p:nvPr/>
          </p:nvSpPr>
          <p:spPr>
            <a:xfrm flipH="1">
              <a:off x="88265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0" name="箭头: V 形 49"/>
            <p:cNvSpPr/>
            <p:nvPr/>
          </p:nvSpPr>
          <p:spPr>
            <a:xfrm flipH="1">
              <a:off x="91821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1" name="箭头: V 形 50"/>
            <p:cNvSpPr/>
            <p:nvPr/>
          </p:nvSpPr>
          <p:spPr>
            <a:xfrm flipH="1">
              <a:off x="95377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2" name="箭头: V 形 51"/>
            <p:cNvSpPr/>
            <p:nvPr/>
          </p:nvSpPr>
          <p:spPr>
            <a:xfrm flipH="1">
              <a:off x="98933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3" name="箭头: V 形 52"/>
            <p:cNvSpPr/>
            <p:nvPr/>
          </p:nvSpPr>
          <p:spPr>
            <a:xfrm flipH="1">
              <a:off x="102489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4" name="箭头: V 形 53"/>
            <p:cNvSpPr/>
            <p:nvPr/>
          </p:nvSpPr>
          <p:spPr>
            <a:xfrm flipH="1">
              <a:off x="106045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5" name="箭头: V 形 54"/>
            <p:cNvSpPr/>
            <p:nvPr/>
          </p:nvSpPr>
          <p:spPr>
            <a:xfrm flipH="1">
              <a:off x="109601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6" name="箭头: V 形 55"/>
            <p:cNvSpPr/>
            <p:nvPr/>
          </p:nvSpPr>
          <p:spPr>
            <a:xfrm flipH="1">
              <a:off x="113157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7" name="箭头: V 形 56"/>
            <p:cNvSpPr/>
            <p:nvPr/>
          </p:nvSpPr>
          <p:spPr>
            <a:xfrm flipH="1">
              <a:off x="116713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grpSp>
      <p:sp>
        <p:nvSpPr>
          <p:cNvPr id="4" name="矩形 3"/>
          <p:cNvSpPr/>
          <p:nvPr userDrawn="1">
            <p:custDataLst>
              <p:tags r:id="rId2"/>
            </p:custDataLst>
          </p:nvPr>
        </p:nvSpPr>
        <p:spPr>
          <a:xfrm>
            <a:off x="9830435" y="234950"/>
            <a:ext cx="2324100" cy="393065"/>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scene3d>
              <a:camera prst="orthographicFront"/>
              <a:lightRig rig="threePt" dir="t"/>
            </a:scene3d>
          </a:bodyPr>
          <a:p>
            <a:pPr algn="ctr"/>
            <a:r>
              <a:rPr lang="zh-CN" altLang="en-US" sz="1800" b="1" i="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charset="-122"/>
              </a:rPr>
              <a:t>北方国际教育集团</a:t>
            </a:r>
            <a:endParaRPr lang="zh-CN" altLang="en-US" sz="1800" b="1" i="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charset="-122"/>
            </a:endParaRPr>
          </a:p>
        </p:txBody>
      </p:sp>
      <p:pic>
        <p:nvPicPr>
          <p:cNvPr id="7" name="图片 6" descr="logo-常用1"/>
          <p:cNvPicPr>
            <a:picLocks noChangeAspect="1"/>
          </p:cNvPicPr>
          <p:nvPr/>
        </p:nvPicPr>
        <p:blipFill>
          <a:blip r:embed="rId3"/>
          <a:stretch>
            <a:fillRect/>
          </a:stretch>
        </p:blipFill>
        <p:spPr>
          <a:xfrm>
            <a:off x="9500870" y="137795"/>
            <a:ext cx="532130" cy="586105"/>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图形"/>
          <p:cNvSpPr txBox="1"/>
          <p:nvPr userDrawn="1">
            <p:custDataLst>
              <p:tags r:id="rId1"/>
            </p:custDataLst>
          </p:nvPr>
        </p:nvSpPr>
        <p:spPr>
          <a:xfrm>
            <a:off x="1850390" y="62230"/>
            <a:ext cx="5777865" cy="583565"/>
          </a:xfrm>
          <a:prstGeom prst="rect">
            <a:avLst/>
          </a:prstGeom>
          <a:noFill/>
        </p:spPr>
        <p:txBody>
          <a:bodyPr wrap="square" rtlCol="0" anchor="t">
            <a:spAutoFit/>
          </a:bodyPr>
          <a:p>
            <a:pPr lvl="0" algn="l">
              <a:buClrTx/>
              <a:buSzTx/>
              <a:buFontTx/>
            </a:pPr>
            <a:r>
              <a:rPr lang="zh-CN" altLang="en-US" sz="320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组成</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3" name="文本框 2"/>
          <p:cNvSpPr txBox="1"/>
          <p:nvPr/>
        </p:nvSpPr>
        <p:spPr>
          <a:xfrm>
            <a:off x="651510" y="1005840"/>
            <a:ext cx="11027410" cy="4523105"/>
          </a:xfrm>
          <a:prstGeom prst="rect">
            <a:avLst/>
          </a:prstGeom>
          <a:noFill/>
        </p:spPr>
        <p:txBody>
          <a:bodyPr wrap="square" rtlCol="0">
            <a:spAutoFit/>
          </a:bodyPr>
          <a:p>
            <a:r>
              <a:rPr lang="en-US" altLang="zh-CN"/>
              <a:t>      </a:t>
            </a:r>
            <a:r>
              <a:rPr lang="zh-CN" altLang="en-US"/>
              <a:t>纯电动汽车的整车控制系统通常包含低压电器控制系统、高压电器系统和整车网络化控制系统三部分。</a:t>
            </a:r>
            <a:endParaRPr lang="zh-CN" altLang="en-US"/>
          </a:p>
          <a:p>
            <a:endParaRPr lang="zh-CN" altLang="en-US"/>
          </a:p>
          <a:p>
            <a:r>
              <a:rPr lang="en-US" altLang="zh-CN"/>
              <a:t>      </a:t>
            </a:r>
            <a:r>
              <a:rPr lang="zh-CN" altLang="en-US"/>
              <a:t>低压电器控制系统主要由辅助蓄电池和若干低压电设备组成。低压电器控制系统采用直流 12V 或 24V 电源，一方面为灯光、刮水器等车辆常规低压电器供电，另一方面为整车控制器、高压电器设备的控制电路和辅助部件供电。</a:t>
            </a:r>
            <a:endParaRPr lang="zh-CN" altLang="en-US"/>
          </a:p>
          <a:p>
            <a:r>
              <a:rPr lang="en-US" altLang="zh-CN"/>
              <a:t>      </a:t>
            </a:r>
            <a:r>
              <a:rPr lang="zh-CN" altLang="en-US"/>
              <a:t>传统燃油汽车与纯电动汽车的低压电器控制系统主要区别: 燃油汽车的辅助蓄电池由发电机来充电(发电机由发动机驱动 )，而纯电动汽车的辅助蓄电池由动力电池通过DC/DC 变换器来充电。</a:t>
            </a:r>
            <a:endParaRPr lang="zh-CN" altLang="en-US"/>
          </a:p>
          <a:p>
            <a:endParaRPr lang="zh-CN" altLang="en-US"/>
          </a:p>
          <a:p>
            <a:r>
              <a:rPr lang="en-US" altLang="zh-CN"/>
              <a:t>       </a:t>
            </a:r>
            <a:r>
              <a:rPr lang="zh-CN" altLang="en-US"/>
              <a:t>高压电器系统主要由动力电池、驱动电机和功率变换器等大功率、高压的电器设备组成，根据车辆行驶的功率要求，完成从动力电池到驱动电机的能量转换与输送过程。</a:t>
            </a:r>
            <a:endParaRPr lang="zh-CN" altLang="en-US"/>
          </a:p>
          <a:p>
            <a:endParaRPr lang="zh-CN" altLang="en-US"/>
          </a:p>
          <a:p>
            <a:r>
              <a:rPr lang="en-US" altLang="zh-CN"/>
              <a:t>      </a:t>
            </a:r>
            <a:r>
              <a:rPr lang="zh-CN" altLang="en-US"/>
              <a:t>整车网络化控制系统主要包括整车控制器 (VCU)、电机控制器、电池管理系统( BMS )、车身管理控制系统(含 BCM)、信息显示系统和通信系统等。整车控制器是整车控制系统的核心，承担了数据交换与管理、故障诊断、安全监控、驾驶员意图解析等功能。各子系统之间的信息传递通过网络通信系统实现，目前常用的通信协议是 CAN协议该协议具有较好的可靠性、实时性和灵活性。</a:t>
            </a:r>
            <a:endParaRPr lang="zh-CN" altLang="en-US"/>
          </a:p>
          <a:p>
            <a:r>
              <a:rPr lang="zh-CN" altLang="en-US"/>
              <a:t>整车控制系统必须具有可靠、容错、电磁兼容性好和环境适应性强等优点，才能保障整车的安全、可靠运行</a:t>
            </a:r>
            <a:endParaRPr lang="zh-CN" altLang="en-US"/>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p:cNvSpPr txBox="1"/>
          <p:nvPr/>
        </p:nvSpPr>
        <p:spPr>
          <a:xfrm>
            <a:off x="2324100" y="3009900"/>
            <a:ext cx="7696200" cy="1106805"/>
          </a:xfrm>
          <a:prstGeom prst="rect">
            <a:avLst/>
          </a:prstGeom>
          <a:noFill/>
        </p:spPr>
        <p:txBody>
          <a:bodyPr wrap="square" rtlCol="0">
            <a:spAutoFit/>
          </a:bodyPr>
          <a:lstStyle/>
          <a:p>
            <a:pPr algn="ctr"/>
            <a:r>
              <a:rPr lang="zh-CN" altLang="en-US" sz="660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整车控制器功能</a:t>
            </a:r>
            <a:endParaRPr lang="zh-CN" altLang="en-US" sz="66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37" name="文本框 36"/>
          <p:cNvSpPr txBox="1"/>
          <p:nvPr/>
        </p:nvSpPr>
        <p:spPr>
          <a:xfrm>
            <a:off x="3784600" y="4289425"/>
            <a:ext cx="4775200" cy="414020"/>
          </a:xfrm>
          <a:prstGeom prst="rect">
            <a:avLst/>
          </a:prstGeom>
          <a:noFill/>
        </p:spPr>
        <p:txBody>
          <a:bodyPr wrap="square" rtlCol="0">
            <a:spAutoFit/>
          </a:bodyPr>
          <a:lstStyle/>
          <a:p>
            <a:pPr algn="ctr">
              <a:lnSpc>
                <a:spcPct val="150000"/>
              </a:lnSpc>
            </a:pPr>
            <a:r>
              <a:rPr sz="1400">
                <a:latin typeface="微软雅黑" panose="020B0503020204020204" charset="-122"/>
                <a:ea typeface="微软雅黑" panose="020B0503020204020204" charset="-122"/>
                <a:cs typeface="思源宋体 SemiBold" panose="02020600000000000000" charset="-122"/>
                <a:sym typeface="微软雅黑" panose="020B0503020204020204" charset="-122"/>
              </a:rPr>
              <a:t>Vehicle controller function</a:t>
            </a:r>
            <a:endParaRPr sz="1400">
              <a:latin typeface="微软雅黑" panose="020B0503020204020204" charset="-122"/>
              <a:ea typeface="微软雅黑" panose="020B0503020204020204" charset="-122"/>
              <a:cs typeface="思源宋体 SemiBold" panose="02020600000000000000" charset="-122"/>
              <a:sym typeface="微软雅黑" panose="020B0503020204020204" charset="-122"/>
            </a:endParaRPr>
          </a:p>
        </p:txBody>
      </p:sp>
      <p:sp>
        <p:nvSpPr>
          <p:cNvPr id="38" name="矩形: 圆角 37"/>
          <p:cNvSpPr/>
          <p:nvPr/>
        </p:nvSpPr>
        <p:spPr>
          <a:xfrm>
            <a:off x="4787901" y="1824037"/>
            <a:ext cx="2616200" cy="84296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rPr>
              <a:t>PART-04</a:t>
            </a:r>
            <a:endParaRPr lang="zh-CN" altLang="en-US" sz="40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图形"/>
          <p:cNvSpPr txBox="1"/>
          <p:nvPr userDrawn="1">
            <p:custDataLst>
              <p:tags r:id="rId1"/>
            </p:custDataLst>
          </p:nvPr>
        </p:nvSpPr>
        <p:spPr>
          <a:xfrm>
            <a:off x="1850390" y="62230"/>
            <a:ext cx="5777865" cy="583565"/>
          </a:xfrm>
          <a:prstGeom prst="rect">
            <a:avLst/>
          </a:prstGeom>
          <a:noFill/>
        </p:spPr>
        <p:txBody>
          <a:bodyPr wrap="square" rtlCol="0" anchor="t">
            <a:spAutoFit/>
          </a:bodyPr>
          <a:p>
            <a:pPr lvl="0" algn="l">
              <a:buClrTx/>
              <a:buSzTx/>
              <a:buFontTx/>
            </a:pPr>
            <a:r>
              <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功能</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2" name="文本框 1"/>
          <p:cNvSpPr txBox="1"/>
          <p:nvPr/>
        </p:nvSpPr>
        <p:spPr>
          <a:xfrm>
            <a:off x="514350" y="1016000"/>
            <a:ext cx="11214735" cy="3415030"/>
          </a:xfrm>
          <a:prstGeom prst="rect">
            <a:avLst/>
          </a:prstGeom>
          <a:noFill/>
        </p:spPr>
        <p:txBody>
          <a:bodyPr wrap="square" rtlCol="0">
            <a:spAutoFit/>
          </a:bodyPr>
          <a:p>
            <a:r>
              <a:rPr lang="en-US" altLang="zh-CN">
                <a:sym typeface="+mn-ea"/>
              </a:rPr>
              <a:t>1</a:t>
            </a:r>
            <a:r>
              <a:rPr lang="zh-CN" altLang="en-US">
                <a:sym typeface="+mn-ea"/>
              </a:rPr>
              <a:t>、驱动控制功能</a:t>
            </a:r>
            <a:endParaRPr lang="zh-CN" altLang="en-US"/>
          </a:p>
          <a:p>
            <a:r>
              <a:rPr lang="zh-CN" altLang="en-US">
                <a:sym typeface="+mn-ea"/>
              </a:rPr>
              <a:t>加速踏板和制动踏板是纯电动车中最主要的输入信号，驾驶员通过对这两个踏板进行操作，将驾驶员的操作意图传递给车辆，然后电动车的动力电机必须根据驾驶员的操作意图输出驱动力矩或是制动力矩。因此，整车控制器要采集踏板信息，解析出驾驶员的操作意图，并将其转化为对动力电机的力矩输出需求，这一功能是整车控制器最基本、最重要的功能。</a:t>
            </a:r>
            <a:endParaRPr lang="zh-CN" altLang="en-US"/>
          </a:p>
          <a:p>
            <a:r>
              <a:rPr lang="en-US" altLang="zh-CN">
                <a:sym typeface="+mn-ea"/>
              </a:rPr>
              <a:t>2</a:t>
            </a:r>
            <a:r>
              <a:rPr lang="zh-CN" altLang="en-US">
                <a:sym typeface="+mn-ea"/>
              </a:rPr>
              <a:t>、制动能量回馈控制</a:t>
            </a:r>
            <a:endParaRPr lang="zh-CN" altLang="en-US"/>
          </a:p>
          <a:p>
            <a:r>
              <a:rPr lang="zh-CN" altLang="en-US">
                <a:sym typeface="+mn-ea"/>
              </a:rPr>
              <a:t>电机作为唯一的动力输出源，电机除了有电动机的功能外，还具有发电机的功能，当驾驶员的意图是驱动车辆前行时，电机就当电动机使用，当驾驶员的意图是对车辆进行减速，电机就可以当发电机使用，利用电动车的制动能量发电，同时能量存储在储能装置中，当满足一定条件时，将能量反充给动力电池组。在这个过程中，整车控制器根据制动踏板的开度，以及当前车速和动力电池的荷电状态来判断某一时刻是否进行制动能量回收，如果可以，整车控制器向电机控制器发出相关指令，回收部分制动能量。</a:t>
            </a:r>
            <a:endParaRPr lang="zh-CN" altLang="en-US">
              <a:sym typeface="+mn-ea"/>
            </a:endParaRPr>
          </a:p>
          <a:p>
            <a:endParaRPr lang="zh-CN" altLang="en-US"/>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图形"/>
          <p:cNvSpPr txBox="1"/>
          <p:nvPr userDrawn="1">
            <p:custDataLst>
              <p:tags r:id="rId1"/>
            </p:custDataLst>
          </p:nvPr>
        </p:nvSpPr>
        <p:spPr>
          <a:xfrm>
            <a:off x="1850390" y="62230"/>
            <a:ext cx="5777865" cy="583565"/>
          </a:xfrm>
          <a:prstGeom prst="rect">
            <a:avLst/>
          </a:prstGeom>
          <a:noFill/>
        </p:spPr>
        <p:txBody>
          <a:bodyPr wrap="square" rtlCol="0" anchor="t">
            <a:spAutoFit/>
          </a:bodyPr>
          <a:p>
            <a:pPr lvl="0" algn="l">
              <a:buClrTx/>
              <a:buSzTx/>
              <a:buFontTx/>
            </a:pPr>
            <a:r>
              <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功能</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2" name="文本框 1"/>
          <p:cNvSpPr txBox="1"/>
          <p:nvPr/>
        </p:nvSpPr>
        <p:spPr>
          <a:xfrm>
            <a:off x="592455" y="1153160"/>
            <a:ext cx="11135995" cy="3692525"/>
          </a:xfrm>
          <a:prstGeom prst="rect">
            <a:avLst/>
          </a:prstGeom>
          <a:noFill/>
        </p:spPr>
        <p:txBody>
          <a:bodyPr wrap="square" rtlCol="0">
            <a:spAutoFit/>
          </a:bodyPr>
          <a:p>
            <a:r>
              <a:rPr lang="en-US" altLang="zh-CN">
                <a:sym typeface="+mn-ea"/>
              </a:rPr>
              <a:t>3</a:t>
            </a:r>
            <a:r>
              <a:rPr lang="zh-CN" altLang="en-US">
                <a:sym typeface="+mn-ea"/>
              </a:rPr>
              <a:t>、整车能量优化管理</a:t>
            </a:r>
            <a:endParaRPr lang="zh-CN" altLang="en-US"/>
          </a:p>
          <a:p>
            <a:r>
              <a:rPr lang="zh-CN" altLang="en-US">
                <a:sym typeface="+mn-ea"/>
              </a:rPr>
              <a:t>在纯电动车中，动力电池是提供能量的唯一来源，电池除了给动力驱动系统供电以外，还需要给其他车载电控单元提供能量。 因此为了获得最大的车辆行驶里程，整车控制器将负责车辆的能量优化管理，以获得最佳的能量利用率。</a:t>
            </a:r>
            <a:endParaRPr lang="zh-CN" altLang="en-US"/>
          </a:p>
          <a:p>
            <a:r>
              <a:rPr lang="en-US" altLang="zh-CN">
                <a:sym typeface="+mn-ea"/>
              </a:rPr>
              <a:t>4</a:t>
            </a:r>
            <a:r>
              <a:rPr lang="zh-CN" altLang="en-US">
                <a:sym typeface="+mn-ea"/>
              </a:rPr>
              <a:t>、车辆状态的监测与显示</a:t>
            </a:r>
            <a:endParaRPr lang="zh-CN" altLang="en-US"/>
          </a:p>
          <a:p>
            <a:r>
              <a:rPr lang="zh-CN" altLang="en-US">
                <a:sym typeface="+mn-ea"/>
              </a:rPr>
              <a:t>整车控制器实时监测整车各个部分反馈到MCU的实时状态与参数，并将这些状态实时显示仪表盘上。同时，整车控制器判断这些状态与参数，如果产生故障，将故障显示到仪表盘上，并通过声、光等信息提醒驾驶员。</a:t>
            </a:r>
            <a:endParaRPr lang="zh-CN" altLang="en-US"/>
          </a:p>
          <a:p>
            <a:endParaRPr lang="zh-CN" altLang="en-US"/>
          </a:p>
          <a:p>
            <a:r>
              <a:rPr lang="en-US" altLang="zh-CN">
                <a:sym typeface="+mn-ea"/>
              </a:rPr>
              <a:t>5</a:t>
            </a:r>
            <a:r>
              <a:rPr lang="zh-CN" altLang="en-US">
                <a:sym typeface="+mn-ea"/>
              </a:rPr>
              <a:t>、故障诊断与处理</a:t>
            </a:r>
            <a:endParaRPr lang="zh-CN" altLang="en-US"/>
          </a:p>
          <a:p>
            <a:r>
              <a:rPr lang="zh-CN" altLang="en-US">
                <a:sym typeface="+mn-ea"/>
              </a:rPr>
              <a:t>整车控制器连续监视整车电控系统，进行故障诊断，存储故障代码，供维修和例行检查时使用。根据故障内容，及时进行相应安全保护处理。对故障进行分级处理，对于一些小故障能够维持车辆的最基本驾驶，保障车辆行驶到最近维修站进行维修。</a:t>
            </a:r>
            <a:endParaRPr lang="zh-CN" altLang="en-US"/>
          </a:p>
          <a:p>
            <a:endParaRPr lang="zh-CN" altLang="en-US"/>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6" name="矩形 15"/>
          <p:cNvSpPr/>
          <p:nvPr/>
        </p:nvSpPr>
        <p:spPr>
          <a:xfrm>
            <a:off x="4445" y="800100"/>
            <a:ext cx="12192000" cy="52578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sym typeface="微软雅黑" panose="020B0503020204020204" charset="-122"/>
            </a:endParaRPr>
          </a:p>
        </p:txBody>
      </p:sp>
      <p:sp>
        <p:nvSpPr>
          <p:cNvPr id="28" name="矩形 27"/>
          <p:cNvSpPr/>
          <p:nvPr/>
        </p:nvSpPr>
        <p:spPr>
          <a:xfrm>
            <a:off x="4064000" y="2044702"/>
            <a:ext cx="3558382" cy="6486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spc="3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endParaRPr>
          </a:p>
        </p:txBody>
      </p:sp>
      <p:grpSp>
        <p:nvGrpSpPr>
          <p:cNvPr id="23" name="组合 22"/>
          <p:cNvGrpSpPr/>
          <p:nvPr/>
        </p:nvGrpSpPr>
        <p:grpSpPr>
          <a:xfrm>
            <a:off x="723900" y="4064000"/>
            <a:ext cx="7200900" cy="139700"/>
            <a:chOff x="723900" y="4432300"/>
            <a:chExt cx="7937500" cy="114300"/>
          </a:xfrm>
        </p:grpSpPr>
        <p:cxnSp>
          <p:nvCxnSpPr>
            <p:cNvPr id="20" name="直接连接符 19"/>
            <p:cNvCxnSpPr/>
            <p:nvPr/>
          </p:nvCxnSpPr>
          <p:spPr>
            <a:xfrm>
              <a:off x="723900" y="4432300"/>
              <a:ext cx="79375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23900" y="4546600"/>
              <a:ext cx="3281793"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64" name="组合 63"/>
          <p:cNvGrpSpPr/>
          <p:nvPr/>
        </p:nvGrpSpPr>
        <p:grpSpPr>
          <a:xfrm>
            <a:off x="661284" y="283029"/>
            <a:ext cx="4927600" cy="304800"/>
            <a:chOff x="685800" y="635000"/>
            <a:chExt cx="4927600" cy="304800"/>
          </a:xfrm>
        </p:grpSpPr>
        <p:sp>
          <p:nvSpPr>
            <p:cNvPr id="31" name="箭头: V 形 30"/>
            <p:cNvSpPr/>
            <p:nvPr/>
          </p:nvSpPr>
          <p:spPr>
            <a:xfrm>
              <a:off x="53086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2" name="箭头: V 形 31"/>
            <p:cNvSpPr/>
            <p:nvPr/>
          </p:nvSpPr>
          <p:spPr>
            <a:xfrm>
              <a:off x="49530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3" name="箭头: V 形 32"/>
            <p:cNvSpPr/>
            <p:nvPr/>
          </p:nvSpPr>
          <p:spPr>
            <a:xfrm>
              <a:off x="45974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4" name="箭头: V 形 33"/>
            <p:cNvSpPr/>
            <p:nvPr/>
          </p:nvSpPr>
          <p:spPr>
            <a:xfrm>
              <a:off x="42418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5" name="箭头: V 形 34"/>
            <p:cNvSpPr/>
            <p:nvPr/>
          </p:nvSpPr>
          <p:spPr>
            <a:xfrm>
              <a:off x="38862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6" name="箭头: V 形 35"/>
            <p:cNvSpPr/>
            <p:nvPr/>
          </p:nvSpPr>
          <p:spPr>
            <a:xfrm>
              <a:off x="35306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7" name="箭头: V 形 36"/>
            <p:cNvSpPr/>
            <p:nvPr/>
          </p:nvSpPr>
          <p:spPr>
            <a:xfrm>
              <a:off x="31750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8" name="箭头: V 形 37"/>
            <p:cNvSpPr/>
            <p:nvPr/>
          </p:nvSpPr>
          <p:spPr>
            <a:xfrm>
              <a:off x="28194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9" name="箭头: V 形 38"/>
            <p:cNvSpPr/>
            <p:nvPr/>
          </p:nvSpPr>
          <p:spPr>
            <a:xfrm>
              <a:off x="24638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0" name="箭头: V 形 39"/>
            <p:cNvSpPr/>
            <p:nvPr/>
          </p:nvSpPr>
          <p:spPr>
            <a:xfrm>
              <a:off x="21082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1" name="箭头: V 形 40"/>
            <p:cNvSpPr/>
            <p:nvPr/>
          </p:nvSpPr>
          <p:spPr>
            <a:xfrm>
              <a:off x="17526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2" name="箭头: V 形 41"/>
            <p:cNvSpPr/>
            <p:nvPr/>
          </p:nvSpPr>
          <p:spPr>
            <a:xfrm>
              <a:off x="13970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3" name="箭头: V 形 42"/>
            <p:cNvSpPr/>
            <p:nvPr/>
          </p:nvSpPr>
          <p:spPr>
            <a:xfrm>
              <a:off x="10414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4" name="箭头: V 形 43"/>
            <p:cNvSpPr/>
            <p:nvPr/>
          </p:nvSpPr>
          <p:spPr>
            <a:xfrm>
              <a:off x="6858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grpSp>
      <p:grpSp>
        <p:nvGrpSpPr>
          <p:cNvPr id="63" name="组合 62"/>
          <p:cNvGrpSpPr/>
          <p:nvPr/>
        </p:nvGrpSpPr>
        <p:grpSpPr>
          <a:xfrm>
            <a:off x="8470900" y="6318250"/>
            <a:ext cx="3505200" cy="304800"/>
            <a:chOff x="8470900" y="6261100"/>
            <a:chExt cx="3505200" cy="304800"/>
          </a:xfrm>
        </p:grpSpPr>
        <p:sp>
          <p:nvSpPr>
            <p:cNvPr id="48" name="箭头: V 形 47"/>
            <p:cNvSpPr/>
            <p:nvPr/>
          </p:nvSpPr>
          <p:spPr>
            <a:xfrm flipH="1">
              <a:off x="84709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9" name="箭头: V 形 48"/>
            <p:cNvSpPr/>
            <p:nvPr/>
          </p:nvSpPr>
          <p:spPr>
            <a:xfrm flipH="1">
              <a:off x="88265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0" name="箭头: V 形 49"/>
            <p:cNvSpPr/>
            <p:nvPr/>
          </p:nvSpPr>
          <p:spPr>
            <a:xfrm flipH="1">
              <a:off x="91821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1" name="箭头: V 形 50"/>
            <p:cNvSpPr/>
            <p:nvPr/>
          </p:nvSpPr>
          <p:spPr>
            <a:xfrm flipH="1">
              <a:off x="95377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2" name="箭头: V 形 51"/>
            <p:cNvSpPr/>
            <p:nvPr/>
          </p:nvSpPr>
          <p:spPr>
            <a:xfrm flipH="1">
              <a:off x="98933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3" name="箭头: V 形 52"/>
            <p:cNvSpPr/>
            <p:nvPr/>
          </p:nvSpPr>
          <p:spPr>
            <a:xfrm flipH="1">
              <a:off x="102489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4" name="箭头: V 形 53"/>
            <p:cNvSpPr/>
            <p:nvPr/>
          </p:nvSpPr>
          <p:spPr>
            <a:xfrm flipH="1">
              <a:off x="106045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5" name="箭头: V 形 54"/>
            <p:cNvSpPr/>
            <p:nvPr/>
          </p:nvSpPr>
          <p:spPr>
            <a:xfrm flipH="1">
              <a:off x="109601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6" name="箭头: V 形 55"/>
            <p:cNvSpPr/>
            <p:nvPr/>
          </p:nvSpPr>
          <p:spPr>
            <a:xfrm flipH="1">
              <a:off x="113157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7" name="箭头: V 形 56"/>
            <p:cNvSpPr/>
            <p:nvPr/>
          </p:nvSpPr>
          <p:spPr>
            <a:xfrm flipH="1">
              <a:off x="116713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grpSp>
      <p:sp>
        <p:nvSpPr>
          <p:cNvPr id="2" name="文本框 1"/>
          <p:cNvSpPr txBox="1"/>
          <p:nvPr>
            <p:custDataLst>
              <p:tags r:id="rId1"/>
            </p:custDataLst>
          </p:nvPr>
        </p:nvSpPr>
        <p:spPr>
          <a:xfrm>
            <a:off x="533400" y="2757170"/>
            <a:ext cx="5220335" cy="1322070"/>
          </a:xfrm>
          <a:prstGeom prst="rect">
            <a:avLst/>
          </a:prstGeom>
          <a:noFill/>
        </p:spPr>
        <p:txBody>
          <a:bodyPr wrap="square" rtlCol="0">
            <a:spAutoFit/>
          </a:bodyPr>
          <a:p>
            <a:pPr lvl="0" algn="dist">
              <a:defRPr/>
            </a:pPr>
            <a:r>
              <a:rPr lang="zh-CN" altLang="en-US" sz="8000" spc="-150">
                <a:solidFill>
                  <a:srgbClr val="00B0F0"/>
                </a:solidFill>
                <a:latin typeface="微软雅黑" panose="020B0503020204020204" charset="-122"/>
                <a:ea typeface="微软雅黑" panose="020B0503020204020204" charset="-122"/>
                <a:cs typeface="思源宋体 SemiBold" panose="02020600000000000000" charset="-122"/>
                <a:sym typeface="微软雅黑" panose="020B0503020204020204" charset="-122"/>
              </a:rPr>
              <a:t>谢谢</a:t>
            </a:r>
            <a:r>
              <a:rPr lang="zh-CN" altLang="en-US" sz="8000" spc="-150">
                <a:solidFill>
                  <a:schemeClr val="tx1">
                    <a:lumMod val="85000"/>
                    <a:lumOff val="15000"/>
                  </a:schemeClr>
                </a:solidFill>
                <a:latin typeface="微软雅黑" panose="020B0503020204020204" charset="-122"/>
                <a:ea typeface="微软雅黑" panose="020B0503020204020204" charset="-122"/>
                <a:cs typeface="思源宋体 SemiBold" panose="02020600000000000000" charset="-122"/>
                <a:sym typeface="微软雅黑" panose="020B0503020204020204" charset="-122"/>
              </a:rPr>
              <a:t>观看！</a:t>
            </a:r>
            <a:endParaRPr lang="zh-CN" altLang="en-US" sz="8000" spc="-150" dirty="0">
              <a:solidFill>
                <a:schemeClr val="tx1">
                  <a:lumMod val="85000"/>
                  <a:lumOff val="15000"/>
                </a:schemeClr>
              </a:solidFill>
              <a:latin typeface="微软雅黑" panose="020B0503020204020204" charset="-122"/>
              <a:ea typeface="微软雅黑" panose="020B0503020204020204" charset="-122"/>
              <a:cs typeface="思源宋体 SemiBold" panose="02020600000000000000" charset="-122"/>
              <a:sym typeface="微软雅黑" panose="020B0503020204020204" charset="-122"/>
            </a:endParaRPr>
          </a:p>
        </p:txBody>
      </p:sp>
      <p:sp>
        <p:nvSpPr>
          <p:cNvPr id="3" name="文本框 2"/>
          <p:cNvSpPr txBox="1"/>
          <p:nvPr>
            <p:custDataLst>
              <p:tags r:id="rId2"/>
            </p:custDataLst>
          </p:nvPr>
        </p:nvSpPr>
        <p:spPr>
          <a:xfrm>
            <a:off x="1181100" y="1989455"/>
            <a:ext cx="7089140" cy="768350"/>
          </a:xfrm>
          <a:prstGeom prst="rect">
            <a:avLst/>
          </a:prstGeom>
          <a:noFill/>
        </p:spPr>
        <p:txBody>
          <a:bodyPr wrap="square" rtlCol="0">
            <a:spAutoFit/>
          </a:bodyPr>
          <a:p>
            <a:r>
              <a:rPr lang="zh-CN" sz="4400">
                <a:latin typeface="微软雅黑" panose="020B0503020204020204" charset="-122"/>
                <a:ea typeface="微软雅黑" panose="020B0503020204020204" charset="-122"/>
                <a:sym typeface="微软雅黑" panose="020B0503020204020204" charset="-122"/>
              </a:rPr>
              <a:t>新能源整车控制系统</a:t>
            </a:r>
            <a:endParaRPr lang="zh-CN" sz="4400"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5" name="文本框 4"/>
          <p:cNvSpPr txBox="1"/>
          <p:nvPr>
            <p:custDataLst>
              <p:tags r:id="rId3"/>
            </p:custDataLst>
          </p:nvPr>
        </p:nvSpPr>
        <p:spPr>
          <a:xfrm>
            <a:off x="596900" y="4686300"/>
            <a:ext cx="3620770" cy="368300"/>
          </a:xfrm>
          <a:prstGeom prst="rect">
            <a:avLst/>
          </a:prstGeom>
          <a:noFill/>
        </p:spPr>
        <p:txBody>
          <a:bodyPr wrap="square" rtlCol="0">
            <a:spAutoFit/>
          </a:bodyPr>
          <a:p>
            <a:pPr lvl="0" algn="dist">
              <a:buClrTx/>
              <a:buSzTx/>
              <a:buFontTx/>
              <a:defRPr/>
            </a:pPr>
            <a:r>
              <a:rPr lang="zh-CN" altLang="en-US">
                <a:latin typeface="微软雅黑" panose="020B0503020204020204" charset="-122"/>
                <a:ea typeface="微软雅黑" panose="020B0503020204020204" charset="-122"/>
                <a:sym typeface="微软雅黑" panose="020B0503020204020204" charset="-122"/>
              </a:rPr>
              <a:t>整车控制系统概述</a:t>
            </a:r>
            <a:endParaRPr lang="zh-CN" altLang="en-US" spc="-150" dirty="0">
              <a:solidFill>
                <a:schemeClr val="tx1"/>
              </a:solidFill>
              <a:latin typeface="微软雅黑" panose="020B0503020204020204" charset="-122"/>
              <a:ea typeface="微软雅黑" panose="020B0503020204020204" charset="-122"/>
              <a:cs typeface="+mn-ea"/>
              <a:sym typeface="微软雅黑" panose="020B0503020204020204" charset="-122"/>
            </a:endParaRPr>
          </a:p>
        </p:txBody>
      </p:sp>
      <p:pic>
        <p:nvPicPr>
          <p:cNvPr id="7" name="图片 6" descr="C:\Users\HH\Desktop\PPT\素材\千库网_网课直播教学矢量图_元素编号12813820(1).png千库网_网课直播教学矢量图_元素编号12813820(1)"/>
          <p:cNvPicPr>
            <a:picLocks noChangeAspect="1"/>
          </p:cNvPicPr>
          <p:nvPr>
            <p:custDataLst>
              <p:tags r:id="rId4"/>
            </p:custDataLst>
          </p:nvPr>
        </p:nvPicPr>
        <p:blipFill>
          <a:blip r:embed="rId5"/>
          <a:srcRect/>
          <a:stretch>
            <a:fillRect/>
          </a:stretch>
        </p:blipFill>
        <p:spPr>
          <a:xfrm>
            <a:off x="8145780" y="2218690"/>
            <a:ext cx="4050665" cy="4050030"/>
          </a:xfrm>
          <a:prstGeom prst="rect">
            <a:avLst/>
          </a:prstGeom>
        </p:spPr>
      </p:pic>
      <p:sp>
        <p:nvSpPr>
          <p:cNvPr id="10" name="矩形 9"/>
          <p:cNvSpPr/>
          <p:nvPr userDrawn="1">
            <p:custDataLst>
              <p:tags r:id="rId6"/>
            </p:custDataLst>
          </p:nvPr>
        </p:nvSpPr>
        <p:spPr>
          <a:xfrm>
            <a:off x="9830435" y="234950"/>
            <a:ext cx="2324100" cy="393065"/>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scene3d>
              <a:camera prst="orthographicFront"/>
              <a:lightRig rig="threePt" dir="t"/>
            </a:scene3d>
          </a:bodyPr>
          <a:p>
            <a:pPr algn="ctr"/>
            <a:r>
              <a:rPr lang="zh-CN" altLang="en-US" sz="1800" b="1" i="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charset="-122"/>
              </a:rPr>
              <a:t>北方国际教育集团</a:t>
            </a:r>
            <a:endParaRPr lang="zh-CN" altLang="en-US" sz="1800" b="1" i="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charset="-122"/>
            </a:endParaRPr>
          </a:p>
        </p:txBody>
      </p:sp>
      <p:pic>
        <p:nvPicPr>
          <p:cNvPr id="11" name="图片 10" descr="logo-常用1"/>
          <p:cNvPicPr>
            <a:picLocks noChangeAspect="1"/>
          </p:cNvPicPr>
          <p:nvPr>
            <p:custDataLst>
              <p:tags r:id="rId7"/>
            </p:custDataLst>
          </p:nvPr>
        </p:nvPicPr>
        <p:blipFill>
          <a:blip r:embed="rId8"/>
          <a:stretch>
            <a:fillRect/>
          </a:stretch>
        </p:blipFill>
        <p:spPr>
          <a:xfrm>
            <a:off x="9500870" y="137795"/>
            <a:ext cx="532130" cy="586105"/>
          </a:xfrm>
          <a:prstGeom prst="rect">
            <a:avLst/>
          </a:prstGeom>
        </p:spPr>
      </p:pic>
    </p:spTree>
    <p:custDataLst>
      <p:tags r:id="rId9"/>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4685227" y="896785"/>
            <a:ext cx="2821546" cy="1446550"/>
          </a:xfrm>
          <a:prstGeom prst="rect">
            <a:avLst/>
          </a:prstGeom>
          <a:noFill/>
        </p:spPr>
        <p:txBody>
          <a:bodyPr wrap="square">
            <a:spAutoFit/>
          </a:bodyPr>
          <a:lstStyle/>
          <a:p>
            <a:pPr algn="ctr"/>
            <a:r>
              <a:rPr lang="zh-CN" altLang="en-US" sz="8800" b="1" dirty="0">
                <a:ln w="0">
                  <a:solidFill>
                    <a:schemeClr val="bg1"/>
                  </a:solidFill>
                </a:ln>
                <a:solidFill>
                  <a:srgbClr val="00B0F0"/>
                </a:solidFill>
                <a:effectLst>
                  <a:outerShdw blurRad="63500" dist="38100" dir="5400000" algn="t" rotWithShape="0">
                    <a:schemeClr val="tx1">
                      <a:lumMod val="85000"/>
                      <a:lumOff val="15000"/>
                      <a:alpha val="41000"/>
                    </a:schemeClr>
                  </a:outerShdw>
                </a:effectLst>
                <a:latin typeface="微软雅黑" panose="020B0503020204020204" charset="-122"/>
                <a:ea typeface="微软雅黑" panose="020B0503020204020204" charset="-122"/>
                <a:sym typeface="微软雅黑" panose="020B0503020204020204" charset="-122"/>
              </a:rPr>
              <a:t>目录</a:t>
            </a:r>
            <a:endParaRPr lang="zh-CN" altLang="en-US" sz="8800" b="1" dirty="0">
              <a:ln w="0">
                <a:solidFill>
                  <a:schemeClr val="bg1"/>
                </a:solidFill>
              </a:ln>
              <a:solidFill>
                <a:srgbClr val="00B0F0"/>
              </a:solidFill>
              <a:effectLst>
                <a:outerShdw blurRad="63500" dist="38100" dir="5400000" algn="t" rotWithShape="0">
                  <a:schemeClr val="tx1">
                    <a:lumMod val="85000"/>
                    <a:lumOff val="15000"/>
                    <a:alpha val="41000"/>
                  </a:schemeClr>
                </a:outerShdw>
              </a:effectLst>
              <a:latin typeface="微软雅黑" panose="020B0503020204020204" charset="-122"/>
              <a:ea typeface="微软雅黑" panose="020B0503020204020204" charset="-122"/>
              <a:sym typeface="微软雅黑" panose="020B0503020204020204" charset="-122"/>
            </a:endParaRPr>
          </a:p>
        </p:txBody>
      </p:sp>
      <p:grpSp>
        <p:nvGrpSpPr>
          <p:cNvPr id="18" name="组合 17"/>
          <p:cNvGrpSpPr/>
          <p:nvPr/>
        </p:nvGrpSpPr>
        <p:grpSpPr>
          <a:xfrm>
            <a:off x="1555966" y="2775094"/>
            <a:ext cx="4540034" cy="640080"/>
            <a:chOff x="1004643" y="2775094"/>
            <a:chExt cx="4540034" cy="640080"/>
          </a:xfrm>
        </p:grpSpPr>
        <p:sp>
          <p:nvSpPr>
            <p:cNvPr id="3" name="文本框 2"/>
            <p:cNvSpPr txBox="1"/>
            <p:nvPr/>
          </p:nvSpPr>
          <p:spPr>
            <a:xfrm>
              <a:off x="1843369" y="2833524"/>
              <a:ext cx="3701308" cy="521970"/>
            </a:xfrm>
            <a:prstGeom prst="rect">
              <a:avLst/>
            </a:prstGeom>
            <a:noFill/>
          </p:spPr>
          <p:txBody>
            <a:bodyPr wrap="square">
              <a:spAutoFit/>
            </a:bodyPr>
            <a:lstStyle/>
            <a:p>
              <a:r>
                <a:rPr lang="zh-CN" altLang="en-US" sz="28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概述</a:t>
              </a:r>
              <a:endParaRPr lang="zh-CN" altLang="en-US" sz="28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4" name="对话气泡: 矩形 3"/>
            <p:cNvSpPr/>
            <p:nvPr/>
          </p:nvSpPr>
          <p:spPr>
            <a:xfrm>
              <a:off x="1004643" y="2775094"/>
              <a:ext cx="747958" cy="640080"/>
            </a:xfrm>
            <a:prstGeom prst="wedgeRectCallout">
              <a:avLst>
                <a:gd name="adj1" fmla="val -22428"/>
                <a:gd name="adj2" fmla="val 7440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微软雅黑" panose="020B0503020204020204" charset="-122"/>
                  <a:ea typeface="微软雅黑" panose="020B0503020204020204" charset="-122"/>
                  <a:sym typeface="微软雅黑" panose="020B0503020204020204" charset="-122"/>
                </a:rPr>
                <a:t>01</a:t>
              </a:r>
              <a:endParaRPr lang="zh-CN" altLang="en-US" sz="3200" dirty="0">
                <a:latin typeface="微软雅黑" panose="020B0503020204020204" charset="-122"/>
                <a:ea typeface="微软雅黑" panose="020B0503020204020204" charset="-122"/>
                <a:sym typeface="微软雅黑" panose="020B0503020204020204" charset="-122"/>
              </a:endParaRPr>
            </a:p>
          </p:txBody>
        </p:sp>
      </p:grpSp>
      <p:grpSp>
        <p:nvGrpSpPr>
          <p:cNvPr id="19" name="组合 18"/>
          <p:cNvGrpSpPr/>
          <p:nvPr/>
        </p:nvGrpSpPr>
        <p:grpSpPr>
          <a:xfrm>
            <a:off x="1555966" y="4171465"/>
            <a:ext cx="5273700" cy="640080"/>
            <a:chOff x="1004643" y="4003825"/>
            <a:chExt cx="5273700" cy="640080"/>
          </a:xfrm>
        </p:grpSpPr>
        <p:sp>
          <p:nvSpPr>
            <p:cNvPr id="8" name="文本框 7"/>
            <p:cNvSpPr txBox="1"/>
            <p:nvPr/>
          </p:nvSpPr>
          <p:spPr>
            <a:xfrm>
              <a:off x="1843368" y="4062255"/>
              <a:ext cx="4434975" cy="521970"/>
            </a:xfrm>
            <a:prstGeom prst="rect">
              <a:avLst/>
            </a:prstGeom>
            <a:noFill/>
          </p:spPr>
          <p:txBody>
            <a:bodyPr wrap="square">
              <a:spAutoFit/>
            </a:bodyPr>
            <a:lstStyle/>
            <a:p>
              <a:r>
                <a:rPr lang="zh-CN" altLang="en-US" sz="280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整车控制系统组成</a:t>
              </a:r>
              <a:endParaRPr lang="zh-CN" altLang="en-US" sz="28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9" name="对话气泡: 矩形 8"/>
            <p:cNvSpPr/>
            <p:nvPr/>
          </p:nvSpPr>
          <p:spPr>
            <a:xfrm>
              <a:off x="1004643" y="4003825"/>
              <a:ext cx="747958" cy="640080"/>
            </a:xfrm>
            <a:prstGeom prst="wedgeRectCallout">
              <a:avLst>
                <a:gd name="adj1" fmla="val -22428"/>
                <a:gd name="adj2" fmla="val 7440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3200" dirty="0">
                  <a:latin typeface="微软雅黑" panose="020B0503020204020204" charset="-122"/>
                  <a:ea typeface="微软雅黑" panose="020B0503020204020204" charset="-122"/>
                  <a:sym typeface="微软雅黑" panose="020B0503020204020204" charset="-122"/>
                </a:rPr>
                <a:t>02</a:t>
              </a:r>
              <a:endParaRPr lang="en-US" altLang="zh-CN" sz="3200" dirty="0">
                <a:latin typeface="微软雅黑" panose="020B0503020204020204" charset="-122"/>
                <a:ea typeface="微软雅黑" panose="020B0503020204020204" charset="-122"/>
                <a:sym typeface="微软雅黑" panose="020B0503020204020204" charset="-122"/>
              </a:endParaRPr>
            </a:p>
          </p:txBody>
        </p:sp>
      </p:grpSp>
      <p:grpSp>
        <p:nvGrpSpPr>
          <p:cNvPr id="20" name="组合 19"/>
          <p:cNvGrpSpPr/>
          <p:nvPr/>
        </p:nvGrpSpPr>
        <p:grpSpPr>
          <a:xfrm>
            <a:off x="6577492" y="2775094"/>
            <a:ext cx="4777326" cy="640080"/>
            <a:chOff x="6866033" y="2775094"/>
            <a:chExt cx="4777326" cy="640080"/>
          </a:xfrm>
        </p:grpSpPr>
        <p:sp>
          <p:nvSpPr>
            <p:cNvPr id="11" name="文本框 10"/>
            <p:cNvSpPr txBox="1"/>
            <p:nvPr/>
          </p:nvSpPr>
          <p:spPr>
            <a:xfrm>
              <a:off x="7704758" y="2833524"/>
              <a:ext cx="3938601" cy="521970"/>
            </a:xfrm>
            <a:prstGeom prst="rect">
              <a:avLst/>
            </a:prstGeom>
            <a:noFill/>
          </p:spPr>
          <p:txBody>
            <a:bodyPr wrap="square">
              <a:spAutoFit/>
            </a:bodyPr>
            <a:lstStyle/>
            <a:p>
              <a:r>
                <a:rPr lang="zh-CN" altLang="en-US" sz="280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什么是控制系统</a:t>
              </a:r>
              <a:endParaRPr lang="zh-CN" altLang="en-US" sz="28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12" name="对话气泡: 矩形 11"/>
            <p:cNvSpPr/>
            <p:nvPr/>
          </p:nvSpPr>
          <p:spPr>
            <a:xfrm>
              <a:off x="6866033" y="2775094"/>
              <a:ext cx="747958" cy="640080"/>
            </a:xfrm>
            <a:prstGeom prst="wedgeRectCallout">
              <a:avLst>
                <a:gd name="adj1" fmla="val -22428"/>
                <a:gd name="adj2" fmla="val 7440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3200" dirty="0">
                  <a:latin typeface="微软雅黑" panose="020B0503020204020204" charset="-122"/>
                  <a:ea typeface="微软雅黑" panose="020B0503020204020204" charset="-122"/>
                  <a:sym typeface="微软雅黑" panose="020B0503020204020204" charset="-122"/>
                </a:rPr>
                <a:t>03</a:t>
              </a:r>
              <a:endParaRPr lang="en-US" altLang="zh-CN" sz="3200" dirty="0">
                <a:latin typeface="微软雅黑" panose="020B0503020204020204" charset="-122"/>
                <a:ea typeface="微软雅黑" panose="020B0503020204020204" charset="-122"/>
                <a:sym typeface="微软雅黑" panose="020B0503020204020204" charset="-122"/>
              </a:endParaRPr>
            </a:p>
          </p:txBody>
        </p:sp>
      </p:grpSp>
      <p:grpSp>
        <p:nvGrpSpPr>
          <p:cNvPr id="21" name="组合 20"/>
          <p:cNvGrpSpPr/>
          <p:nvPr/>
        </p:nvGrpSpPr>
        <p:grpSpPr>
          <a:xfrm>
            <a:off x="6577492" y="4171465"/>
            <a:ext cx="5273700" cy="640080"/>
            <a:chOff x="6866033" y="4003825"/>
            <a:chExt cx="5273700" cy="640080"/>
          </a:xfrm>
        </p:grpSpPr>
        <p:sp>
          <p:nvSpPr>
            <p:cNvPr id="14" name="文本框 13"/>
            <p:cNvSpPr txBox="1"/>
            <p:nvPr/>
          </p:nvSpPr>
          <p:spPr>
            <a:xfrm>
              <a:off x="7704758" y="4062255"/>
              <a:ext cx="4434975" cy="521970"/>
            </a:xfrm>
            <a:prstGeom prst="rect">
              <a:avLst/>
            </a:prstGeom>
            <a:noFill/>
          </p:spPr>
          <p:txBody>
            <a:bodyPr wrap="square">
              <a:spAutoFit/>
            </a:bodyPr>
            <a:lstStyle/>
            <a:p>
              <a:r>
                <a:rPr lang="zh-CN" altLang="en-US" sz="280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整车控制器功能</a:t>
              </a:r>
              <a:endParaRPr lang="zh-CN" altLang="en-US" sz="28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16" name="对话气泡: 矩形 15"/>
            <p:cNvSpPr/>
            <p:nvPr/>
          </p:nvSpPr>
          <p:spPr>
            <a:xfrm>
              <a:off x="6866033" y="4003825"/>
              <a:ext cx="747958" cy="640080"/>
            </a:xfrm>
            <a:prstGeom prst="wedgeRectCallout">
              <a:avLst>
                <a:gd name="adj1" fmla="val -22428"/>
                <a:gd name="adj2" fmla="val 7440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3200" dirty="0">
                  <a:latin typeface="微软雅黑" panose="020B0503020204020204" charset="-122"/>
                  <a:ea typeface="微软雅黑" panose="020B0503020204020204" charset="-122"/>
                  <a:sym typeface="微软雅黑" panose="020B0503020204020204" charset="-122"/>
                </a:rPr>
                <a:t>04</a:t>
              </a:r>
              <a:endParaRPr lang="en-US" altLang="zh-CN" sz="3200" dirty="0">
                <a:latin typeface="微软雅黑" panose="020B0503020204020204" charset="-122"/>
                <a:ea typeface="微软雅黑" panose="020B0503020204020204" charset="-122"/>
                <a:sym typeface="微软雅黑" panose="020B0503020204020204" charset="-122"/>
              </a:endParaRPr>
            </a:p>
          </p:txBody>
        </p:sp>
      </p:grpSp>
      <p:grpSp>
        <p:nvGrpSpPr>
          <p:cNvPr id="40" name="组合 39"/>
          <p:cNvGrpSpPr/>
          <p:nvPr/>
        </p:nvGrpSpPr>
        <p:grpSpPr>
          <a:xfrm>
            <a:off x="502974" y="5593080"/>
            <a:ext cx="11186052" cy="0"/>
            <a:chOff x="502974" y="5593080"/>
            <a:chExt cx="11186052" cy="0"/>
          </a:xfrm>
        </p:grpSpPr>
        <p:cxnSp>
          <p:nvCxnSpPr>
            <p:cNvPr id="38" name="直接连接符 37"/>
            <p:cNvCxnSpPr/>
            <p:nvPr/>
          </p:nvCxnSpPr>
          <p:spPr>
            <a:xfrm>
              <a:off x="502974" y="5593080"/>
              <a:ext cx="3489906" cy="0"/>
            </a:xfrm>
            <a:prstGeom prst="line">
              <a:avLst/>
            </a:prstGeom>
            <a:ln w="1270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8199120" y="5593080"/>
              <a:ext cx="3489906" cy="0"/>
            </a:xfrm>
            <a:prstGeom prst="line">
              <a:avLst/>
            </a:prstGeom>
            <a:ln w="12700">
              <a:solidFill>
                <a:srgbClr val="00B0F0"/>
              </a:solidFill>
              <a:tailEnd type="oval"/>
            </a:ln>
          </p:spPr>
          <p:style>
            <a:lnRef idx="1">
              <a:schemeClr val="accent1"/>
            </a:lnRef>
            <a:fillRef idx="0">
              <a:schemeClr val="accent1"/>
            </a:fillRef>
            <a:effectRef idx="0">
              <a:schemeClr val="accent1"/>
            </a:effectRef>
            <a:fontRef idx="minor">
              <a:schemeClr val="tx1"/>
            </a:fontRef>
          </p:style>
        </p:cxnSp>
      </p:gr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8756544">
            <a:off x="2090826" y="683845"/>
            <a:ext cx="2150225" cy="2150225"/>
          </a:xfrm>
          <a:prstGeom prst="rect">
            <a:avLst/>
          </a:prstGeom>
        </p:spPr>
      </p:pic>
      <p:sp>
        <p:nvSpPr>
          <p:cNvPr id="2" name="文本框 1"/>
          <p:cNvSpPr txBox="1"/>
          <p:nvPr/>
        </p:nvSpPr>
        <p:spPr>
          <a:xfrm>
            <a:off x="4739640" y="5424805"/>
            <a:ext cx="2712720" cy="337185"/>
          </a:xfrm>
          <a:prstGeom prst="rect">
            <a:avLst/>
          </a:prstGeom>
          <a:noFill/>
        </p:spPr>
        <p:txBody>
          <a:bodyPr wrap="square" rtlCol="0" anchor="t">
            <a:spAutoFit/>
          </a:bodyPr>
          <a:p>
            <a:pPr algn="dist"/>
            <a:r>
              <a:rPr lang="zh-CN" altLang="en-US" sz="1600" b="1">
                <a:solidFill>
                  <a:schemeClr val="bg2">
                    <a:lumMod val="50000"/>
                  </a:schemeClr>
                </a:solidFill>
                <a:latin typeface="微软雅黑 Light" panose="020B0502040204020203" charset="-122"/>
                <a:ea typeface="微软雅黑 Light" panose="020B0502040204020203" charset="-122"/>
              </a:rPr>
              <a:t>https://www.zhijiaobf.cn</a:t>
            </a:r>
            <a:endParaRPr lang="zh-CN" altLang="en-US" sz="1600" b="1">
              <a:solidFill>
                <a:schemeClr val="bg2">
                  <a:lumMod val="50000"/>
                </a:schemeClr>
              </a:solidFill>
              <a:latin typeface="微软雅黑 Light" panose="020B0502040204020203" charset="-122"/>
              <a:ea typeface="微软雅黑 Light" panose="020B0502040204020203"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p:cNvSpPr txBox="1"/>
          <p:nvPr/>
        </p:nvSpPr>
        <p:spPr>
          <a:xfrm>
            <a:off x="2324100" y="3009900"/>
            <a:ext cx="7696200" cy="1106805"/>
          </a:xfrm>
          <a:prstGeom prst="rect">
            <a:avLst/>
          </a:prstGeom>
          <a:noFill/>
        </p:spPr>
        <p:txBody>
          <a:bodyPr wrap="square" rtlCol="0">
            <a:spAutoFit/>
          </a:bodyPr>
          <a:lstStyle/>
          <a:p>
            <a:pPr algn="ctr"/>
            <a:r>
              <a:rPr lang="zh-CN" altLang="en-US" sz="660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概述</a:t>
            </a:r>
            <a:endParaRPr lang="zh-CN" altLang="en-US" sz="66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37" name="文本框 36"/>
          <p:cNvSpPr txBox="1"/>
          <p:nvPr/>
        </p:nvSpPr>
        <p:spPr>
          <a:xfrm>
            <a:off x="3784600" y="4289425"/>
            <a:ext cx="4775200" cy="414020"/>
          </a:xfrm>
          <a:prstGeom prst="rect">
            <a:avLst/>
          </a:prstGeom>
          <a:noFill/>
        </p:spPr>
        <p:txBody>
          <a:bodyPr wrap="square" rtlCol="0">
            <a:spAutoFit/>
          </a:bodyPr>
          <a:lstStyle/>
          <a:p>
            <a:pPr algn="ctr">
              <a:lnSpc>
                <a:spcPct val="150000"/>
              </a:lnSpc>
            </a:pPr>
            <a:r>
              <a:rPr sz="1400">
                <a:latin typeface="微软雅黑" panose="020B0503020204020204" charset="-122"/>
                <a:ea typeface="微软雅黑" panose="020B0503020204020204" charset="-122"/>
                <a:cs typeface="思源宋体 SemiBold" panose="02020600000000000000" charset="-122"/>
                <a:sym typeface="微软雅黑" panose="020B0503020204020204" charset="-122"/>
              </a:rPr>
              <a:t>overview</a:t>
            </a:r>
            <a:endParaRPr sz="1400">
              <a:latin typeface="微软雅黑" panose="020B0503020204020204" charset="-122"/>
              <a:ea typeface="微软雅黑" panose="020B0503020204020204" charset="-122"/>
              <a:cs typeface="思源宋体 SemiBold" panose="02020600000000000000" charset="-122"/>
              <a:sym typeface="微软雅黑" panose="020B0503020204020204" charset="-122"/>
            </a:endParaRPr>
          </a:p>
        </p:txBody>
      </p:sp>
      <p:sp>
        <p:nvSpPr>
          <p:cNvPr id="38" name="矩形: 圆角 37"/>
          <p:cNvSpPr/>
          <p:nvPr/>
        </p:nvSpPr>
        <p:spPr>
          <a:xfrm>
            <a:off x="4787901" y="1824037"/>
            <a:ext cx="2616200" cy="84296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rPr>
              <a:t>PART-01</a:t>
            </a:r>
            <a:endParaRPr lang="zh-CN" altLang="en-US" sz="40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图形"/>
          <p:cNvSpPr txBox="1"/>
          <p:nvPr userDrawn="1">
            <p:custDataLst>
              <p:tags r:id="rId1"/>
            </p:custDataLst>
          </p:nvPr>
        </p:nvSpPr>
        <p:spPr>
          <a:xfrm>
            <a:off x="1753870" y="81280"/>
            <a:ext cx="5777865" cy="583565"/>
          </a:xfrm>
          <a:prstGeom prst="rect">
            <a:avLst/>
          </a:prstGeom>
          <a:noFill/>
        </p:spPr>
        <p:txBody>
          <a:bodyPr wrap="square" rtlCol="0" anchor="t">
            <a:spAutoFit/>
          </a:bodyPr>
          <a:lstStyle/>
          <a:p>
            <a:pPr>
              <a:buClrTx/>
              <a:buSzTx/>
              <a:buFontTx/>
            </a:pPr>
            <a:r>
              <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概述</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4" name="文本框 3"/>
          <p:cNvSpPr txBox="1"/>
          <p:nvPr/>
        </p:nvSpPr>
        <p:spPr>
          <a:xfrm>
            <a:off x="937260" y="1035050"/>
            <a:ext cx="9841230" cy="1476375"/>
          </a:xfrm>
          <a:prstGeom prst="rect">
            <a:avLst/>
          </a:prstGeom>
          <a:noFill/>
        </p:spPr>
        <p:txBody>
          <a:bodyPr wrap="square" rtlCol="0">
            <a:spAutoFit/>
          </a:bodyPr>
          <a:p>
            <a:r>
              <a:rPr lang="en-US" altLang="zh-CN">
                <a:sym typeface="+mn-ea"/>
              </a:rPr>
              <a:t>      </a:t>
            </a:r>
            <a:r>
              <a:rPr lang="zh-CN" altLang="en-US">
                <a:sym typeface="+mn-ea"/>
              </a:rPr>
              <a:t>整车控制器是整个汽车的核心控制部件相当于汽车的大脑。它采集加速踏板信号制动踏板信号及其他部件信号，并做出相应判断后，控制下层的各部件控制器的动作，驱动汽车正常行驶。作为汽车的指挥管理中心，整车控制器主要功能包括:驱动力矩控制、制动能量的优化控制、整车的能量管理、CAN 网络的维护和管理、故障的诊断和处理、车辆状态监视等，它起着控制车辆运行的作用。</a:t>
            </a:r>
            <a:endParaRPr lang="zh-CN" altLang="en-US"/>
          </a:p>
        </p:txBody>
      </p:sp>
      <p:pic>
        <p:nvPicPr>
          <p:cNvPr id="100" name="图片 99"/>
          <p:cNvPicPr/>
          <p:nvPr>
            <p:custDataLst>
              <p:tags r:id="rId2"/>
            </p:custDataLst>
          </p:nvPr>
        </p:nvPicPr>
        <p:blipFill>
          <a:blip r:embed="rId3"/>
          <a:stretch>
            <a:fillRect/>
          </a:stretch>
        </p:blipFill>
        <p:spPr>
          <a:xfrm>
            <a:off x="1826895" y="2673350"/>
            <a:ext cx="7924800" cy="3298190"/>
          </a:xfrm>
          <a:prstGeom prst="rect">
            <a:avLst/>
          </a:prstGeom>
          <a:noFill/>
          <a:ln w="9525">
            <a:noFill/>
          </a:ln>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p:cNvSpPr txBox="1"/>
          <p:nvPr/>
        </p:nvSpPr>
        <p:spPr>
          <a:xfrm>
            <a:off x="2324100" y="3009900"/>
            <a:ext cx="7696200" cy="1106805"/>
          </a:xfrm>
          <a:prstGeom prst="rect">
            <a:avLst/>
          </a:prstGeom>
          <a:noFill/>
        </p:spPr>
        <p:txBody>
          <a:bodyPr wrap="square" rtlCol="0">
            <a:spAutoFit/>
          </a:bodyPr>
          <a:lstStyle/>
          <a:p>
            <a:pPr algn="ctr"/>
            <a:r>
              <a:rPr lang="zh-CN" altLang="en-US" sz="660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什么是控制系统</a:t>
            </a:r>
            <a:endParaRPr lang="zh-CN" altLang="en-US" sz="66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37" name="文本框 36"/>
          <p:cNvSpPr txBox="1"/>
          <p:nvPr/>
        </p:nvSpPr>
        <p:spPr>
          <a:xfrm>
            <a:off x="3784600" y="4289425"/>
            <a:ext cx="4775200" cy="414020"/>
          </a:xfrm>
          <a:prstGeom prst="rect">
            <a:avLst/>
          </a:prstGeom>
          <a:noFill/>
        </p:spPr>
        <p:txBody>
          <a:bodyPr wrap="square" rtlCol="0">
            <a:spAutoFit/>
          </a:bodyPr>
          <a:lstStyle/>
          <a:p>
            <a:pPr algn="ctr">
              <a:lnSpc>
                <a:spcPct val="150000"/>
              </a:lnSpc>
            </a:pPr>
            <a:r>
              <a:rPr sz="1400">
                <a:latin typeface="微软雅黑" panose="020B0503020204020204" charset="-122"/>
                <a:ea typeface="微软雅黑" panose="020B0503020204020204" charset="-122"/>
                <a:cs typeface="思源宋体 SemiBold" panose="02020600000000000000" charset="-122"/>
                <a:sym typeface="微软雅黑" panose="020B0503020204020204" charset="-122"/>
              </a:rPr>
              <a:t>What is a control system</a:t>
            </a:r>
            <a:endParaRPr sz="1400">
              <a:latin typeface="微软雅黑" panose="020B0503020204020204" charset="-122"/>
              <a:ea typeface="微软雅黑" panose="020B0503020204020204" charset="-122"/>
              <a:cs typeface="思源宋体 SemiBold" panose="02020600000000000000" charset="-122"/>
              <a:sym typeface="微软雅黑" panose="020B0503020204020204" charset="-122"/>
            </a:endParaRPr>
          </a:p>
        </p:txBody>
      </p:sp>
      <p:sp>
        <p:nvSpPr>
          <p:cNvPr id="38" name="矩形: 圆角 37"/>
          <p:cNvSpPr/>
          <p:nvPr/>
        </p:nvSpPr>
        <p:spPr>
          <a:xfrm>
            <a:off x="4787901" y="1824037"/>
            <a:ext cx="2616200" cy="84296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rPr>
              <a:t>PART-02</a:t>
            </a:r>
            <a:endParaRPr lang="zh-CN" altLang="en-US" sz="40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图形"/>
          <p:cNvSpPr txBox="1"/>
          <p:nvPr userDrawn="1">
            <p:custDataLst>
              <p:tags r:id="rId1"/>
            </p:custDataLst>
          </p:nvPr>
        </p:nvSpPr>
        <p:spPr>
          <a:xfrm>
            <a:off x="1850390" y="62230"/>
            <a:ext cx="5777865" cy="583565"/>
          </a:xfrm>
          <a:prstGeom prst="rect">
            <a:avLst/>
          </a:prstGeom>
          <a:noFill/>
        </p:spPr>
        <p:txBody>
          <a:bodyPr wrap="square" rtlCol="0" anchor="t">
            <a:spAutoFit/>
          </a:bodyPr>
          <a:lstStyle/>
          <a:p>
            <a:pPr lvl="0" algn="l">
              <a:buClrTx/>
              <a:buSzTx/>
              <a:buFontTx/>
            </a:pPr>
            <a:r>
              <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控制系统组成</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pic>
        <p:nvPicPr>
          <p:cNvPr id="100" name="F35B0BEE-F18A-47BB-8FCB-E00DA2F2635D-1" descr="C:/Users/岳群/AppData/Local/Temp/wpp.JiUazXwpp"/>
          <p:cNvPicPr/>
          <p:nvPr>
            <p:custDataLst>
              <p:tags r:id="rId2"/>
            </p:custDataLst>
          </p:nvPr>
        </p:nvPicPr>
        <p:blipFill>
          <a:blip r:embed="rId3"/>
          <a:srcRect l="11577" t="14481" r="11820" b="14185"/>
          <a:stretch>
            <a:fillRect/>
          </a:stretch>
        </p:blipFill>
        <p:spPr>
          <a:xfrm>
            <a:off x="1000125" y="4295775"/>
            <a:ext cx="2580640" cy="1725930"/>
          </a:xfrm>
          <a:prstGeom prst="rect">
            <a:avLst/>
          </a:prstGeom>
          <a:noFill/>
          <a:ln w="9525">
            <a:noFill/>
          </a:ln>
        </p:spPr>
      </p:pic>
      <p:pic>
        <p:nvPicPr>
          <p:cNvPr id="102" name="F35B0BEE-F18A-47BB-8FCB-E00DA2F2635D-2" descr="C:/Users/岳群/AppData/Local/Temp/wpp.exOCrMwpp"/>
          <p:cNvPicPr/>
          <p:nvPr>
            <p:custDataLst>
              <p:tags r:id="rId4"/>
            </p:custDataLst>
          </p:nvPr>
        </p:nvPicPr>
        <p:blipFill>
          <a:blip r:embed="rId5"/>
          <a:srcRect l="14177" t="14483" r="10264" b="12890"/>
          <a:stretch>
            <a:fillRect/>
          </a:stretch>
        </p:blipFill>
        <p:spPr>
          <a:xfrm>
            <a:off x="7955915" y="4373880"/>
            <a:ext cx="3158490" cy="1684020"/>
          </a:xfrm>
          <a:prstGeom prst="rect">
            <a:avLst/>
          </a:prstGeom>
          <a:noFill/>
          <a:ln w="9525">
            <a:noFill/>
          </a:ln>
        </p:spPr>
      </p:pic>
      <p:pic>
        <p:nvPicPr>
          <p:cNvPr id="16" name="F35B0BEE-F18A-47BB-8FCB-E00DA2F2635D-3" descr="C:/Users/岳群/AppData/Local/Temp/wpp.sYNNYqwpp"/>
          <p:cNvPicPr/>
          <p:nvPr>
            <p:custDataLst>
              <p:tags r:id="rId6"/>
            </p:custDataLst>
          </p:nvPr>
        </p:nvPicPr>
        <p:blipFill>
          <a:blip r:embed="rId7"/>
          <a:stretch>
            <a:fillRect/>
          </a:stretch>
        </p:blipFill>
        <p:spPr>
          <a:xfrm>
            <a:off x="3981450" y="4196080"/>
            <a:ext cx="3225165" cy="2350135"/>
          </a:xfrm>
          <a:prstGeom prst="rect">
            <a:avLst/>
          </a:prstGeom>
          <a:noFill/>
          <a:ln w="9525">
            <a:noFill/>
          </a:ln>
        </p:spPr>
      </p:pic>
      <p:sp>
        <p:nvSpPr>
          <p:cNvPr id="17" name="文本框 16"/>
          <p:cNvSpPr txBox="1"/>
          <p:nvPr/>
        </p:nvSpPr>
        <p:spPr>
          <a:xfrm>
            <a:off x="612140" y="1074420"/>
            <a:ext cx="8369300" cy="368300"/>
          </a:xfrm>
          <a:prstGeom prst="rect">
            <a:avLst/>
          </a:prstGeom>
          <a:noFill/>
        </p:spPr>
        <p:txBody>
          <a:bodyPr wrap="square" rtlCol="0">
            <a:spAutoFit/>
          </a:bodyPr>
          <a:p>
            <a:r>
              <a:rPr lang="zh-CN" altLang="en-US"/>
              <a:t>控制系统主要由三部分组成，分别是：传感器、控制器和执行器</a:t>
            </a:r>
            <a:endParaRPr lang="zh-CN" altLang="en-US"/>
          </a:p>
        </p:txBody>
      </p:sp>
      <p:sp>
        <p:nvSpPr>
          <p:cNvPr id="18" name="圆角矩形 17"/>
          <p:cNvSpPr/>
          <p:nvPr>
            <p:custDataLst>
              <p:tags r:id="rId8"/>
            </p:custDataLst>
          </p:nvPr>
        </p:nvSpPr>
        <p:spPr>
          <a:xfrm>
            <a:off x="1357630" y="2334895"/>
            <a:ext cx="2118360" cy="1207770"/>
          </a:xfrm>
          <a:prstGeom prst="roundRect">
            <a:avLst/>
          </a:prstGeom>
          <a:solidFill>
            <a:schemeClr val="accent5"/>
          </a:solidFill>
          <a:ln>
            <a:noFill/>
          </a:ln>
          <a:effectLst>
            <a:glow rad="101600">
              <a:schemeClr val="accent5">
                <a:satMod val="175000"/>
                <a:alpha val="40000"/>
              </a:scheme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a:solidFill>
                  <a:schemeClr val="tx1"/>
                </a:solidFill>
              </a:rPr>
              <a:t>传感器</a:t>
            </a:r>
            <a:endParaRPr lang="zh-CN" altLang="en-US" sz="3200">
              <a:solidFill>
                <a:schemeClr val="tx1"/>
              </a:solidFill>
            </a:endParaRPr>
          </a:p>
          <a:p>
            <a:pPr algn="ctr"/>
            <a:r>
              <a:rPr lang="zh-CN" altLang="en-US" sz="3200">
                <a:solidFill>
                  <a:schemeClr val="tx1"/>
                </a:solidFill>
              </a:rPr>
              <a:t>sensor</a:t>
            </a:r>
            <a:endParaRPr lang="zh-CN" altLang="en-US" sz="3200">
              <a:solidFill>
                <a:schemeClr val="tx1"/>
              </a:solidFill>
            </a:endParaRPr>
          </a:p>
        </p:txBody>
      </p:sp>
      <p:sp>
        <p:nvSpPr>
          <p:cNvPr id="19" name="圆角矩形 18"/>
          <p:cNvSpPr/>
          <p:nvPr>
            <p:custDataLst>
              <p:tags r:id="rId9"/>
            </p:custDataLst>
          </p:nvPr>
        </p:nvSpPr>
        <p:spPr>
          <a:xfrm>
            <a:off x="4794885" y="2334895"/>
            <a:ext cx="2118360" cy="1207770"/>
          </a:xfrm>
          <a:prstGeom prst="roundRect">
            <a:avLst/>
          </a:prstGeom>
          <a:solidFill>
            <a:schemeClr val="accent2"/>
          </a:solidFill>
          <a:ln>
            <a:noFill/>
          </a:ln>
          <a:effectLst>
            <a:glow rad="101600">
              <a:schemeClr val="accent2">
                <a:satMod val="175000"/>
                <a:alpha val="40000"/>
              </a:scheme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a:solidFill>
                  <a:schemeClr val="tx1"/>
                </a:solidFill>
              </a:rPr>
              <a:t>控制器</a:t>
            </a:r>
            <a:endParaRPr lang="zh-CN" altLang="en-US" sz="3200">
              <a:solidFill>
                <a:schemeClr val="tx1"/>
              </a:solidFill>
            </a:endParaRPr>
          </a:p>
          <a:p>
            <a:pPr algn="ctr"/>
            <a:r>
              <a:rPr lang="zh-CN" altLang="en-US" sz="2800">
                <a:solidFill>
                  <a:schemeClr val="tx1"/>
                </a:solidFill>
              </a:rPr>
              <a:t>controller</a:t>
            </a:r>
            <a:endParaRPr lang="zh-CN" altLang="en-US" sz="2800">
              <a:solidFill>
                <a:schemeClr val="tx1"/>
              </a:solidFill>
            </a:endParaRPr>
          </a:p>
        </p:txBody>
      </p:sp>
      <p:sp>
        <p:nvSpPr>
          <p:cNvPr id="20" name="圆角矩形 19"/>
          <p:cNvSpPr/>
          <p:nvPr>
            <p:custDataLst>
              <p:tags r:id="rId10"/>
            </p:custDataLst>
          </p:nvPr>
        </p:nvSpPr>
        <p:spPr>
          <a:xfrm>
            <a:off x="8232140" y="2334895"/>
            <a:ext cx="2118360" cy="1207770"/>
          </a:xfrm>
          <a:prstGeom prst="roundRect">
            <a:avLst/>
          </a:prstGeom>
          <a:solidFill>
            <a:schemeClr val="accent6"/>
          </a:solidFill>
          <a:ln>
            <a:noFill/>
          </a:ln>
          <a:effectLst>
            <a:glow rad="101600">
              <a:schemeClr val="accent6">
                <a:satMod val="175000"/>
                <a:alpha val="40000"/>
              </a:scheme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a:solidFill>
                  <a:schemeClr val="tx1"/>
                </a:solidFill>
              </a:rPr>
              <a:t>执行器</a:t>
            </a:r>
            <a:endParaRPr lang="zh-CN" altLang="en-US" sz="3200">
              <a:solidFill>
                <a:schemeClr val="tx1"/>
              </a:solidFill>
            </a:endParaRPr>
          </a:p>
          <a:p>
            <a:pPr algn="ctr"/>
            <a:r>
              <a:rPr lang="zh-CN" altLang="en-US" sz="3200">
                <a:solidFill>
                  <a:schemeClr val="tx1"/>
                </a:solidFill>
              </a:rPr>
              <a:t>actuator</a:t>
            </a:r>
            <a:endParaRPr lang="zh-CN" altLang="en-US" sz="3200">
              <a:solidFill>
                <a:schemeClr val="tx1"/>
              </a:solidFill>
            </a:endParaRPr>
          </a:p>
        </p:txBody>
      </p:sp>
    </p:spTree>
    <p:custDataLst>
      <p:tags r:id="rId11"/>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dissolve">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2"/>
                                        </p:tgtEl>
                                        <p:attrNameLst>
                                          <p:attrName>style.visibility</p:attrName>
                                        </p:attrNameLst>
                                      </p:cBhvr>
                                      <p:to>
                                        <p:strVal val="visible"/>
                                      </p:to>
                                    </p:set>
                                    <p:animEffect transition="in" filter="dissolve">
                                      <p:cBhvr>
                                        <p:cTn id="17" dur="500"/>
                                        <p:tgtEl>
                                          <p:spTgt spid="10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bldLvl="0" animBg="1"/>
      <p:bldP spid="20"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p:cNvSpPr/>
          <p:nvPr>
            <p:custDataLst>
              <p:tags r:id="rId1"/>
            </p:custDataLst>
          </p:nvPr>
        </p:nvSpPr>
        <p:spPr>
          <a:xfrm>
            <a:off x="1623060" y="2657475"/>
            <a:ext cx="1286510" cy="786130"/>
          </a:xfrm>
          <a:prstGeom prst="roundRect">
            <a:avLst/>
          </a:prstGeom>
          <a:effectLst>
            <a:glow rad="63500">
              <a:srgbClr val="00B0F0">
                <a:alpha val="40000"/>
              </a:srgb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solidFill>
                  <a:schemeClr val="tx1"/>
                </a:solidFill>
              </a:rPr>
              <a:t>控制器</a:t>
            </a:r>
            <a:r>
              <a:rPr lang="en-US" altLang="zh-CN" sz="1600">
                <a:solidFill>
                  <a:schemeClr val="tx1"/>
                </a:solidFill>
              </a:rPr>
              <a:t>1</a:t>
            </a:r>
            <a:endParaRPr lang="en-US" altLang="zh-CN" sz="1600">
              <a:solidFill>
                <a:schemeClr val="tx1"/>
              </a:solidFill>
            </a:endParaRPr>
          </a:p>
        </p:txBody>
      </p:sp>
      <p:sp>
        <p:nvSpPr>
          <p:cNvPr id="2" name="圆角矩形 1"/>
          <p:cNvSpPr/>
          <p:nvPr>
            <p:custDataLst>
              <p:tags r:id="rId2"/>
            </p:custDataLst>
          </p:nvPr>
        </p:nvSpPr>
        <p:spPr>
          <a:xfrm>
            <a:off x="3748405" y="2657475"/>
            <a:ext cx="1286510" cy="786130"/>
          </a:xfrm>
          <a:prstGeom prst="roundRect">
            <a:avLst/>
          </a:prstGeom>
          <a:effectLst>
            <a:glow rad="63500">
              <a:srgbClr val="00B0F0">
                <a:alpha val="40000"/>
              </a:srgb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solidFill>
                  <a:schemeClr val="tx1"/>
                </a:solidFill>
              </a:rPr>
              <a:t>控制器</a:t>
            </a:r>
            <a:r>
              <a:rPr lang="en-US" altLang="zh-CN" sz="1600">
                <a:solidFill>
                  <a:schemeClr val="tx1"/>
                </a:solidFill>
              </a:rPr>
              <a:t>2</a:t>
            </a:r>
            <a:endParaRPr lang="en-US" altLang="zh-CN" sz="1600">
              <a:solidFill>
                <a:schemeClr val="tx1"/>
              </a:solidFill>
            </a:endParaRPr>
          </a:p>
        </p:txBody>
      </p:sp>
      <p:sp>
        <p:nvSpPr>
          <p:cNvPr id="4" name="圆角矩形 3"/>
          <p:cNvSpPr/>
          <p:nvPr>
            <p:custDataLst>
              <p:tags r:id="rId3"/>
            </p:custDataLst>
          </p:nvPr>
        </p:nvSpPr>
        <p:spPr>
          <a:xfrm>
            <a:off x="5873750" y="2657475"/>
            <a:ext cx="1286510" cy="786130"/>
          </a:xfrm>
          <a:prstGeom prst="roundRect">
            <a:avLst/>
          </a:prstGeom>
          <a:effectLst>
            <a:glow rad="63500">
              <a:srgbClr val="00B0F0">
                <a:alpha val="40000"/>
              </a:srgb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solidFill>
                  <a:schemeClr val="tx1"/>
                </a:solidFill>
              </a:rPr>
              <a:t>控制器</a:t>
            </a:r>
            <a:r>
              <a:rPr lang="en-US" altLang="zh-CN" sz="1600">
                <a:solidFill>
                  <a:schemeClr val="tx1"/>
                </a:solidFill>
              </a:rPr>
              <a:t>3</a:t>
            </a:r>
            <a:endParaRPr lang="en-US" altLang="zh-CN" sz="1600">
              <a:solidFill>
                <a:schemeClr val="tx1"/>
              </a:solidFill>
            </a:endParaRPr>
          </a:p>
        </p:txBody>
      </p:sp>
      <p:sp>
        <p:nvSpPr>
          <p:cNvPr id="6" name="圆角矩形 5"/>
          <p:cNvSpPr/>
          <p:nvPr>
            <p:custDataLst>
              <p:tags r:id="rId4"/>
            </p:custDataLst>
          </p:nvPr>
        </p:nvSpPr>
        <p:spPr>
          <a:xfrm>
            <a:off x="7999095" y="2657475"/>
            <a:ext cx="1286510" cy="786130"/>
          </a:xfrm>
          <a:prstGeom prst="roundRect">
            <a:avLst/>
          </a:prstGeom>
          <a:effectLst>
            <a:glow rad="63500">
              <a:srgbClr val="00B0F0">
                <a:alpha val="40000"/>
              </a:srgb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solidFill>
                  <a:schemeClr val="tx1"/>
                </a:solidFill>
              </a:rPr>
              <a:t>控制器</a:t>
            </a:r>
            <a:r>
              <a:rPr lang="en-US" altLang="zh-CN" sz="1600">
                <a:solidFill>
                  <a:schemeClr val="tx1"/>
                </a:solidFill>
              </a:rPr>
              <a:t>4</a:t>
            </a:r>
            <a:endParaRPr lang="en-US" altLang="zh-CN" sz="1600">
              <a:solidFill>
                <a:schemeClr val="tx1"/>
              </a:solidFill>
            </a:endParaRPr>
          </a:p>
        </p:txBody>
      </p:sp>
      <p:sp>
        <p:nvSpPr>
          <p:cNvPr id="10" name="圆角矩形 9"/>
          <p:cNvSpPr/>
          <p:nvPr>
            <p:custDataLst>
              <p:tags r:id="rId5"/>
            </p:custDataLst>
          </p:nvPr>
        </p:nvSpPr>
        <p:spPr>
          <a:xfrm>
            <a:off x="2731770" y="4550410"/>
            <a:ext cx="1286510" cy="786130"/>
          </a:xfrm>
          <a:prstGeom prst="roundRect">
            <a:avLst/>
          </a:prstGeom>
          <a:effectLst>
            <a:glow rad="63500">
              <a:srgbClr val="00B0F0">
                <a:alpha val="40000"/>
              </a:srgb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solidFill>
                  <a:schemeClr val="tx1"/>
                </a:solidFill>
              </a:rPr>
              <a:t>控制器</a:t>
            </a:r>
            <a:r>
              <a:rPr lang="en-US" altLang="zh-CN" sz="1600">
                <a:solidFill>
                  <a:schemeClr val="tx1"/>
                </a:solidFill>
              </a:rPr>
              <a:t>5</a:t>
            </a:r>
            <a:endParaRPr lang="en-US" altLang="zh-CN" sz="1600">
              <a:solidFill>
                <a:schemeClr val="tx1"/>
              </a:solidFill>
            </a:endParaRPr>
          </a:p>
        </p:txBody>
      </p:sp>
      <p:sp>
        <p:nvSpPr>
          <p:cNvPr id="11" name="圆角矩形 10"/>
          <p:cNvSpPr/>
          <p:nvPr>
            <p:custDataLst>
              <p:tags r:id="rId6"/>
            </p:custDataLst>
          </p:nvPr>
        </p:nvSpPr>
        <p:spPr>
          <a:xfrm>
            <a:off x="4857115" y="4550410"/>
            <a:ext cx="1286510" cy="786130"/>
          </a:xfrm>
          <a:prstGeom prst="roundRect">
            <a:avLst/>
          </a:prstGeom>
          <a:effectLst>
            <a:glow rad="63500">
              <a:srgbClr val="00B0F0">
                <a:alpha val="40000"/>
              </a:srgb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solidFill>
                  <a:schemeClr val="tx1"/>
                </a:solidFill>
              </a:rPr>
              <a:t>控制器</a:t>
            </a:r>
            <a:r>
              <a:rPr lang="en-US" altLang="zh-CN" sz="1600">
                <a:solidFill>
                  <a:schemeClr val="tx1"/>
                </a:solidFill>
              </a:rPr>
              <a:t>6</a:t>
            </a:r>
            <a:endParaRPr lang="en-US" altLang="zh-CN" sz="1600">
              <a:solidFill>
                <a:schemeClr val="tx1"/>
              </a:solidFill>
            </a:endParaRPr>
          </a:p>
        </p:txBody>
      </p:sp>
      <p:sp>
        <p:nvSpPr>
          <p:cNvPr id="12" name="圆角矩形 11"/>
          <p:cNvSpPr/>
          <p:nvPr>
            <p:custDataLst>
              <p:tags r:id="rId7"/>
            </p:custDataLst>
          </p:nvPr>
        </p:nvSpPr>
        <p:spPr>
          <a:xfrm>
            <a:off x="6982460" y="4550410"/>
            <a:ext cx="1286510" cy="786130"/>
          </a:xfrm>
          <a:prstGeom prst="roundRect">
            <a:avLst/>
          </a:prstGeom>
          <a:effectLst>
            <a:glow rad="63500">
              <a:srgbClr val="00B0F0">
                <a:alpha val="40000"/>
              </a:srgb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solidFill>
                  <a:schemeClr val="tx1"/>
                </a:solidFill>
              </a:rPr>
              <a:t>控制器</a:t>
            </a:r>
            <a:r>
              <a:rPr lang="en-US" altLang="zh-CN" sz="1600">
                <a:solidFill>
                  <a:schemeClr val="tx1"/>
                </a:solidFill>
              </a:rPr>
              <a:t>7</a:t>
            </a:r>
            <a:endParaRPr lang="en-US" altLang="zh-CN" sz="1600">
              <a:solidFill>
                <a:schemeClr val="tx1"/>
              </a:solidFill>
            </a:endParaRPr>
          </a:p>
        </p:txBody>
      </p:sp>
      <p:sp>
        <p:nvSpPr>
          <p:cNvPr id="13" name="圆角矩形 12"/>
          <p:cNvSpPr/>
          <p:nvPr>
            <p:custDataLst>
              <p:tags r:id="rId8"/>
            </p:custDataLst>
          </p:nvPr>
        </p:nvSpPr>
        <p:spPr>
          <a:xfrm>
            <a:off x="9107805" y="4550410"/>
            <a:ext cx="1286510" cy="786130"/>
          </a:xfrm>
          <a:prstGeom prst="roundRect">
            <a:avLst/>
          </a:prstGeom>
          <a:effectLst>
            <a:glow rad="63500">
              <a:srgbClr val="00B0F0">
                <a:alpha val="40000"/>
              </a:srgb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solidFill>
                  <a:schemeClr val="tx1"/>
                </a:solidFill>
              </a:rPr>
              <a:t>控制器</a:t>
            </a:r>
            <a:r>
              <a:rPr lang="en-US" altLang="zh-CN" sz="1600">
                <a:solidFill>
                  <a:schemeClr val="tx1"/>
                </a:solidFill>
              </a:rPr>
              <a:t>8</a:t>
            </a:r>
            <a:endParaRPr lang="en-US" altLang="zh-CN" sz="1600">
              <a:solidFill>
                <a:schemeClr val="tx1"/>
              </a:solidFill>
            </a:endParaRPr>
          </a:p>
        </p:txBody>
      </p:sp>
      <p:cxnSp>
        <p:nvCxnSpPr>
          <p:cNvPr id="14" name="直接连接符 13"/>
          <p:cNvCxnSpPr/>
          <p:nvPr>
            <p:custDataLst>
              <p:tags r:id="rId9"/>
            </p:custDataLst>
          </p:nvPr>
        </p:nvCxnSpPr>
        <p:spPr>
          <a:xfrm flipV="1">
            <a:off x="1156335" y="3930650"/>
            <a:ext cx="10309225" cy="762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10"/>
            </p:custDataLst>
          </p:nvPr>
        </p:nvCxnSpPr>
        <p:spPr>
          <a:xfrm>
            <a:off x="2266315" y="3443605"/>
            <a:ext cx="0" cy="47752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11"/>
            </p:custDataLst>
          </p:nvPr>
        </p:nvCxnSpPr>
        <p:spPr>
          <a:xfrm>
            <a:off x="4391660" y="3453130"/>
            <a:ext cx="0" cy="47752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12"/>
            </p:custDataLst>
          </p:nvPr>
        </p:nvCxnSpPr>
        <p:spPr>
          <a:xfrm>
            <a:off x="6517005" y="3443605"/>
            <a:ext cx="0" cy="47752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custDataLst>
              <p:tags r:id="rId13"/>
            </p:custDataLst>
          </p:nvPr>
        </p:nvCxnSpPr>
        <p:spPr>
          <a:xfrm>
            <a:off x="8642350" y="3443605"/>
            <a:ext cx="0" cy="47752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custDataLst>
              <p:tags r:id="rId14"/>
            </p:custDataLst>
          </p:nvPr>
        </p:nvCxnSpPr>
        <p:spPr>
          <a:xfrm>
            <a:off x="3375025" y="3939540"/>
            <a:ext cx="0" cy="61200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custDataLst>
              <p:tags r:id="rId15"/>
            </p:custDataLst>
          </p:nvPr>
        </p:nvCxnSpPr>
        <p:spPr>
          <a:xfrm>
            <a:off x="5500370" y="3921125"/>
            <a:ext cx="0" cy="61200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custDataLst>
              <p:tags r:id="rId16"/>
            </p:custDataLst>
          </p:nvPr>
        </p:nvCxnSpPr>
        <p:spPr>
          <a:xfrm>
            <a:off x="7625715" y="3934460"/>
            <a:ext cx="0" cy="61200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custDataLst>
              <p:tags r:id="rId17"/>
            </p:custDataLst>
          </p:nvPr>
        </p:nvCxnSpPr>
        <p:spPr>
          <a:xfrm>
            <a:off x="9751060" y="3934460"/>
            <a:ext cx="0" cy="61200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8" name="文本框 7"/>
          <p:cNvSpPr txBox="1"/>
          <p:nvPr>
            <p:custDataLst>
              <p:tags r:id="rId18"/>
            </p:custDataLst>
          </p:nvPr>
        </p:nvSpPr>
        <p:spPr>
          <a:xfrm>
            <a:off x="416560" y="3611880"/>
            <a:ext cx="720090" cy="645160"/>
          </a:xfrm>
          <a:prstGeom prst="rect">
            <a:avLst/>
          </a:prstGeom>
          <a:noFill/>
        </p:spPr>
        <p:txBody>
          <a:bodyPr wrap="square" rtlCol="0">
            <a:spAutoFit/>
          </a:bodyPr>
          <a:p>
            <a:r>
              <a:rPr lang="en-US" altLang="zh-CN"/>
              <a:t>CAN</a:t>
            </a:r>
            <a:endParaRPr lang="en-US" altLang="zh-CN"/>
          </a:p>
          <a:p>
            <a:r>
              <a:rPr lang="zh-CN" altLang="en-US"/>
              <a:t>总线</a:t>
            </a:r>
            <a:endParaRPr lang="zh-CN" altLang="en-US"/>
          </a:p>
        </p:txBody>
      </p:sp>
      <p:sp>
        <p:nvSpPr>
          <p:cNvPr id="23" name="图形"/>
          <p:cNvSpPr txBox="1"/>
          <p:nvPr userDrawn="1">
            <p:custDataLst>
              <p:tags r:id="rId19"/>
            </p:custDataLst>
          </p:nvPr>
        </p:nvSpPr>
        <p:spPr>
          <a:xfrm>
            <a:off x="1850390" y="62230"/>
            <a:ext cx="5777865" cy="583565"/>
          </a:xfrm>
          <a:prstGeom prst="rect">
            <a:avLst/>
          </a:prstGeom>
          <a:noFill/>
        </p:spPr>
        <p:txBody>
          <a:bodyPr wrap="square" rtlCol="0" anchor="t">
            <a:spAutoFit/>
          </a:bodyPr>
          <a:p>
            <a:pPr lvl="0" algn="l">
              <a:buClrTx/>
              <a:buSzTx/>
              <a:buFontTx/>
            </a:pPr>
            <a:r>
              <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控制系统的通讯</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24" name="文本框 23"/>
          <p:cNvSpPr txBox="1"/>
          <p:nvPr/>
        </p:nvSpPr>
        <p:spPr>
          <a:xfrm>
            <a:off x="808355" y="1172845"/>
            <a:ext cx="10498455" cy="645160"/>
          </a:xfrm>
          <a:prstGeom prst="rect">
            <a:avLst/>
          </a:prstGeom>
          <a:noFill/>
        </p:spPr>
        <p:txBody>
          <a:bodyPr wrap="square" rtlCol="0">
            <a:spAutoFit/>
          </a:bodyPr>
          <a:p>
            <a:r>
              <a:rPr lang="en-US" altLang="zh-CN"/>
              <a:t>      </a:t>
            </a:r>
            <a:r>
              <a:rPr lang="zh-CN" altLang="en-US"/>
              <a:t>当系统有多个控制器且控制器需要通信时，多个控制器系统可以连接在总线上实现控制系统之间的信息通讯。</a:t>
            </a:r>
            <a:endParaRPr lang="zh-CN" altLang="en-US"/>
          </a:p>
        </p:txBody>
      </p:sp>
    </p:spTree>
    <p:custDataLst>
      <p:tags r:id="rId20"/>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5000" fill="hold" grpId="0" nodeType="click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par>
                                <p:cTn id="8" presetID="26" presetClass="emph" presetSubtype="0" repeatCount="5000" fill="hold" grpId="0" nodeType="withEffect">
                                  <p:stCondLst>
                                    <p:cond delay="0"/>
                                  </p:stCondLst>
                                  <p:childTnLst>
                                    <p:animEffect transition="out" filter="fade">
                                      <p:cBhvr>
                                        <p:cTn id="9" dur="500" tmFilter="0, 0; .2, .5; .8, .5; 1, 0"/>
                                        <p:tgtEl>
                                          <p:spTgt spid="2"/>
                                        </p:tgtEl>
                                      </p:cBhvr>
                                    </p:animEffect>
                                    <p:animScale>
                                      <p:cBhvr>
                                        <p:cTn id="10" dur="250" autoRev="1" fill="hold"/>
                                        <p:tgtEl>
                                          <p:spTgt spid="2"/>
                                        </p:tgtEl>
                                      </p:cBhvr>
                                      <p:by x="105000" y="105000"/>
                                    </p:animScale>
                                  </p:childTnLst>
                                </p:cTn>
                              </p:par>
                              <p:par>
                                <p:cTn id="11" presetID="26" presetClass="emph" presetSubtype="0" repeatCount="5000" fill="hold" grpId="0" nodeType="withEffect">
                                  <p:stCondLst>
                                    <p:cond delay="0"/>
                                  </p:stCondLst>
                                  <p:childTnLst>
                                    <p:animEffect transition="out" filter="fade">
                                      <p:cBhvr>
                                        <p:cTn id="12" dur="500" tmFilter="0, 0; .2, .5; .8, .5; 1, 0"/>
                                        <p:tgtEl>
                                          <p:spTgt spid="4"/>
                                        </p:tgtEl>
                                      </p:cBhvr>
                                    </p:animEffect>
                                    <p:animScale>
                                      <p:cBhvr>
                                        <p:cTn id="13" dur="250" autoRev="1" fill="hold"/>
                                        <p:tgtEl>
                                          <p:spTgt spid="4"/>
                                        </p:tgtEl>
                                      </p:cBhvr>
                                      <p:by x="105000" y="105000"/>
                                    </p:animScale>
                                  </p:childTnLst>
                                </p:cTn>
                              </p:par>
                              <p:par>
                                <p:cTn id="14" presetID="26" presetClass="emph" presetSubtype="0" repeatCount="5000" fill="hold" grpId="0" nodeType="withEffect">
                                  <p:stCondLst>
                                    <p:cond delay="0"/>
                                  </p:stCondLst>
                                  <p:childTnLst>
                                    <p:animEffect transition="out" filter="fade">
                                      <p:cBhvr>
                                        <p:cTn id="15" dur="500" tmFilter="0, 0; .2, .5; .8, .5; 1, 0"/>
                                        <p:tgtEl>
                                          <p:spTgt spid="6"/>
                                        </p:tgtEl>
                                      </p:cBhvr>
                                    </p:animEffect>
                                    <p:animScale>
                                      <p:cBhvr>
                                        <p:cTn id="16" dur="250" autoRev="1" fill="hold"/>
                                        <p:tgtEl>
                                          <p:spTgt spid="6"/>
                                        </p:tgtEl>
                                      </p:cBhvr>
                                      <p:by x="105000" y="105000"/>
                                    </p:animScale>
                                  </p:childTnLst>
                                </p:cTn>
                              </p:par>
                              <p:par>
                                <p:cTn id="17" presetID="26" presetClass="emph" presetSubtype="0" repeatCount="5000" fill="hold" grpId="0" nodeType="withEffect">
                                  <p:stCondLst>
                                    <p:cond delay="0"/>
                                  </p:stCondLst>
                                  <p:childTnLst>
                                    <p:animEffect transition="out" filter="fade">
                                      <p:cBhvr>
                                        <p:cTn id="18" dur="500" tmFilter="0, 0; .2, .5; .8, .5; 1, 0"/>
                                        <p:tgtEl>
                                          <p:spTgt spid="13"/>
                                        </p:tgtEl>
                                      </p:cBhvr>
                                    </p:animEffect>
                                    <p:animScale>
                                      <p:cBhvr>
                                        <p:cTn id="19" dur="250" autoRev="1" fill="hold"/>
                                        <p:tgtEl>
                                          <p:spTgt spid="13"/>
                                        </p:tgtEl>
                                      </p:cBhvr>
                                      <p:by x="105000" y="105000"/>
                                    </p:animScale>
                                  </p:childTnLst>
                                </p:cTn>
                              </p:par>
                              <p:par>
                                <p:cTn id="20" presetID="26" presetClass="emph" presetSubtype="0" repeatCount="5000" fill="hold" grpId="0" nodeType="withEffect">
                                  <p:stCondLst>
                                    <p:cond delay="0"/>
                                  </p:stCondLst>
                                  <p:childTnLst>
                                    <p:animEffect transition="out" filter="fade">
                                      <p:cBhvr>
                                        <p:cTn id="21" dur="500" tmFilter="0, 0; .2, .5; .8, .5; 1, 0"/>
                                        <p:tgtEl>
                                          <p:spTgt spid="12"/>
                                        </p:tgtEl>
                                      </p:cBhvr>
                                    </p:animEffect>
                                    <p:animScale>
                                      <p:cBhvr>
                                        <p:cTn id="22" dur="250" autoRev="1" fill="hold"/>
                                        <p:tgtEl>
                                          <p:spTgt spid="12"/>
                                        </p:tgtEl>
                                      </p:cBhvr>
                                      <p:by x="105000" y="105000"/>
                                    </p:animScale>
                                  </p:childTnLst>
                                </p:cTn>
                              </p:par>
                              <p:par>
                                <p:cTn id="23" presetID="26" presetClass="emph" presetSubtype="0" repeatCount="5000" fill="hold" grpId="0" nodeType="withEffect">
                                  <p:stCondLst>
                                    <p:cond delay="0"/>
                                  </p:stCondLst>
                                  <p:childTnLst>
                                    <p:animEffect transition="out" filter="fade">
                                      <p:cBhvr>
                                        <p:cTn id="24" dur="500" tmFilter="0, 0; .2, .5; .8, .5; 1, 0"/>
                                        <p:tgtEl>
                                          <p:spTgt spid="11"/>
                                        </p:tgtEl>
                                      </p:cBhvr>
                                    </p:animEffect>
                                    <p:animScale>
                                      <p:cBhvr>
                                        <p:cTn id="25" dur="250" autoRev="1" fill="hold"/>
                                        <p:tgtEl>
                                          <p:spTgt spid="11"/>
                                        </p:tgtEl>
                                      </p:cBhvr>
                                      <p:by x="105000" y="105000"/>
                                    </p:animScale>
                                  </p:childTnLst>
                                </p:cTn>
                              </p:par>
                              <p:par>
                                <p:cTn id="26" presetID="26" presetClass="emph" presetSubtype="0" repeatCount="5000" fill="hold" grpId="0" nodeType="withEffect">
                                  <p:stCondLst>
                                    <p:cond delay="0"/>
                                  </p:stCondLst>
                                  <p:childTnLst>
                                    <p:animEffect transition="out" filter="fade">
                                      <p:cBhvr>
                                        <p:cTn id="27" dur="500" tmFilter="0, 0; .2, .5; .8, .5; 1, 0"/>
                                        <p:tgtEl>
                                          <p:spTgt spid="10"/>
                                        </p:tgtEl>
                                      </p:cBhvr>
                                    </p:animEffect>
                                    <p:animScale>
                                      <p:cBhvr>
                                        <p:cTn id="28"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2" grpId="0" bldLvl="0" animBg="1"/>
      <p:bldP spid="4" grpId="0" bldLvl="0" animBg="1"/>
      <p:bldP spid="6" grpId="0" bldLvl="0" animBg="1"/>
      <p:bldP spid="13" grpId="0" bldLvl="0" animBg="1"/>
      <p:bldP spid="12" grpId="0" bldLvl="0" animBg="1"/>
      <p:bldP spid="11" grpId="0" bldLvl="0" animBg="1"/>
      <p:bldP spid="10"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59105" y="1118870"/>
            <a:ext cx="11273790" cy="1198880"/>
          </a:xfrm>
          <a:prstGeom prst="rect">
            <a:avLst/>
          </a:prstGeom>
          <a:noFill/>
        </p:spPr>
        <p:txBody>
          <a:bodyPr wrap="square" rtlCol="0" anchor="t">
            <a:spAutoFit/>
          </a:bodyPr>
          <a:p>
            <a:r>
              <a:rPr lang="en-US" altLang="zh-CN">
                <a:sym typeface="+mn-ea"/>
              </a:rPr>
              <a:t>       </a:t>
            </a:r>
            <a:r>
              <a:rPr lang="zh-CN" altLang="en-US">
                <a:sym typeface="+mn-ea"/>
              </a:rPr>
              <a:t>新能源汽车的整车控制与传统的燃油车还有一定的区别，传统汽车的控制系统，每一个控制器的关系是平等的，没有主次之分。而纯电动汽车的控制系统一般都会有一个主控制器，叫做整车控制器简称</a:t>
            </a:r>
            <a:r>
              <a:rPr lang="en-US" altLang="zh-CN">
                <a:sym typeface="+mn-ea"/>
              </a:rPr>
              <a:t>“VCU”</a:t>
            </a:r>
            <a:r>
              <a:rPr lang="zh-CN" altLang="en-US">
                <a:sym typeface="+mn-ea"/>
              </a:rPr>
              <a:t>。</a:t>
            </a:r>
            <a:r>
              <a:rPr lang="zh-CN" altLang="en-US">
                <a:sym typeface="+mn-ea"/>
              </a:rPr>
              <a:t>整车控制器</a:t>
            </a:r>
            <a:r>
              <a:rPr lang="zh-CN" altLang="en-US">
                <a:sym typeface="+mn-ea"/>
              </a:rPr>
              <a:t>除了要完成自身的控制功能之外，还要负责整车所有控制系统的管理和协调功能。</a:t>
            </a:r>
            <a:endParaRPr lang="zh-CN" altLang="en-US"/>
          </a:p>
          <a:p>
            <a:endParaRPr lang="zh-CN" altLang="en-US"/>
          </a:p>
        </p:txBody>
      </p:sp>
      <p:sp>
        <p:nvSpPr>
          <p:cNvPr id="25" name="图形"/>
          <p:cNvSpPr txBox="1"/>
          <p:nvPr userDrawn="1">
            <p:custDataLst>
              <p:tags r:id="rId1"/>
            </p:custDataLst>
          </p:nvPr>
        </p:nvSpPr>
        <p:spPr>
          <a:xfrm>
            <a:off x="1977390" y="189230"/>
            <a:ext cx="5777865" cy="583565"/>
          </a:xfrm>
          <a:prstGeom prst="rect">
            <a:avLst/>
          </a:prstGeom>
          <a:noFill/>
        </p:spPr>
        <p:txBody>
          <a:bodyPr wrap="square" rtlCol="0" anchor="t">
            <a:spAutoFit/>
          </a:bodyPr>
          <a:p>
            <a:pPr lvl="0" algn="l">
              <a:buClrTx/>
              <a:buSzTx/>
              <a:buFontTx/>
            </a:pPr>
            <a:r>
              <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与传统车的区别</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43" name="圆角矩形 42"/>
          <p:cNvSpPr/>
          <p:nvPr>
            <p:custDataLst>
              <p:tags r:id="rId2"/>
            </p:custDataLst>
          </p:nvPr>
        </p:nvSpPr>
        <p:spPr>
          <a:xfrm>
            <a:off x="5016500" y="2107565"/>
            <a:ext cx="1805305" cy="953135"/>
          </a:xfrm>
          <a:prstGeom prst="roundRect">
            <a:avLst/>
          </a:prstGeom>
          <a:solidFill>
            <a:schemeClr val="accent2"/>
          </a:solidFill>
          <a:ln>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solidFill>
                  <a:schemeClr val="tx1"/>
                </a:solidFill>
              </a:rPr>
              <a:t>整车控制器</a:t>
            </a:r>
            <a:endParaRPr lang="zh-CN" altLang="en-US" sz="1600">
              <a:solidFill>
                <a:schemeClr val="tx1"/>
              </a:solidFill>
            </a:endParaRPr>
          </a:p>
          <a:p>
            <a:pPr algn="ctr"/>
            <a:r>
              <a:rPr lang="zh-CN" altLang="en-US" sz="1200">
                <a:solidFill>
                  <a:schemeClr val="tx1"/>
                </a:solidFill>
              </a:rPr>
              <a:t>Vehicle controller</a:t>
            </a:r>
            <a:endParaRPr lang="zh-CN" altLang="en-US" sz="1200">
              <a:solidFill>
                <a:schemeClr val="tx1"/>
              </a:solidFill>
            </a:endParaRPr>
          </a:p>
        </p:txBody>
      </p:sp>
      <p:cxnSp>
        <p:nvCxnSpPr>
          <p:cNvPr id="44" name="直接连接符 43"/>
          <p:cNvCxnSpPr/>
          <p:nvPr>
            <p:custDataLst>
              <p:tags r:id="rId3"/>
            </p:custDataLst>
          </p:nvPr>
        </p:nvCxnSpPr>
        <p:spPr>
          <a:xfrm>
            <a:off x="1887220" y="3693795"/>
            <a:ext cx="8064000" cy="0"/>
          </a:xfrm>
          <a:prstGeom prst="line">
            <a:avLst/>
          </a:prstGeom>
          <a:ln w="41275">
            <a:solidFill>
              <a:schemeClr val="accent6"/>
            </a:solidFill>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custDataLst>
              <p:tags r:id="rId4"/>
            </p:custDataLst>
          </p:nvPr>
        </p:nvCxnSpPr>
        <p:spPr>
          <a:xfrm>
            <a:off x="5919470" y="3060700"/>
            <a:ext cx="0" cy="612000"/>
          </a:xfrm>
          <a:prstGeom prst="line">
            <a:avLst/>
          </a:prstGeom>
          <a:ln w="41275">
            <a:solidFill>
              <a:schemeClr val="accent2"/>
            </a:solidFill>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custDataLst>
              <p:tags r:id="rId5"/>
            </p:custDataLst>
          </p:nvPr>
        </p:nvCxnSpPr>
        <p:spPr>
          <a:xfrm>
            <a:off x="1906270" y="3686175"/>
            <a:ext cx="0" cy="612000"/>
          </a:xfrm>
          <a:prstGeom prst="line">
            <a:avLst/>
          </a:prstGeom>
          <a:ln w="41275">
            <a:solidFill>
              <a:schemeClr val="accent6"/>
            </a:solidFill>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custDataLst>
              <p:tags r:id="rId6"/>
            </p:custDataLst>
          </p:nvPr>
        </p:nvCxnSpPr>
        <p:spPr>
          <a:xfrm>
            <a:off x="9932670" y="3686175"/>
            <a:ext cx="0" cy="612000"/>
          </a:xfrm>
          <a:prstGeom prst="line">
            <a:avLst/>
          </a:prstGeom>
          <a:ln w="41275">
            <a:solidFill>
              <a:schemeClr val="accent6"/>
            </a:solidFill>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custDataLst>
              <p:tags r:id="rId7"/>
            </p:custDataLst>
          </p:nvPr>
        </p:nvCxnSpPr>
        <p:spPr>
          <a:xfrm>
            <a:off x="4349750" y="3686175"/>
            <a:ext cx="0" cy="612000"/>
          </a:xfrm>
          <a:prstGeom prst="line">
            <a:avLst/>
          </a:prstGeom>
          <a:ln w="41275">
            <a:solidFill>
              <a:schemeClr val="accent6"/>
            </a:solidFill>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custDataLst>
              <p:tags r:id="rId8"/>
            </p:custDataLst>
          </p:nvPr>
        </p:nvCxnSpPr>
        <p:spPr>
          <a:xfrm>
            <a:off x="7488555" y="3686175"/>
            <a:ext cx="0" cy="612000"/>
          </a:xfrm>
          <a:prstGeom prst="line">
            <a:avLst/>
          </a:prstGeom>
          <a:ln w="41275">
            <a:solidFill>
              <a:schemeClr val="accent6"/>
            </a:solidFill>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50" name="圆角矩形 49"/>
          <p:cNvSpPr/>
          <p:nvPr>
            <p:custDataLst>
              <p:tags r:id="rId9"/>
            </p:custDataLst>
          </p:nvPr>
        </p:nvSpPr>
        <p:spPr>
          <a:xfrm>
            <a:off x="1278890" y="4268470"/>
            <a:ext cx="1256665" cy="638810"/>
          </a:xfrm>
          <a:prstGeom prst="roundRect">
            <a:avLst/>
          </a:prstGeom>
          <a:solidFill>
            <a:schemeClr val="accent6"/>
          </a:solidFill>
          <a:ln>
            <a:noFill/>
          </a:ln>
          <a:effectLst>
            <a:glow rad="139700">
              <a:schemeClr val="accent6">
                <a:satMod val="175000"/>
                <a:alpha val="40000"/>
              </a:scheme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solidFill>
                  <a:schemeClr val="tx1"/>
                </a:solidFill>
              </a:rPr>
              <a:t>电机控制器</a:t>
            </a:r>
            <a:endParaRPr lang="zh-CN" altLang="en-US" sz="1400">
              <a:solidFill>
                <a:schemeClr val="tx1"/>
              </a:solidFill>
            </a:endParaRPr>
          </a:p>
          <a:p>
            <a:pPr algn="ctr"/>
            <a:r>
              <a:rPr lang="zh-CN" altLang="en-US" sz="900">
                <a:solidFill>
                  <a:schemeClr val="tx1"/>
                </a:solidFill>
              </a:rPr>
              <a:t>motor controller</a:t>
            </a:r>
            <a:endParaRPr lang="zh-CN" altLang="en-US" sz="900">
              <a:solidFill>
                <a:schemeClr val="tx1"/>
              </a:solidFill>
            </a:endParaRPr>
          </a:p>
        </p:txBody>
      </p:sp>
      <p:sp>
        <p:nvSpPr>
          <p:cNvPr id="51" name="圆角矩形 50"/>
          <p:cNvSpPr/>
          <p:nvPr>
            <p:custDataLst>
              <p:tags r:id="rId10"/>
            </p:custDataLst>
          </p:nvPr>
        </p:nvSpPr>
        <p:spPr>
          <a:xfrm>
            <a:off x="9305290" y="4268470"/>
            <a:ext cx="1256665" cy="638810"/>
          </a:xfrm>
          <a:prstGeom prst="roundRect">
            <a:avLst/>
          </a:prstGeom>
          <a:solidFill>
            <a:schemeClr val="accent6"/>
          </a:solidFill>
          <a:ln>
            <a:noFill/>
          </a:ln>
          <a:effectLst>
            <a:glow rad="139700">
              <a:schemeClr val="accent6">
                <a:satMod val="175000"/>
                <a:alpha val="40000"/>
              </a:scheme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1600">
                <a:solidFill>
                  <a:schemeClr val="tx1"/>
                </a:solidFill>
                <a:sym typeface="+mn-ea"/>
              </a:rPr>
              <a:t>P</a:t>
            </a:r>
            <a:r>
              <a:rPr lang="zh-CN" altLang="en-US" sz="1600">
                <a:solidFill>
                  <a:schemeClr val="tx1"/>
                </a:solidFill>
                <a:sym typeface="+mn-ea"/>
              </a:rPr>
              <a:t>档控制器</a:t>
            </a:r>
            <a:endParaRPr lang="zh-CN" altLang="en-US" sz="1600">
              <a:solidFill>
                <a:schemeClr val="tx1"/>
              </a:solidFill>
              <a:sym typeface="+mn-ea"/>
            </a:endParaRPr>
          </a:p>
          <a:p>
            <a:pPr lvl="0" algn="ctr">
              <a:buClrTx/>
              <a:buSzTx/>
              <a:buFontTx/>
            </a:pPr>
            <a:r>
              <a:rPr lang="zh-CN" altLang="en-US" sz="1000">
                <a:solidFill>
                  <a:schemeClr val="tx1"/>
                </a:solidFill>
                <a:sym typeface="+mn-ea"/>
              </a:rPr>
              <a:t>P-gear controller</a:t>
            </a:r>
            <a:endParaRPr lang="zh-CN" altLang="en-US" sz="1000">
              <a:solidFill>
                <a:schemeClr val="tx1"/>
              </a:solidFill>
              <a:sym typeface="+mn-ea"/>
            </a:endParaRPr>
          </a:p>
        </p:txBody>
      </p:sp>
      <p:sp>
        <p:nvSpPr>
          <p:cNvPr id="52" name="圆角矩形 51"/>
          <p:cNvSpPr/>
          <p:nvPr>
            <p:custDataLst>
              <p:tags r:id="rId11"/>
            </p:custDataLst>
          </p:nvPr>
        </p:nvSpPr>
        <p:spPr>
          <a:xfrm>
            <a:off x="3722370" y="4268470"/>
            <a:ext cx="1256665" cy="638810"/>
          </a:xfrm>
          <a:prstGeom prst="roundRect">
            <a:avLst/>
          </a:prstGeom>
          <a:solidFill>
            <a:schemeClr val="accent6"/>
          </a:solidFill>
          <a:ln>
            <a:noFill/>
          </a:ln>
          <a:effectLst>
            <a:glow rad="139700">
              <a:schemeClr val="accent6">
                <a:satMod val="175000"/>
                <a:alpha val="40000"/>
              </a:scheme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1400">
                <a:solidFill>
                  <a:schemeClr val="tx1"/>
                </a:solidFill>
                <a:sym typeface="+mn-ea"/>
              </a:rPr>
              <a:t>空调控制器</a:t>
            </a:r>
            <a:endParaRPr lang="zh-CN" altLang="en-US" sz="1400">
              <a:solidFill>
                <a:schemeClr val="tx1"/>
              </a:solidFill>
              <a:sym typeface="+mn-ea"/>
            </a:endParaRPr>
          </a:p>
          <a:p>
            <a:pPr lvl="0" algn="ctr">
              <a:buClrTx/>
              <a:buSzTx/>
              <a:buFontTx/>
            </a:pPr>
            <a:r>
              <a:rPr lang="zh-CN" altLang="en-US" sz="900">
                <a:solidFill>
                  <a:schemeClr val="tx1"/>
                </a:solidFill>
                <a:sym typeface="+mn-ea"/>
              </a:rPr>
              <a:t>Air conditioning controller</a:t>
            </a:r>
            <a:endParaRPr lang="zh-CN" altLang="en-US" sz="900">
              <a:solidFill>
                <a:schemeClr val="tx1"/>
              </a:solidFill>
              <a:sym typeface="+mn-ea"/>
            </a:endParaRPr>
          </a:p>
        </p:txBody>
      </p:sp>
      <p:sp>
        <p:nvSpPr>
          <p:cNvPr id="53" name="圆角矩形 52"/>
          <p:cNvSpPr/>
          <p:nvPr>
            <p:custDataLst>
              <p:tags r:id="rId12"/>
            </p:custDataLst>
          </p:nvPr>
        </p:nvSpPr>
        <p:spPr>
          <a:xfrm>
            <a:off x="6861175" y="4268470"/>
            <a:ext cx="1256665" cy="638810"/>
          </a:xfrm>
          <a:prstGeom prst="roundRect">
            <a:avLst/>
          </a:prstGeom>
          <a:solidFill>
            <a:schemeClr val="accent6"/>
          </a:solidFill>
          <a:ln>
            <a:noFill/>
          </a:ln>
          <a:effectLst>
            <a:glow rad="139700">
              <a:schemeClr val="accent6">
                <a:satMod val="175000"/>
                <a:alpha val="40000"/>
              </a:scheme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1600">
                <a:solidFill>
                  <a:schemeClr val="tx1"/>
                </a:solidFill>
                <a:sym typeface="+mn-ea"/>
              </a:rPr>
              <a:t>电源管理</a:t>
            </a:r>
            <a:endParaRPr lang="zh-CN" altLang="en-US" sz="1600">
              <a:solidFill>
                <a:schemeClr val="tx1"/>
              </a:solidFill>
              <a:sym typeface="+mn-ea"/>
            </a:endParaRPr>
          </a:p>
          <a:p>
            <a:pPr lvl="0" algn="ctr">
              <a:buClrTx/>
              <a:buSzTx/>
              <a:buFontTx/>
            </a:pPr>
            <a:r>
              <a:rPr lang="zh-CN" altLang="en-US" sz="1000">
                <a:solidFill>
                  <a:schemeClr val="tx1"/>
                </a:solidFill>
                <a:sym typeface="+mn-ea"/>
              </a:rPr>
              <a:t>Power management</a:t>
            </a:r>
            <a:endParaRPr lang="zh-CN" altLang="en-US" sz="1000">
              <a:solidFill>
                <a:schemeClr val="tx1"/>
              </a:solidFill>
              <a:sym typeface="+mn-ea"/>
            </a:endParaRPr>
          </a:p>
        </p:txBody>
      </p:sp>
      <p:sp>
        <p:nvSpPr>
          <p:cNvPr id="54" name="圆角矩形 53"/>
          <p:cNvSpPr/>
          <p:nvPr>
            <p:custDataLst>
              <p:tags r:id="rId13"/>
            </p:custDataLst>
          </p:nvPr>
        </p:nvSpPr>
        <p:spPr>
          <a:xfrm>
            <a:off x="1415415" y="5574030"/>
            <a:ext cx="982345" cy="619760"/>
          </a:xfrm>
          <a:prstGeom prst="roundRect">
            <a:avLst/>
          </a:prstGeom>
          <a:solidFill>
            <a:schemeClr val="accent5"/>
          </a:solidFill>
          <a:ln>
            <a:noFill/>
          </a:ln>
          <a:effectLst>
            <a:glow rad="101600">
              <a:schemeClr val="accent5">
                <a:satMod val="175000"/>
                <a:alpha val="40000"/>
              </a:scheme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sz="1400">
                <a:solidFill>
                  <a:schemeClr val="tx1"/>
                </a:solidFill>
              </a:rPr>
              <a:t>驱动电机</a:t>
            </a:r>
            <a:endParaRPr lang="zh-CN" sz="1400">
              <a:solidFill>
                <a:schemeClr val="tx1"/>
              </a:solidFill>
            </a:endParaRPr>
          </a:p>
          <a:p>
            <a:pPr algn="ctr"/>
            <a:r>
              <a:rPr lang="zh-CN" sz="1000">
                <a:solidFill>
                  <a:schemeClr val="tx1"/>
                </a:solidFill>
              </a:rPr>
              <a:t>Drive motor</a:t>
            </a:r>
            <a:endParaRPr lang="zh-CN" sz="1000">
              <a:solidFill>
                <a:schemeClr val="tx1"/>
              </a:solidFill>
            </a:endParaRPr>
          </a:p>
        </p:txBody>
      </p:sp>
      <p:cxnSp>
        <p:nvCxnSpPr>
          <p:cNvPr id="55" name="直接连接符 54"/>
          <p:cNvCxnSpPr/>
          <p:nvPr>
            <p:custDataLst>
              <p:tags r:id="rId14"/>
            </p:custDataLst>
          </p:nvPr>
        </p:nvCxnSpPr>
        <p:spPr>
          <a:xfrm>
            <a:off x="1906905" y="4916805"/>
            <a:ext cx="0" cy="612140"/>
          </a:xfrm>
          <a:prstGeom prst="line">
            <a:avLst/>
          </a:prstGeom>
          <a:solidFill>
            <a:schemeClr val="accent5"/>
          </a:solidFill>
          <a:ln w="41275"/>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56" name="圆角矩形 55"/>
          <p:cNvSpPr/>
          <p:nvPr>
            <p:custDataLst>
              <p:tags r:id="rId15"/>
            </p:custDataLst>
          </p:nvPr>
        </p:nvSpPr>
        <p:spPr>
          <a:xfrm>
            <a:off x="9441815" y="5574030"/>
            <a:ext cx="982345" cy="619760"/>
          </a:xfrm>
          <a:prstGeom prst="roundRect">
            <a:avLst/>
          </a:prstGeom>
          <a:solidFill>
            <a:schemeClr val="accent5"/>
          </a:solidFill>
          <a:ln>
            <a:noFill/>
          </a:ln>
          <a:effectLst>
            <a:glow rad="101600">
              <a:schemeClr val="accent5">
                <a:satMod val="175000"/>
                <a:alpha val="40000"/>
              </a:scheme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600">
                <a:solidFill>
                  <a:schemeClr val="tx1"/>
                </a:solidFill>
                <a:sym typeface="+mn-ea"/>
              </a:rPr>
              <a:t>P</a:t>
            </a:r>
            <a:r>
              <a:rPr lang="zh-CN" altLang="en-US" sz="1600">
                <a:solidFill>
                  <a:schemeClr val="tx1"/>
                </a:solidFill>
                <a:sym typeface="+mn-ea"/>
              </a:rPr>
              <a:t>档电机</a:t>
            </a:r>
            <a:endParaRPr lang="zh-CN" altLang="en-US" sz="1600">
              <a:solidFill>
                <a:schemeClr val="tx1"/>
              </a:solidFill>
              <a:sym typeface="+mn-ea"/>
            </a:endParaRPr>
          </a:p>
          <a:p>
            <a:pPr algn="ctr"/>
            <a:r>
              <a:rPr lang="zh-CN" altLang="en-US" sz="1000">
                <a:solidFill>
                  <a:schemeClr val="tx1"/>
                </a:solidFill>
                <a:sym typeface="+mn-ea"/>
              </a:rPr>
              <a:t>P-speed motor</a:t>
            </a:r>
            <a:endParaRPr lang="zh-CN" altLang="en-US" sz="1000">
              <a:solidFill>
                <a:schemeClr val="tx1"/>
              </a:solidFill>
              <a:sym typeface="+mn-ea"/>
            </a:endParaRPr>
          </a:p>
        </p:txBody>
      </p:sp>
      <p:cxnSp>
        <p:nvCxnSpPr>
          <p:cNvPr id="57" name="直接连接符 56"/>
          <p:cNvCxnSpPr/>
          <p:nvPr>
            <p:custDataLst>
              <p:tags r:id="rId16"/>
            </p:custDataLst>
          </p:nvPr>
        </p:nvCxnSpPr>
        <p:spPr>
          <a:xfrm>
            <a:off x="9933305" y="4916805"/>
            <a:ext cx="0" cy="612140"/>
          </a:xfrm>
          <a:prstGeom prst="line">
            <a:avLst/>
          </a:prstGeom>
          <a:solidFill>
            <a:schemeClr val="accent5"/>
          </a:solidFill>
          <a:ln w="41275">
            <a:solidFill>
              <a:schemeClr val="accent1"/>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58" name="圆角矩形 57"/>
          <p:cNvSpPr/>
          <p:nvPr>
            <p:custDataLst>
              <p:tags r:id="rId17"/>
            </p:custDataLst>
          </p:nvPr>
        </p:nvSpPr>
        <p:spPr>
          <a:xfrm>
            <a:off x="3858895" y="5574030"/>
            <a:ext cx="982345" cy="619760"/>
          </a:xfrm>
          <a:prstGeom prst="roundRect">
            <a:avLst/>
          </a:prstGeom>
          <a:solidFill>
            <a:schemeClr val="accent5"/>
          </a:solidFill>
          <a:ln>
            <a:noFill/>
          </a:ln>
          <a:effectLst>
            <a:glow rad="101600">
              <a:schemeClr val="accent5">
                <a:satMod val="175000"/>
                <a:alpha val="40000"/>
              </a:scheme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sz="1000">
                <a:solidFill>
                  <a:schemeClr val="tx1"/>
                </a:solidFill>
                <a:sym typeface="+mn-ea"/>
              </a:rPr>
              <a:t>压缩机、</a:t>
            </a:r>
            <a:r>
              <a:rPr lang="en-US" altLang="zh-CN" sz="1000">
                <a:solidFill>
                  <a:schemeClr val="tx1"/>
                </a:solidFill>
                <a:sym typeface="+mn-ea"/>
              </a:rPr>
              <a:t>PTC</a:t>
            </a:r>
            <a:endParaRPr lang="en-US" altLang="zh-CN" sz="1000">
              <a:solidFill>
                <a:schemeClr val="tx1"/>
              </a:solidFill>
              <a:sym typeface="+mn-ea"/>
            </a:endParaRPr>
          </a:p>
          <a:p>
            <a:pPr algn="ctr"/>
            <a:r>
              <a:rPr lang="en-US" altLang="zh-CN" sz="900">
                <a:solidFill>
                  <a:schemeClr val="tx1"/>
                </a:solidFill>
                <a:sym typeface="+mn-ea"/>
              </a:rPr>
              <a:t>Compressor, PTC</a:t>
            </a:r>
            <a:endParaRPr lang="en-US" altLang="zh-CN" sz="900">
              <a:solidFill>
                <a:schemeClr val="tx1"/>
              </a:solidFill>
              <a:sym typeface="+mn-ea"/>
            </a:endParaRPr>
          </a:p>
        </p:txBody>
      </p:sp>
      <p:cxnSp>
        <p:nvCxnSpPr>
          <p:cNvPr id="59" name="直接连接符 58"/>
          <p:cNvCxnSpPr/>
          <p:nvPr>
            <p:custDataLst>
              <p:tags r:id="rId18"/>
            </p:custDataLst>
          </p:nvPr>
        </p:nvCxnSpPr>
        <p:spPr>
          <a:xfrm>
            <a:off x="4350385" y="4916805"/>
            <a:ext cx="0" cy="612140"/>
          </a:xfrm>
          <a:prstGeom prst="line">
            <a:avLst/>
          </a:prstGeom>
          <a:solidFill>
            <a:schemeClr val="accent5"/>
          </a:solidFill>
          <a:ln w="41275"/>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0" name="圆角矩形 59"/>
          <p:cNvSpPr/>
          <p:nvPr>
            <p:custDataLst>
              <p:tags r:id="rId19"/>
            </p:custDataLst>
          </p:nvPr>
        </p:nvSpPr>
        <p:spPr>
          <a:xfrm>
            <a:off x="6997700" y="5574030"/>
            <a:ext cx="982345" cy="619760"/>
          </a:xfrm>
          <a:prstGeom prst="roundRect">
            <a:avLst/>
          </a:prstGeom>
          <a:solidFill>
            <a:schemeClr val="accent5"/>
          </a:solidFill>
          <a:ln>
            <a:noFill/>
          </a:ln>
          <a:effectLst>
            <a:glow rad="101600">
              <a:schemeClr val="accent5">
                <a:satMod val="175000"/>
                <a:alpha val="40000"/>
              </a:scheme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sz="1000">
                <a:solidFill>
                  <a:schemeClr val="tx1"/>
                </a:solidFill>
                <a:sym typeface="+mn-ea"/>
              </a:rPr>
              <a:t>高压电池组</a:t>
            </a:r>
            <a:endParaRPr lang="zh-CN" sz="1000">
              <a:solidFill>
                <a:schemeClr val="tx1"/>
              </a:solidFill>
              <a:sym typeface="+mn-ea"/>
            </a:endParaRPr>
          </a:p>
          <a:p>
            <a:pPr algn="ctr"/>
            <a:r>
              <a:rPr lang="zh-CN" altLang="zh-CN" sz="800">
                <a:solidFill>
                  <a:schemeClr val="tx1"/>
                </a:solidFill>
                <a:sym typeface="+mn-ea"/>
              </a:rPr>
              <a:t>High voltage battery</a:t>
            </a:r>
            <a:endParaRPr lang="zh-CN" altLang="zh-CN" sz="800">
              <a:solidFill>
                <a:schemeClr val="tx1"/>
              </a:solidFill>
              <a:sym typeface="+mn-ea"/>
            </a:endParaRPr>
          </a:p>
        </p:txBody>
      </p:sp>
      <p:cxnSp>
        <p:nvCxnSpPr>
          <p:cNvPr id="61" name="直接连接符 60"/>
          <p:cNvCxnSpPr/>
          <p:nvPr>
            <p:custDataLst>
              <p:tags r:id="rId20"/>
            </p:custDataLst>
          </p:nvPr>
        </p:nvCxnSpPr>
        <p:spPr>
          <a:xfrm>
            <a:off x="7489190" y="4916805"/>
            <a:ext cx="0" cy="612140"/>
          </a:xfrm>
          <a:prstGeom prst="line">
            <a:avLst/>
          </a:prstGeom>
          <a:solidFill>
            <a:schemeClr val="accent5"/>
          </a:solidFill>
          <a:ln w="41275"/>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spTree>
    <p:custDataLst>
      <p:tags r:id="rId21"/>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ssolv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up)">
                                      <p:cBhvr>
                                        <p:cTn id="12" dur="500"/>
                                        <p:tgtEl>
                                          <p:spTgt spid="45"/>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wipe(up)">
                                      <p:cBhvr>
                                        <p:cTn id="20" dur="500"/>
                                        <p:tgtEl>
                                          <p:spTgt spid="46"/>
                                        </p:tgtEl>
                                      </p:cBhvr>
                                    </p:animEffect>
                                  </p:childTnLst>
                                </p:cTn>
                              </p:par>
                              <p:par>
                                <p:cTn id="21" presetID="22" presetClass="entr" presetSubtype="1" fill="hold"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up)">
                                      <p:cBhvr>
                                        <p:cTn id="23" dur="500"/>
                                        <p:tgtEl>
                                          <p:spTgt spid="47"/>
                                        </p:tgtEl>
                                      </p:cBhvr>
                                    </p:animEffect>
                                  </p:childTnLst>
                                </p:cTn>
                              </p:par>
                              <p:par>
                                <p:cTn id="24" presetID="22" presetClass="entr" presetSubtype="1"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up)">
                                      <p:cBhvr>
                                        <p:cTn id="26" dur="500"/>
                                        <p:tgtEl>
                                          <p:spTgt spid="48"/>
                                        </p:tgtEl>
                                      </p:cBhvr>
                                    </p:animEffect>
                                  </p:childTnLst>
                                </p:cTn>
                              </p:par>
                              <p:par>
                                <p:cTn id="27" presetID="22" presetClass="entr" presetSubtype="1"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up)">
                                      <p:cBhvr>
                                        <p:cTn id="29" dur="500"/>
                                        <p:tgtEl>
                                          <p:spTgt spid="49"/>
                                        </p:tgtEl>
                                      </p:cBhvr>
                                    </p:animEffect>
                                  </p:childTnLst>
                                </p:cTn>
                              </p:par>
                            </p:childTnLst>
                          </p:cTn>
                        </p:par>
                        <p:par>
                          <p:cTn id="30" fill="hold">
                            <p:stCondLst>
                              <p:cond delay="1500"/>
                            </p:stCondLst>
                            <p:childTnLst>
                              <p:par>
                                <p:cTn id="31" presetID="22" presetClass="entr" presetSubtype="1"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wipe(up)">
                                      <p:cBhvr>
                                        <p:cTn id="33" dur="500"/>
                                        <p:tgtEl>
                                          <p:spTgt spid="50"/>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wipe(up)">
                                      <p:cBhvr>
                                        <p:cTn id="36" dur="500"/>
                                        <p:tgtEl>
                                          <p:spTgt spid="51"/>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wipe(up)">
                                      <p:cBhvr>
                                        <p:cTn id="39" dur="500"/>
                                        <p:tgtEl>
                                          <p:spTgt spid="52"/>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wipe(up)">
                                      <p:cBhvr>
                                        <p:cTn id="42" dur="500"/>
                                        <p:tgtEl>
                                          <p:spTgt spid="5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up)">
                                      <p:cBhvr>
                                        <p:cTn id="47" dur="500"/>
                                        <p:tgtEl>
                                          <p:spTgt spid="55"/>
                                        </p:tgtEl>
                                      </p:cBhvr>
                                    </p:animEffect>
                                  </p:childTnLst>
                                </p:cTn>
                              </p:par>
                              <p:par>
                                <p:cTn id="48" presetID="22" presetClass="entr" presetSubtype="1" fill="hold" nodeType="with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wipe(up)">
                                      <p:cBhvr>
                                        <p:cTn id="50" dur="500"/>
                                        <p:tgtEl>
                                          <p:spTgt spid="57"/>
                                        </p:tgtEl>
                                      </p:cBhvr>
                                    </p:animEffect>
                                  </p:childTnLst>
                                </p:cTn>
                              </p:par>
                              <p:par>
                                <p:cTn id="51" presetID="22" presetClass="entr" presetSubtype="1" fill="hold" nodeType="withEffect">
                                  <p:stCondLst>
                                    <p:cond delay="0"/>
                                  </p:stCondLst>
                                  <p:childTnLst>
                                    <p:set>
                                      <p:cBhvr>
                                        <p:cTn id="52" dur="1" fill="hold">
                                          <p:stCondLst>
                                            <p:cond delay="0"/>
                                          </p:stCondLst>
                                        </p:cTn>
                                        <p:tgtEl>
                                          <p:spTgt spid="59"/>
                                        </p:tgtEl>
                                        <p:attrNameLst>
                                          <p:attrName>style.visibility</p:attrName>
                                        </p:attrNameLst>
                                      </p:cBhvr>
                                      <p:to>
                                        <p:strVal val="visible"/>
                                      </p:to>
                                    </p:set>
                                    <p:animEffect transition="in" filter="wipe(up)">
                                      <p:cBhvr>
                                        <p:cTn id="53" dur="500"/>
                                        <p:tgtEl>
                                          <p:spTgt spid="59"/>
                                        </p:tgtEl>
                                      </p:cBhvr>
                                    </p:animEffect>
                                  </p:childTnLst>
                                </p:cTn>
                              </p:par>
                              <p:par>
                                <p:cTn id="54" presetID="22" presetClass="entr" presetSubtype="1" fill="hold" nodeType="with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up)">
                                      <p:cBhvr>
                                        <p:cTn id="56" dur="500"/>
                                        <p:tgtEl>
                                          <p:spTgt spid="61"/>
                                        </p:tgtEl>
                                      </p:cBhvr>
                                    </p:animEffect>
                                  </p:childTnLst>
                                </p:cTn>
                              </p:par>
                            </p:childTnLst>
                          </p:cTn>
                        </p:par>
                        <p:par>
                          <p:cTn id="57" fill="hold">
                            <p:stCondLst>
                              <p:cond delay="5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wipe(up)">
                                      <p:cBhvr>
                                        <p:cTn id="63" dur="500"/>
                                        <p:tgtEl>
                                          <p:spTgt spid="56"/>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wipe(up)">
                                      <p:cBhvr>
                                        <p:cTn id="66" dur="500"/>
                                        <p:tgtEl>
                                          <p:spTgt spid="58"/>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up)">
                                      <p:cBhvr>
                                        <p:cTn id="6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ldLvl="0" animBg="1"/>
      <p:bldP spid="50" grpId="0" bldLvl="0" animBg="1"/>
      <p:bldP spid="51" grpId="0" bldLvl="0" animBg="1"/>
      <p:bldP spid="52" grpId="0" bldLvl="0" animBg="1"/>
      <p:bldP spid="53" grpId="0" bldLvl="0" animBg="1"/>
      <p:bldP spid="54" grpId="0" bldLvl="0" animBg="1"/>
      <p:bldP spid="56" grpId="0" bldLvl="0" animBg="1"/>
      <p:bldP spid="58" grpId="0" bldLvl="0" animBg="1"/>
      <p:bldP spid="60"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p:cNvSpPr txBox="1"/>
          <p:nvPr/>
        </p:nvSpPr>
        <p:spPr>
          <a:xfrm>
            <a:off x="2324100" y="3009900"/>
            <a:ext cx="7696200" cy="1106805"/>
          </a:xfrm>
          <a:prstGeom prst="rect">
            <a:avLst/>
          </a:prstGeom>
          <a:noFill/>
        </p:spPr>
        <p:txBody>
          <a:bodyPr wrap="square" rtlCol="0">
            <a:spAutoFit/>
          </a:bodyPr>
          <a:lstStyle/>
          <a:p>
            <a:pPr algn="ctr"/>
            <a:r>
              <a:rPr lang="zh-CN" altLang="en-US" sz="660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整车控制系统组成</a:t>
            </a:r>
            <a:endParaRPr lang="zh-CN" altLang="en-US" sz="66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37" name="文本框 36"/>
          <p:cNvSpPr txBox="1"/>
          <p:nvPr/>
        </p:nvSpPr>
        <p:spPr>
          <a:xfrm>
            <a:off x="3784600" y="4289425"/>
            <a:ext cx="4775200" cy="414020"/>
          </a:xfrm>
          <a:prstGeom prst="rect">
            <a:avLst/>
          </a:prstGeom>
          <a:noFill/>
        </p:spPr>
        <p:txBody>
          <a:bodyPr wrap="square" rtlCol="0">
            <a:spAutoFit/>
          </a:bodyPr>
          <a:lstStyle/>
          <a:p>
            <a:pPr algn="ctr">
              <a:lnSpc>
                <a:spcPct val="150000"/>
              </a:lnSpc>
            </a:pPr>
            <a:r>
              <a:rPr sz="1400">
                <a:latin typeface="微软雅黑" panose="020B0503020204020204" charset="-122"/>
                <a:ea typeface="微软雅黑" panose="020B0503020204020204" charset="-122"/>
                <a:cs typeface="思源宋体 SemiBold" panose="02020600000000000000" charset="-122"/>
                <a:sym typeface="微软雅黑" panose="020B0503020204020204" charset="-122"/>
              </a:rPr>
              <a:t>Composition of vehicle control system</a:t>
            </a:r>
            <a:endParaRPr sz="1400">
              <a:latin typeface="微软雅黑" panose="020B0503020204020204" charset="-122"/>
              <a:ea typeface="微软雅黑" panose="020B0503020204020204" charset="-122"/>
              <a:cs typeface="思源宋体 SemiBold" panose="02020600000000000000" charset="-122"/>
              <a:sym typeface="微软雅黑" panose="020B0503020204020204" charset="-122"/>
            </a:endParaRPr>
          </a:p>
        </p:txBody>
      </p:sp>
      <p:sp>
        <p:nvSpPr>
          <p:cNvPr id="38" name="矩形: 圆角 37"/>
          <p:cNvSpPr/>
          <p:nvPr/>
        </p:nvSpPr>
        <p:spPr>
          <a:xfrm>
            <a:off x="4787901" y="1824037"/>
            <a:ext cx="2616200" cy="84296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rPr>
              <a:t>PART-03</a:t>
            </a:r>
            <a:endParaRPr lang="zh-CN" altLang="en-US" sz="40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 name="KSO_WM_UNIT_PLACING_PICTURE_USER_VIEWPORT" val="{&quot;height&quot;:10800,&quot;width&quot;:18904.374803149607}"/>
</p:tagLst>
</file>

<file path=ppt/tags/tag11.xml><?xml version="1.0" encoding="utf-8"?>
<p:tagLst xmlns:p="http://schemas.openxmlformats.org/presentationml/2006/main">
  <p:tag name="KSO_WM_BEAUTIFY_FLAG" val="#wm#"/>
  <p:tag name="KSO_WM_TEMPLATE_CATEGORY" val="custom"/>
  <p:tag name="KSO_WM_TEMPLATE_INDEX" val="20205081"/>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wm#"/>
  <p:tag name="KSO_WM_TEMPLATE_CATEGORY" val="custom"/>
  <p:tag name="KSO_WM_TEMPLATE_INDEX" val="20205081"/>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wm#"/>
  <p:tag name="KSO_WM_TEMPLATE_CATEGORY" val="custom"/>
  <p:tag name="KSO_WM_TEMPLATE_INDEX" val="20205081"/>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wm#"/>
  <p:tag name="KSO_WM_TEMPLATE_CATEGORY" val="custom"/>
  <p:tag name="KSO_WM_TEMPLATE_INDEX" val="20205081"/>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wm#"/>
  <p:tag name="KSO_WM_TEMPLATE_CATEGORY" val="custom"/>
  <p:tag name="KSO_WM_TEMPLATE_INDEX" val="20205081"/>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wm#"/>
  <p:tag name="KSO_WM_TEMPLATE_CATEGORY" val="custom"/>
  <p:tag name="KSO_WM_TEMPLATE_INDEX" val="20205081"/>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ISLIDE.ICON" val="#393842;"/>
</p:tagLst>
</file>

<file path=ppt/tags/tag75.xml><?xml version="1.0" encoding="utf-8"?>
<p:tagLst xmlns:p="http://schemas.openxmlformats.org/presentationml/2006/main">
  <p:tag name="KSO_WPP_MARK_KEY" val="d323b08a-72da-420c-a5f9-38001ee621a0"/>
  <p:tag name="COMMONDATA" val="eyJoZGlkIjoiM2IyNGM0ZjdjZTNmODI0YTQ1YjExN2U3OGQ1NDcwNzcifQ=="/>
  <p:tag name="commondata" val="eyJoZGlkIjoiMzMxN2VlZTUzMzU0MDIzMDIxZjIxZDQ4MzdlYzczMzcifQ=="/>
</p:tagLst>
</file>

<file path=ppt/tags/tag8.xml><?xml version="1.0" encoding="utf-8"?>
<p:tagLst xmlns:p="http://schemas.openxmlformats.org/presentationml/2006/main">
  <p:tag name="ISLIDE.ICON" val="#393842;"/>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自定义 1885">
      <a:dk1>
        <a:sysClr val="windowText" lastClr="000000"/>
      </a:dk1>
      <a:lt1>
        <a:sysClr val="window" lastClr="FFFFFF"/>
      </a:lt1>
      <a:dk2>
        <a:srgbClr val="44546A"/>
      </a:dk2>
      <a:lt2>
        <a:srgbClr val="E7E6E6"/>
      </a:lt2>
      <a:accent1>
        <a:srgbClr val="D11019"/>
      </a:accent1>
      <a:accent2>
        <a:srgbClr val="D11019"/>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F35B0BEE-F18A-47BB-8FCB-E00DA2F2635D-1">
      <extobjdata type="F35B0BEE-F18A-47BB-8FCB-E00DA2F2635D" data="ewoJIkRlc2lnbklkIiA6ICJiODA3M2JlYy0zNGZhLTQzNjctODlmZS03NTIyZTdiNWM0NDciCn0K"/>
    </extobj>
    <extobj name="F35B0BEE-F18A-47BB-8FCB-E00DA2F2635D-2">
      <extobjdata type="F35B0BEE-F18A-47BB-8FCB-E00DA2F2635D" data="ewoJIkRlc2lnbklkIiA6ICIzMzEzN2NiNC04Nzg5LTRmMGItOTVkYS1kZjA0OTc2Y2Y2MzkiCn0K"/>
    </extobj>
    <extobj name="F35B0BEE-F18A-47BB-8FCB-E00DA2F2635D-3">
      <extobjdata type="F35B0BEE-F18A-47BB-8FCB-E00DA2F2635D" data="ewoJIkRlc2lnbklkIiA6ICI4ZDYxZDUwNy0zMDEzLTQ2M2ItYWI1NC0xYzhkYmRjOTExNTgiCn0K"/>
    </extobj>
  </extobjs>
</s:customData>
</file>

<file path=customXml/itemProps74.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2281</Words>
  <Application>WPS 演示</Application>
  <PresentationFormat>宽屏</PresentationFormat>
  <Paragraphs>163</Paragraphs>
  <Slides>14</Slides>
  <Notes>1</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14</vt:i4>
      </vt:variant>
    </vt:vector>
  </HeadingPairs>
  <TitlesOfParts>
    <vt:vector size="33" baseType="lpstr">
      <vt:lpstr>Arial</vt:lpstr>
      <vt:lpstr>宋体</vt:lpstr>
      <vt:lpstr>Wingdings</vt:lpstr>
      <vt:lpstr>Calibri</vt:lpstr>
      <vt:lpstr>字魂58号-创中黑</vt:lpstr>
      <vt:lpstr>思源黑体 CN Bold</vt:lpstr>
      <vt:lpstr>微软雅黑</vt:lpstr>
      <vt:lpstr>阿里巴巴普惠体 M</vt:lpstr>
      <vt:lpstr>思源宋体 SemiBold</vt:lpstr>
      <vt:lpstr>Bahnschrift Condensed</vt:lpstr>
      <vt:lpstr>阿里巴巴普惠体 Medium</vt:lpstr>
      <vt:lpstr>微软雅黑 Light</vt:lpstr>
      <vt:lpstr>思源黑体 CN Medium</vt:lpstr>
      <vt:lpstr>思源黑体 CN Normal</vt:lpstr>
      <vt:lpstr>Arial Unicode MS</vt:lpstr>
      <vt:lpstr>等线</vt:lpstr>
      <vt:lpstr>等线 Light</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北方职业教育 岳群</cp:lastModifiedBy>
  <cp:revision>95</cp:revision>
  <dcterms:created xsi:type="dcterms:W3CDTF">2023-05-05T14:56:00Z</dcterms:created>
  <dcterms:modified xsi:type="dcterms:W3CDTF">2023-10-31T00:48:50Z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4F8EBF7F654D4FA6BB522FF4AF391031_13</vt:lpwstr>
  </property>
  <property fmtid="{D5CDD505-2E9C-101B-9397-08002B2CF9AE}" pid="3" name="KSOProductBuildVer">
    <vt:lpwstr>2052-11.1.0.14309</vt:lpwstr>
  </property>
</Properties>
</file>