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7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11090234" r:id="rId3"/>
    <p:sldId id="11090389" r:id="rId4"/>
    <p:sldId id="11090392" r:id="rId5"/>
    <p:sldId id="11090405" r:id="rId6"/>
    <p:sldId id="11090417" r:id="rId7"/>
    <p:sldId id="421" r:id="rId8"/>
    <p:sldId id="11090396" r:id="rId9"/>
    <p:sldId id="423" r:id="rId10"/>
    <p:sldId id="11090435" r:id="rId11"/>
    <p:sldId id="11090429" r:id="rId12"/>
    <p:sldId id="11090442" r:id="rId13"/>
    <p:sldId id="11090441" r:id="rId14"/>
    <p:sldId id="11090443" r:id="rId15"/>
    <p:sldId id="11090437" r:id="rId16"/>
    <p:sldId id="11090431" r:id="rId17"/>
    <p:sldId id="11090393" r:id="rId18"/>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4" userDrawn="1">
          <p15:clr>
            <a:srgbClr val="A4A3A4"/>
          </p15:clr>
        </p15:guide>
        <p15:guide id="2" pos="38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B0F0"/>
    <a:srgbClr val="0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25" d="100"/>
          <a:sy n="25" d="100"/>
        </p:scale>
        <p:origin x="2376" y="1002"/>
      </p:cViewPr>
      <p:guideLst>
        <p:guide orient="horz" pos="2194"/>
        <p:guide pos="385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74.xml"/><Relationship Id="rId25" Type="http://schemas.openxmlformats.org/officeDocument/2006/relationships/customXml" Target="../customXml/item1.xml"/><Relationship Id="rId24" Type="http://schemas.openxmlformats.org/officeDocument/2006/relationships/customXmlProps" Target="../customXml/itemProps73.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B378-C07E-4A15-B7AD-225D695BC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E488-F6BA-4C83-A745-03272BA3B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9" name="组合 28"/>
          <p:cNvGrpSpPr/>
          <p:nvPr userDrawn="1"/>
        </p:nvGrpSpPr>
        <p:grpSpPr>
          <a:xfrm>
            <a:off x="-113030" y="109220"/>
            <a:ext cx="12107545" cy="6746240"/>
            <a:chOff x="-178" y="-184"/>
            <a:chExt cx="19067" cy="10624"/>
          </a:xfrm>
        </p:grpSpPr>
        <p:grpSp>
          <p:nvGrpSpPr>
            <p:cNvPr id="30" name="Group 7"/>
            <p:cNvGrpSpPr/>
            <p:nvPr/>
          </p:nvGrpSpPr>
          <p:grpSpPr>
            <a:xfrm>
              <a:off x="16919" y="9806"/>
              <a:ext cx="1970" cy="628"/>
              <a:chOff x="8340407" y="1877155"/>
              <a:chExt cx="2487489" cy="793801"/>
            </a:xfrm>
            <a:solidFill>
              <a:srgbClr val="D11019"/>
            </a:solidFill>
          </p:grpSpPr>
          <p:sp>
            <p:nvSpPr>
              <p:cNvPr id="71" name="Graphic 16"/>
              <p:cNvSpPr/>
              <p:nvPr/>
            </p:nvSpPr>
            <p:spPr>
              <a:xfrm flipH="1" flipV="1">
                <a:off x="8340407" y="1878419"/>
                <a:ext cx="761399" cy="792537"/>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2" name="Graphic 16"/>
              <p:cNvSpPr/>
              <p:nvPr/>
            </p:nvSpPr>
            <p:spPr>
              <a:xfrm flipH="1" flipV="1">
                <a:off x="8916191"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3" name="Graphic 16"/>
              <p:cNvSpPr/>
              <p:nvPr/>
            </p:nvSpPr>
            <p:spPr>
              <a:xfrm flipH="1" flipV="1">
                <a:off x="9491976"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4" name="Graphic 16"/>
              <p:cNvSpPr/>
              <p:nvPr/>
            </p:nvSpPr>
            <p:spPr>
              <a:xfrm flipH="1" flipV="1">
                <a:off x="10066497" y="1877155"/>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31" name="任意多边形 2"/>
            <p:cNvSpPr/>
            <p:nvPr/>
          </p:nvSpPr>
          <p:spPr>
            <a:xfrm flipH="1" flipV="1">
              <a:off x="-178" y="9807"/>
              <a:ext cx="17079" cy="633"/>
            </a:xfrm>
            <a:custGeom>
              <a:avLst/>
              <a:gdLst>
                <a:gd name="connsiteX0" fmla="*/ 0 w 17079"/>
                <a:gd name="connsiteY0" fmla="*/ 200 h 200"/>
                <a:gd name="connsiteX1" fmla="*/ 50 w 17079"/>
                <a:gd name="connsiteY1" fmla="*/ 0 h 200"/>
                <a:gd name="connsiteX2" fmla="*/ 17079 w 17079"/>
                <a:gd name="connsiteY2" fmla="*/ 0 h 200"/>
                <a:gd name="connsiteX3" fmla="*/ 16908 w 17079"/>
                <a:gd name="connsiteY3" fmla="*/ 199 h 200"/>
                <a:gd name="connsiteX4" fmla="*/ 0 w 17079"/>
                <a:gd name="connsiteY4" fmla="*/ 200 h 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9" h="200">
                  <a:moveTo>
                    <a:pt x="0" y="200"/>
                  </a:moveTo>
                  <a:lnTo>
                    <a:pt x="50" y="0"/>
                  </a:lnTo>
                  <a:lnTo>
                    <a:pt x="17079" y="0"/>
                  </a:lnTo>
                  <a:lnTo>
                    <a:pt x="16908" y="199"/>
                  </a:lnTo>
                  <a:lnTo>
                    <a:pt x="0" y="2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pitchFamily="2" charset="-122"/>
              </a:endParaRPr>
            </a:p>
          </p:txBody>
        </p:sp>
        <p:grpSp>
          <p:nvGrpSpPr>
            <p:cNvPr id="64" name="Group 7"/>
            <p:cNvGrpSpPr/>
            <p:nvPr/>
          </p:nvGrpSpPr>
          <p:grpSpPr>
            <a:xfrm>
              <a:off x="33" y="-184"/>
              <a:ext cx="2680" cy="634"/>
              <a:chOff x="9763184" y="1562989"/>
              <a:chExt cx="2486690" cy="484881"/>
            </a:xfrm>
            <a:solidFill>
              <a:srgbClr val="D11019"/>
            </a:solidFill>
          </p:grpSpPr>
          <p:sp>
            <p:nvSpPr>
              <p:cNvPr id="66" name="Graphic 16"/>
              <p:cNvSpPr/>
              <p:nvPr/>
            </p:nvSpPr>
            <p:spPr>
              <a:xfrm>
                <a:off x="9763184" y="1566381"/>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7" name="Graphic 16"/>
              <p:cNvSpPr/>
              <p:nvPr/>
            </p:nvSpPr>
            <p:spPr>
              <a:xfrm>
                <a:off x="10338688" y="1566047"/>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8" name="Graphic 16"/>
              <p:cNvSpPr/>
              <p:nvPr/>
            </p:nvSpPr>
            <p:spPr>
              <a:xfrm>
                <a:off x="10914587" y="1563864"/>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0" name="Graphic 16"/>
              <p:cNvSpPr/>
              <p:nvPr/>
            </p:nvSpPr>
            <p:spPr>
              <a:xfrm>
                <a:off x="11488894" y="1562989"/>
                <a:ext cx="760980" cy="481490"/>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65" name="图形"/>
            <p:cNvSpPr txBox="1"/>
            <p:nvPr/>
          </p:nvSpPr>
          <p:spPr>
            <a:xfrm>
              <a:off x="1168" y="454"/>
              <a:ext cx="4843" cy="1016"/>
            </a:xfrm>
            <a:prstGeom prst="rect">
              <a:avLst/>
            </a:prstGeom>
            <a:noFill/>
          </p:spPr>
          <p:txBody>
            <a:bodyPr wrap="square" rtlCol="0">
              <a:spAutoFit/>
            </a:bodyPr>
            <a:lstStyle/>
            <a:p>
              <a:pPr indent="0" algn="dist">
                <a:buNone/>
              </a:pPr>
              <a:endParaRPr lang="zh-CN" altLang="en-US" sz="3600">
                <a:latin typeface="思源黑体 CN Bold" panose="020B0800000000000000" charset="-122"/>
                <a:ea typeface="思源黑体 CN Bold" panose="020B0800000000000000" charset="-122"/>
                <a:cs typeface="字魂58号-创中黑" panose="00000500000000000000" pitchFamily="2" charset="-122"/>
                <a:sym typeface="+mn-ea"/>
              </a:endParaRPr>
            </a:p>
          </p:txBody>
        </p:sp>
      </p:gr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14" name="矩形 13"/>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15" name="图片 14"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9.xml"/><Relationship Id="rId4" Type="http://schemas.openxmlformats.org/officeDocument/2006/relationships/image" Target="../media/image3.png"/><Relationship Id="rId3" Type="http://schemas.openxmlformats.org/officeDocument/2006/relationships/tags" Target="../tags/tag8.xml"/><Relationship Id="rId2" Type="http://schemas.openxmlformats.org/officeDocument/2006/relationships/image" Target="../media/image2.png"/><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6.xml"/><Relationship Id="rId7" Type="http://schemas.openxmlformats.org/officeDocument/2006/relationships/image" Target="../media/image11.png"/><Relationship Id="rId6"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tags" Target="../tags/tag24.xml"/><Relationship Id="rId3" Type="http://schemas.openxmlformats.org/officeDocument/2006/relationships/image" Target="../media/image9.jpeg"/><Relationship Id="rId2" Type="http://schemas.openxmlformats.org/officeDocument/2006/relationships/tags" Target="../tags/tag2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tags" Target="../tags/tag31.xml"/><Relationship Id="rId7" Type="http://schemas.openxmlformats.org/officeDocument/2006/relationships/image" Target="../media/image14.jpeg"/><Relationship Id="rId6" Type="http://schemas.openxmlformats.org/officeDocument/2006/relationships/tags" Target="../tags/tag30.xml"/><Relationship Id="rId5" Type="http://schemas.openxmlformats.org/officeDocument/2006/relationships/image" Target="../media/image13.png"/><Relationship Id="rId4" Type="http://schemas.openxmlformats.org/officeDocument/2006/relationships/tags" Target="../tags/tag29.xml"/><Relationship Id="rId3" Type="http://schemas.openxmlformats.org/officeDocument/2006/relationships/image" Target="../media/image12.png"/><Relationship Id="rId2" Type="http://schemas.openxmlformats.org/officeDocument/2006/relationships/tags" Target="../tags/tag28.xml"/><Relationship Id="rId15" Type="http://schemas.openxmlformats.org/officeDocument/2006/relationships/slideLayout" Target="../slideLayouts/slideLayout13.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41.xml"/><Relationship Id="rId7" Type="http://schemas.openxmlformats.org/officeDocument/2006/relationships/image" Target="../media/image17.png"/><Relationship Id="rId6" Type="http://schemas.openxmlformats.org/officeDocument/2006/relationships/tags" Target="../tags/tag40.xml"/><Relationship Id="rId5" Type="http://schemas.openxmlformats.org/officeDocument/2006/relationships/image" Target="../media/image16.png"/><Relationship Id="rId4" Type="http://schemas.openxmlformats.org/officeDocument/2006/relationships/tags" Target="../tags/tag39.xml"/><Relationship Id="rId3" Type="http://schemas.openxmlformats.org/officeDocument/2006/relationships/image" Target="../media/image15.png"/><Relationship Id="rId23" Type="http://schemas.openxmlformats.org/officeDocument/2006/relationships/slideLayout" Target="../slideLayouts/slideLayout13.xml"/><Relationship Id="rId22" Type="http://schemas.openxmlformats.org/officeDocument/2006/relationships/tags" Target="../tags/tag51.xml"/><Relationship Id="rId21" Type="http://schemas.openxmlformats.org/officeDocument/2006/relationships/tags" Target="../tags/tag50.xml"/><Relationship Id="rId20" Type="http://schemas.openxmlformats.org/officeDocument/2006/relationships/tags" Target="../tags/tag49.xml"/><Relationship Id="rId2" Type="http://schemas.openxmlformats.org/officeDocument/2006/relationships/tags" Target="../tags/tag38.xml"/><Relationship Id="rId19" Type="http://schemas.openxmlformats.org/officeDocument/2006/relationships/tags" Target="../tags/tag48.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image" Target="../media/image21.png"/><Relationship Id="rId14" Type="http://schemas.openxmlformats.org/officeDocument/2006/relationships/tags" Target="../tags/tag44.xml"/><Relationship Id="rId13" Type="http://schemas.openxmlformats.org/officeDocument/2006/relationships/image" Target="../media/image20.png"/><Relationship Id="rId12" Type="http://schemas.openxmlformats.org/officeDocument/2006/relationships/tags" Target="../tags/tag43.xml"/><Relationship Id="rId11" Type="http://schemas.openxmlformats.org/officeDocument/2006/relationships/image" Target="../media/image19.png"/><Relationship Id="rId10" Type="http://schemas.openxmlformats.org/officeDocument/2006/relationships/tags" Target="../tags/tag42.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tags" Target="../tags/tag56.xml"/><Relationship Id="rId7" Type="http://schemas.openxmlformats.org/officeDocument/2006/relationships/image" Target="../media/image23.png"/><Relationship Id="rId6" Type="http://schemas.openxmlformats.org/officeDocument/2006/relationships/tags" Target="../tags/tag55.xml"/><Relationship Id="rId5" Type="http://schemas.openxmlformats.org/officeDocument/2006/relationships/image" Target="../media/image22.png"/><Relationship Id="rId4" Type="http://schemas.openxmlformats.org/officeDocument/2006/relationships/tags" Target="../tags/tag54.xml"/><Relationship Id="rId3" Type="http://schemas.openxmlformats.org/officeDocument/2006/relationships/image" Target="../media/image11.png"/><Relationship Id="rId2" Type="http://schemas.openxmlformats.org/officeDocument/2006/relationships/tags" Target="../tags/tag53.xml"/><Relationship Id="rId18" Type="http://schemas.openxmlformats.org/officeDocument/2006/relationships/slideLayout" Target="../slideLayouts/slideLayout13.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image" Target="../media/image25.png"/><Relationship Id="rId10" Type="http://schemas.openxmlformats.org/officeDocument/2006/relationships/tags" Target="../tags/tag57.xml"/><Relationship Id="rId1" Type="http://schemas.openxmlformats.org/officeDocument/2006/relationships/tags" Target="../tags/tag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image" Target="../media/image3.png"/><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image" Target="../media/image2.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0" Type="http://schemas.openxmlformats.org/officeDocument/2006/relationships/slideLayout" Target="../slideLayouts/slideLayout7.xml"/><Relationship Id="rId1" Type="http://schemas.openxmlformats.org/officeDocument/2006/relationships/tags" Target="../tags/tag6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2.xml"/><Relationship Id="rId4" Type="http://schemas.openxmlformats.org/officeDocument/2006/relationships/image" Target="../media/image6.png"/><Relationship Id="rId3" Type="http://schemas.openxmlformats.org/officeDocument/2006/relationships/tags" Target="../tags/tag11.xml"/><Relationship Id="rId2" Type="http://schemas.openxmlformats.org/officeDocument/2006/relationships/image" Target="../media/image5.jpeg"/><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1.xml"/><Relationship Id="rId4" Type="http://schemas.openxmlformats.org/officeDocument/2006/relationships/image" Target="../media/image8.png"/><Relationship Id="rId3" Type="http://schemas.openxmlformats.org/officeDocument/2006/relationships/tags" Target="../tags/tag20.xml"/><Relationship Id="rId2" Type="http://schemas.openxmlformats.org/officeDocument/2006/relationships/image" Target="../media/image7.png"/><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37465"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18" name="文本框 17"/>
          <p:cNvSpPr txBox="1"/>
          <p:nvPr>
            <p:custDataLst>
              <p:tags r:id="rId1"/>
            </p:custDataLst>
          </p:nvPr>
        </p:nvSpPr>
        <p:spPr>
          <a:xfrm>
            <a:off x="533400" y="3175978"/>
            <a:ext cx="8242300" cy="768350"/>
          </a:xfrm>
          <a:prstGeom prst="rect">
            <a:avLst/>
          </a:prstGeom>
          <a:noFill/>
        </p:spPr>
        <p:txBody>
          <a:bodyPr wrap="square" rtlCol="0">
            <a:spAutoFit/>
          </a:bodyPr>
          <a:lstStyle/>
          <a:p>
            <a:pPr lvl="0" algn="dist">
              <a:defRPr/>
            </a:pPr>
            <a:r>
              <a:rPr lang="zh-CN" altLang="en-US" sz="4400" spc="-150">
                <a:latin typeface="微软雅黑" panose="020B0503020204020204" charset="-122"/>
                <a:ea typeface="微软雅黑" panose="020B0503020204020204" charset="-122"/>
                <a:cs typeface="思源宋体 SemiBold" panose="02020600000000000000" charset="-122"/>
                <a:sym typeface="微软雅黑" panose="020B0503020204020204" charset="-122"/>
              </a:rPr>
              <a:t>整车控制系统故障的分级与警示</a:t>
            </a:r>
            <a:endParaRPr lang="zh-CN" altLang="en-US" sz="4400" spc="-15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2"/>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1194435" y="2027555"/>
            <a:ext cx="7025640" cy="645160"/>
          </a:xfrm>
          <a:prstGeom prst="rect">
            <a:avLst/>
          </a:prstGeom>
          <a:noFill/>
        </p:spPr>
        <p:txBody>
          <a:bodyPr wrap="square" rtlCol="0">
            <a:spAutoFit/>
          </a:bodyPr>
          <a:lstStyle/>
          <a:p>
            <a:r>
              <a:rPr lang="zh-CN" altLang="en-US" sz="3600" dirty="0">
                <a:latin typeface="微软雅黑" panose="020B0503020204020204" charset="-122"/>
                <a:ea typeface="微软雅黑" panose="020B0503020204020204" charset="-122"/>
                <a:sym typeface="微软雅黑" panose="020B0503020204020204" charset="-122"/>
              </a:rPr>
              <a:t>控制系统故障</a:t>
            </a:r>
            <a:r>
              <a:rPr lang="en-US" altLang="zh-CN" sz="3600" dirty="0">
                <a:latin typeface="微软雅黑" panose="020B0503020204020204" charset="-122"/>
                <a:ea typeface="微软雅黑" panose="020B0503020204020204" charset="-122"/>
                <a:sym typeface="微软雅黑" panose="020B0503020204020204" charset="-122"/>
              </a:rPr>
              <a:t> </a:t>
            </a:r>
            <a:r>
              <a:rPr lang="zh-CN" altLang="en-US" sz="3600" dirty="0">
                <a:latin typeface="微软雅黑" panose="020B0503020204020204" charset="-122"/>
                <a:ea typeface="微软雅黑" panose="020B0503020204020204" charset="-122"/>
                <a:sym typeface="微软雅黑" panose="020B0503020204020204" charset="-122"/>
              </a:rPr>
              <a:t>分级与警示</a:t>
            </a:r>
            <a:endParaRPr lang="zh-CN" altLang="en-US" sz="3600" dirty="0">
              <a:latin typeface="微软雅黑" panose="020B0503020204020204" charset="-122"/>
              <a:ea typeface="微软雅黑" panose="020B0503020204020204" charset="-122"/>
              <a:sym typeface="微软雅黑" panose="020B0503020204020204" charset="-122"/>
            </a:endParaRPr>
          </a:p>
        </p:txBody>
      </p:sp>
      <p:sp>
        <p:nvSpPr>
          <p:cNvPr id="29" name="文本框 28"/>
          <p:cNvSpPr txBox="1"/>
          <p:nvPr/>
        </p:nvSpPr>
        <p:spPr>
          <a:xfrm>
            <a:off x="596900" y="4686300"/>
            <a:ext cx="3620770" cy="368300"/>
          </a:xfrm>
          <a:prstGeom prst="rect">
            <a:avLst/>
          </a:prstGeom>
          <a:noFill/>
        </p:spPr>
        <p:txBody>
          <a:bodyPr wrap="square" rtlCol="0">
            <a:spAutoFit/>
          </a:bodyPr>
          <a:lstStyle/>
          <a:p>
            <a:pPr lvl="0" algn="dist">
              <a:buClrTx/>
              <a:buSzTx/>
              <a:buFontTx/>
              <a:defRPr/>
            </a:pPr>
            <a:r>
              <a:rPr lang="zh-CN" altLang="en-US">
                <a:latin typeface="微软雅黑" panose="020B0503020204020204" charset="-122"/>
                <a:ea typeface="微软雅黑" panose="020B0503020204020204" charset="-122"/>
                <a:sym typeface="微软雅黑" panose="020B0503020204020204" charset="-122"/>
              </a:rPr>
              <a:t>故障分级与警示</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3"/>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4"/>
          <a:stretch>
            <a:fillRect/>
          </a:stretch>
        </p:blipFill>
        <p:spPr>
          <a:xfrm>
            <a:off x="9500870" y="137795"/>
            <a:ext cx="532130" cy="58610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lvl="0" algn="l">
              <a:buClrTx/>
              <a:buSzTx/>
              <a:buFontTx/>
            </a:pPr>
            <a:r>
              <a:rPr lang="zh-CN" altLang="en-US" sz="32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分类</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 name="文本框 1"/>
          <p:cNvSpPr txBox="1"/>
          <p:nvPr/>
        </p:nvSpPr>
        <p:spPr>
          <a:xfrm>
            <a:off x="487680" y="1126490"/>
            <a:ext cx="10949940" cy="1198880"/>
          </a:xfrm>
          <a:prstGeom prst="rect">
            <a:avLst/>
          </a:prstGeom>
          <a:noFill/>
        </p:spPr>
        <p:txBody>
          <a:bodyPr wrap="square" rtlCol="0" anchor="t">
            <a:spAutoFit/>
          </a:bodyPr>
          <a:p>
            <a:r>
              <a:rPr lang="zh-CN" altLang="en-US"/>
              <a:t>纯电动汽车故障灯也是分为指示灯、警告灯、指示/警告灯三类，故障灯同样用颜色代表故障程度：</a:t>
            </a:r>
            <a:endParaRPr lang="zh-CN" altLang="en-US"/>
          </a:p>
          <a:p>
            <a:r>
              <a:rPr lang="zh-CN" altLang="en-US"/>
              <a:t>红色=危险/重要提醒</a:t>
            </a:r>
            <a:endParaRPr lang="zh-CN" altLang="en-US"/>
          </a:p>
          <a:p>
            <a:r>
              <a:rPr lang="zh-CN" altLang="en-US"/>
              <a:t>黄色=警告/故障</a:t>
            </a:r>
            <a:endParaRPr lang="zh-CN" altLang="en-US"/>
          </a:p>
          <a:p>
            <a:r>
              <a:rPr lang="zh-CN" altLang="en-US"/>
              <a:t>绿色/蓝色/白色=指示/确认启用</a:t>
            </a:r>
            <a:endParaRPr lang="zh-CN" altLang="en-US"/>
          </a:p>
        </p:txBody>
      </p:sp>
      <p:pic>
        <p:nvPicPr>
          <p:cNvPr id="104" name="图片 103"/>
          <p:cNvPicPr/>
          <p:nvPr>
            <p:custDataLst>
              <p:tags r:id="rId2"/>
            </p:custDataLst>
          </p:nvPr>
        </p:nvPicPr>
        <p:blipFill>
          <a:blip r:embed="rId3"/>
          <a:srcRect l="15656" r="12108"/>
          <a:stretch>
            <a:fillRect/>
          </a:stretch>
        </p:blipFill>
        <p:spPr>
          <a:xfrm>
            <a:off x="709295" y="3095625"/>
            <a:ext cx="2663190" cy="2149475"/>
          </a:xfrm>
          <a:prstGeom prst="rect">
            <a:avLst/>
          </a:prstGeom>
          <a:noFill/>
          <a:ln w="9525">
            <a:noFill/>
          </a:ln>
        </p:spPr>
      </p:pic>
      <p:pic>
        <p:nvPicPr>
          <p:cNvPr id="100" name="F35B0BEE-F18A-47BB-8FCB-E00DA2F2635D-2" descr="C:/Users/岳群/AppData/Local/Temp/wpp.WYAEFFwpp"/>
          <p:cNvPicPr/>
          <p:nvPr>
            <p:custDataLst>
              <p:tags r:id="rId4"/>
            </p:custDataLst>
          </p:nvPr>
        </p:nvPicPr>
        <p:blipFill>
          <a:blip r:embed="rId5"/>
          <a:stretch>
            <a:fillRect/>
          </a:stretch>
        </p:blipFill>
        <p:spPr>
          <a:xfrm>
            <a:off x="3966845" y="3095625"/>
            <a:ext cx="3876040" cy="2087880"/>
          </a:xfrm>
          <a:prstGeom prst="rect">
            <a:avLst/>
          </a:prstGeom>
          <a:noFill/>
          <a:ln w="9525">
            <a:noFill/>
          </a:ln>
        </p:spPr>
      </p:pic>
      <p:pic>
        <p:nvPicPr>
          <p:cNvPr id="4" name="图片 3" descr="2_pixian_ai"/>
          <p:cNvPicPr>
            <a:picLocks noChangeAspect="1"/>
          </p:cNvPicPr>
          <p:nvPr>
            <p:custDataLst>
              <p:tags r:id="rId6"/>
            </p:custDataLst>
          </p:nvPr>
        </p:nvPicPr>
        <p:blipFill>
          <a:blip r:embed="rId7"/>
          <a:stretch>
            <a:fillRect/>
          </a:stretch>
        </p:blipFill>
        <p:spPr>
          <a:xfrm>
            <a:off x="8007985" y="3095625"/>
            <a:ext cx="3132455" cy="2167255"/>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lvl="0" algn="l">
              <a:buClrTx/>
              <a:buSzTx/>
              <a:buFontTx/>
            </a:pPr>
            <a:r>
              <a:rPr lang="zh-CN" altLang="en-US" sz="32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绿色指示灯</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pic>
        <p:nvPicPr>
          <p:cNvPr id="101" name="F35B0BEE-F18A-47BB-8FCB-E00DA2F2635D-6" descr="C:/Users/岳群/AppData/Local/Temp/wpp.JBUEVAwpp"/>
          <p:cNvPicPr/>
          <p:nvPr>
            <p:custDataLst>
              <p:tags r:id="rId2"/>
            </p:custDataLst>
          </p:nvPr>
        </p:nvPicPr>
        <p:blipFill>
          <a:blip r:embed="rId3"/>
          <a:srcRect l="20899" r="17628"/>
          <a:stretch>
            <a:fillRect/>
          </a:stretch>
        </p:blipFill>
        <p:spPr>
          <a:xfrm>
            <a:off x="245110" y="1883410"/>
            <a:ext cx="2422525" cy="2399030"/>
          </a:xfrm>
          <a:prstGeom prst="rect">
            <a:avLst/>
          </a:prstGeom>
          <a:noFill/>
          <a:ln w="9525">
            <a:noFill/>
          </a:ln>
        </p:spPr>
      </p:pic>
      <p:pic>
        <p:nvPicPr>
          <p:cNvPr id="102" name="F35B0BEE-F18A-47BB-8FCB-E00DA2F2635D-7" descr="C:/Users/岳群/AppData/Local/Temp/wpp.luajVZwpp"/>
          <p:cNvPicPr/>
          <p:nvPr>
            <p:custDataLst>
              <p:tags r:id="rId4"/>
            </p:custDataLst>
          </p:nvPr>
        </p:nvPicPr>
        <p:blipFill>
          <a:blip r:embed="rId5"/>
          <a:stretch>
            <a:fillRect/>
          </a:stretch>
        </p:blipFill>
        <p:spPr>
          <a:xfrm>
            <a:off x="3239135" y="1883410"/>
            <a:ext cx="2287270" cy="2379980"/>
          </a:xfrm>
          <a:prstGeom prst="rect">
            <a:avLst/>
          </a:prstGeom>
          <a:noFill/>
          <a:ln w="9525">
            <a:noFill/>
          </a:ln>
        </p:spPr>
      </p:pic>
      <p:pic>
        <p:nvPicPr>
          <p:cNvPr id="103" name="图片 102"/>
          <p:cNvPicPr/>
          <p:nvPr>
            <p:custDataLst>
              <p:tags r:id="rId6"/>
            </p:custDataLst>
          </p:nvPr>
        </p:nvPicPr>
        <p:blipFill>
          <a:blip r:embed="rId7"/>
          <a:stretch>
            <a:fillRect/>
          </a:stretch>
        </p:blipFill>
        <p:spPr>
          <a:xfrm>
            <a:off x="9332595" y="1883410"/>
            <a:ext cx="2129155" cy="2079625"/>
          </a:xfrm>
          <a:prstGeom prst="rect">
            <a:avLst/>
          </a:prstGeom>
          <a:noFill/>
          <a:ln w="9525">
            <a:noFill/>
          </a:ln>
        </p:spPr>
      </p:pic>
      <p:pic>
        <p:nvPicPr>
          <p:cNvPr id="104" name="图片 103"/>
          <p:cNvPicPr/>
          <p:nvPr>
            <p:custDataLst>
              <p:tags r:id="rId8"/>
            </p:custDataLst>
          </p:nvPr>
        </p:nvPicPr>
        <p:blipFill>
          <a:blip r:embed="rId9"/>
          <a:srcRect l="15656" r="12108"/>
          <a:stretch>
            <a:fillRect/>
          </a:stretch>
        </p:blipFill>
        <p:spPr>
          <a:xfrm>
            <a:off x="6097905" y="1883410"/>
            <a:ext cx="2663190" cy="2149475"/>
          </a:xfrm>
          <a:prstGeom prst="rect">
            <a:avLst/>
          </a:prstGeom>
          <a:noFill/>
          <a:ln w="9525">
            <a:noFill/>
          </a:ln>
        </p:spPr>
      </p:pic>
      <p:sp>
        <p:nvSpPr>
          <p:cNvPr id="2" name="文本框 1"/>
          <p:cNvSpPr txBox="1"/>
          <p:nvPr>
            <p:custDataLst>
              <p:tags r:id="rId10"/>
            </p:custDataLst>
          </p:nvPr>
        </p:nvSpPr>
        <p:spPr>
          <a:xfrm>
            <a:off x="627380" y="4488180"/>
            <a:ext cx="1397000" cy="368300"/>
          </a:xfrm>
          <a:prstGeom prst="rect">
            <a:avLst/>
          </a:prstGeom>
          <a:noFill/>
        </p:spPr>
        <p:txBody>
          <a:bodyPr wrap="square" rtlCol="0">
            <a:spAutoFit/>
          </a:bodyPr>
          <a:p>
            <a:r>
              <a:rPr lang="zh-CN" altLang="en-US"/>
              <a:t>转向指示灯</a:t>
            </a:r>
            <a:endParaRPr lang="zh-CN" altLang="en-US"/>
          </a:p>
        </p:txBody>
      </p:sp>
      <p:sp>
        <p:nvSpPr>
          <p:cNvPr id="3" name="文本框 2"/>
          <p:cNvSpPr txBox="1"/>
          <p:nvPr>
            <p:custDataLst>
              <p:tags r:id="rId11"/>
            </p:custDataLst>
          </p:nvPr>
        </p:nvSpPr>
        <p:spPr>
          <a:xfrm>
            <a:off x="3550285" y="4488180"/>
            <a:ext cx="1397000" cy="368300"/>
          </a:xfrm>
          <a:prstGeom prst="rect">
            <a:avLst/>
          </a:prstGeom>
          <a:noFill/>
        </p:spPr>
        <p:txBody>
          <a:bodyPr wrap="square" rtlCol="0">
            <a:spAutoFit/>
          </a:bodyPr>
          <a:p>
            <a:r>
              <a:rPr lang="zh-CN" altLang="en-US"/>
              <a:t>示宽指示灯</a:t>
            </a:r>
            <a:endParaRPr lang="zh-CN" altLang="en-US"/>
          </a:p>
        </p:txBody>
      </p:sp>
      <p:sp>
        <p:nvSpPr>
          <p:cNvPr id="4" name="文本框 3"/>
          <p:cNvSpPr txBox="1"/>
          <p:nvPr>
            <p:custDataLst>
              <p:tags r:id="rId12"/>
            </p:custDataLst>
          </p:nvPr>
        </p:nvSpPr>
        <p:spPr>
          <a:xfrm>
            <a:off x="6856095" y="4488180"/>
            <a:ext cx="1397000" cy="368300"/>
          </a:xfrm>
          <a:prstGeom prst="rect">
            <a:avLst/>
          </a:prstGeom>
          <a:noFill/>
        </p:spPr>
        <p:txBody>
          <a:bodyPr wrap="square" rtlCol="0">
            <a:spAutoFit/>
          </a:bodyPr>
          <a:p>
            <a:r>
              <a:rPr lang="zh-CN" altLang="en-US"/>
              <a:t>雾灯指示灯</a:t>
            </a:r>
            <a:endParaRPr lang="zh-CN" altLang="en-US"/>
          </a:p>
        </p:txBody>
      </p:sp>
      <p:sp>
        <p:nvSpPr>
          <p:cNvPr id="5" name="文本框 4"/>
          <p:cNvSpPr txBox="1"/>
          <p:nvPr>
            <p:custDataLst>
              <p:tags r:id="rId13"/>
            </p:custDataLst>
          </p:nvPr>
        </p:nvSpPr>
        <p:spPr>
          <a:xfrm>
            <a:off x="9414510" y="4488180"/>
            <a:ext cx="2474595" cy="368300"/>
          </a:xfrm>
          <a:prstGeom prst="rect">
            <a:avLst/>
          </a:prstGeom>
          <a:noFill/>
        </p:spPr>
        <p:txBody>
          <a:bodyPr wrap="square" rtlCol="0">
            <a:spAutoFit/>
          </a:bodyPr>
          <a:p>
            <a:r>
              <a:rPr lang="zh-CN" altLang="en-US"/>
              <a:t>巡航系统开启指示灯</a:t>
            </a:r>
            <a:endParaRPr lang="zh-CN" altLang="en-US"/>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lvl="0" algn="l">
              <a:buClrTx/>
              <a:buSzTx/>
              <a:buFontTx/>
            </a:pPr>
            <a:r>
              <a:rPr lang="zh-CN" altLang="en-US" sz="32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组成</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pic>
        <p:nvPicPr>
          <p:cNvPr id="6" name="图片 5" descr="1_pixian_ai"/>
          <p:cNvPicPr>
            <a:picLocks noChangeAspect="1"/>
          </p:cNvPicPr>
          <p:nvPr>
            <p:custDataLst>
              <p:tags r:id="rId2"/>
            </p:custDataLst>
          </p:nvPr>
        </p:nvPicPr>
        <p:blipFill>
          <a:blip r:embed="rId3"/>
          <a:stretch>
            <a:fillRect/>
          </a:stretch>
        </p:blipFill>
        <p:spPr>
          <a:xfrm>
            <a:off x="2604770" y="1075055"/>
            <a:ext cx="3148330" cy="2273935"/>
          </a:xfrm>
          <a:prstGeom prst="rect">
            <a:avLst/>
          </a:prstGeom>
        </p:spPr>
      </p:pic>
      <p:pic>
        <p:nvPicPr>
          <p:cNvPr id="12" name="图片 11" descr="4_pixian_ai"/>
          <p:cNvPicPr>
            <a:picLocks noChangeAspect="1"/>
          </p:cNvPicPr>
          <p:nvPr>
            <p:custDataLst>
              <p:tags r:id="rId4"/>
            </p:custDataLst>
          </p:nvPr>
        </p:nvPicPr>
        <p:blipFill>
          <a:blip r:embed="rId5"/>
          <a:stretch>
            <a:fillRect/>
          </a:stretch>
        </p:blipFill>
        <p:spPr>
          <a:xfrm>
            <a:off x="2615565" y="4001770"/>
            <a:ext cx="3137535" cy="2050415"/>
          </a:xfrm>
          <a:prstGeom prst="rect">
            <a:avLst/>
          </a:prstGeom>
        </p:spPr>
      </p:pic>
      <p:pic>
        <p:nvPicPr>
          <p:cNvPr id="13" name="图片 12" descr="5_pixian_ai"/>
          <p:cNvPicPr>
            <a:picLocks noChangeAspect="1"/>
          </p:cNvPicPr>
          <p:nvPr>
            <p:custDataLst>
              <p:tags r:id="rId6"/>
            </p:custDataLst>
          </p:nvPr>
        </p:nvPicPr>
        <p:blipFill>
          <a:blip r:embed="rId7"/>
          <a:stretch>
            <a:fillRect/>
          </a:stretch>
        </p:blipFill>
        <p:spPr>
          <a:xfrm>
            <a:off x="0" y="4035425"/>
            <a:ext cx="2698750" cy="1774190"/>
          </a:xfrm>
          <a:prstGeom prst="rect">
            <a:avLst/>
          </a:prstGeom>
        </p:spPr>
      </p:pic>
      <p:pic>
        <p:nvPicPr>
          <p:cNvPr id="14" name="图片 13" descr="6_pixian_ai"/>
          <p:cNvPicPr>
            <a:picLocks noChangeAspect="1"/>
          </p:cNvPicPr>
          <p:nvPr>
            <p:custDataLst>
              <p:tags r:id="rId8"/>
            </p:custDataLst>
          </p:nvPr>
        </p:nvPicPr>
        <p:blipFill>
          <a:blip r:embed="rId9"/>
          <a:stretch>
            <a:fillRect/>
          </a:stretch>
        </p:blipFill>
        <p:spPr>
          <a:xfrm>
            <a:off x="9339580" y="1079500"/>
            <a:ext cx="2303780" cy="1534795"/>
          </a:xfrm>
          <a:prstGeom prst="rect">
            <a:avLst/>
          </a:prstGeom>
        </p:spPr>
      </p:pic>
      <p:pic>
        <p:nvPicPr>
          <p:cNvPr id="16" name="图片 15" descr="8_pixian_ai"/>
          <p:cNvPicPr>
            <a:picLocks noChangeAspect="1"/>
          </p:cNvPicPr>
          <p:nvPr>
            <p:custDataLst>
              <p:tags r:id="rId10"/>
            </p:custDataLst>
          </p:nvPr>
        </p:nvPicPr>
        <p:blipFill>
          <a:blip r:embed="rId11"/>
          <a:stretch>
            <a:fillRect/>
          </a:stretch>
        </p:blipFill>
        <p:spPr>
          <a:xfrm>
            <a:off x="5925820" y="1229995"/>
            <a:ext cx="2315210" cy="1564640"/>
          </a:xfrm>
          <a:prstGeom prst="rect">
            <a:avLst/>
          </a:prstGeom>
        </p:spPr>
      </p:pic>
      <p:pic>
        <p:nvPicPr>
          <p:cNvPr id="17" name="图片 16" descr="9_pixian_ai"/>
          <p:cNvPicPr>
            <a:picLocks noChangeAspect="1"/>
          </p:cNvPicPr>
          <p:nvPr>
            <p:custDataLst>
              <p:tags r:id="rId12"/>
            </p:custDataLst>
          </p:nvPr>
        </p:nvPicPr>
        <p:blipFill>
          <a:blip r:embed="rId13"/>
          <a:stretch>
            <a:fillRect/>
          </a:stretch>
        </p:blipFill>
        <p:spPr>
          <a:xfrm>
            <a:off x="0" y="1026795"/>
            <a:ext cx="2851785" cy="1920240"/>
          </a:xfrm>
          <a:prstGeom prst="rect">
            <a:avLst/>
          </a:prstGeom>
        </p:spPr>
      </p:pic>
      <p:pic>
        <p:nvPicPr>
          <p:cNvPr id="18" name="F35B0BEE-F18A-47BB-8FCB-E00DA2F2635D-4" descr="C:/Users/岳群/AppData/Local/Temp/wpp.uoZmGQwpp"/>
          <p:cNvPicPr/>
          <p:nvPr>
            <p:custDataLst>
              <p:tags r:id="rId14"/>
            </p:custDataLst>
          </p:nvPr>
        </p:nvPicPr>
        <p:blipFill>
          <a:blip r:embed="rId15"/>
          <a:srcRect l="20220" r="21123" b="45486"/>
          <a:stretch>
            <a:fillRect/>
          </a:stretch>
        </p:blipFill>
        <p:spPr>
          <a:xfrm>
            <a:off x="5844540" y="4001770"/>
            <a:ext cx="2626360" cy="1814195"/>
          </a:xfrm>
          <a:prstGeom prst="rect">
            <a:avLst/>
          </a:prstGeom>
          <a:noFill/>
          <a:ln w="9525">
            <a:noFill/>
          </a:ln>
        </p:spPr>
      </p:pic>
      <p:sp>
        <p:nvSpPr>
          <p:cNvPr id="22" name="文本框 21"/>
          <p:cNvSpPr txBox="1"/>
          <p:nvPr/>
        </p:nvSpPr>
        <p:spPr>
          <a:xfrm>
            <a:off x="450215" y="3498850"/>
            <a:ext cx="1400175" cy="368300"/>
          </a:xfrm>
          <a:prstGeom prst="rect">
            <a:avLst/>
          </a:prstGeom>
          <a:noFill/>
        </p:spPr>
        <p:txBody>
          <a:bodyPr wrap="square" rtlCol="0">
            <a:spAutoFit/>
          </a:bodyPr>
          <a:p>
            <a:pPr algn="ctr"/>
            <a:r>
              <a:rPr lang="zh-CN" altLang="en-US"/>
              <a:t>维修指示灯</a:t>
            </a:r>
            <a:endParaRPr lang="zh-CN" altLang="en-US"/>
          </a:p>
        </p:txBody>
      </p:sp>
      <p:sp>
        <p:nvSpPr>
          <p:cNvPr id="24" name="文本框 23"/>
          <p:cNvSpPr txBox="1"/>
          <p:nvPr>
            <p:custDataLst>
              <p:tags r:id="rId16"/>
            </p:custDataLst>
          </p:nvPr>
        </p:nvSpPr>
        <p:spPr>
          <a:xfrm>
            <a:off x="199390" y="5936615"/>
            <a:ext cx="2652395" cy="368300"/>
          </a:xfrm>
          <a:prstGeom prst="rect">
            <a:avLst/>
          </a:prstGeom>
          <a:noFill/>
        </p:spPr>
        <p:txBody>
          <a:bodyPr wrap="square" rtlCol="0">
            <a:spAutoFit/>
          </a:bodyPr>
          <a:p>
            <a:r>
              <a:rPr lang="zh-CN" altLang="en-US">
                <a:sym typeface="+mn-ea"/>
              </a:rPr>
              <a:t>动力系统故障指示灯</a:t>
            </a:r>
            <a:endParaRPr lang="zh-CN" altLang="en-US"/>
          </a:p>
        </p:txBody>
      </p:sp>
      <p:sp>
        <p:nvSpPr>
          <p:cNvPr id="25" name="文本框 24"/>
          <p:cNvSpPr txBox="1"/>
          <p:nvPr>
            <p:custDataLst>
              <p:tags r:id="rId17"/>
            </p:custDataLst>
          </p:nvPr>
        </p:nvSpPr>
        <p:spPr>
          <a:xfrm>
            <a:off x="3157855" y="5936615"/>
            <a:ext cx="2052955" cy="368300"/>
          </a:xfrm>
          <a:prstGeom prst="rect">
            <a:avLst/>
          </a:prstGeom>
          <a:noFill/>
        </p:spPr>
        <p:txBody>
          <a:bodyPr wrap="square" rtlCol="0">
            <a:spAutoFit/>
          </a:bodyPr>
          <a:p>
            <a:r>
              <a:rPr lang="zh-CN" altLang="en-US">
                <a:sym typeface="+mn-ea"/>
              </a:rPr>
              <a:t>高压断开故障灯</a:t>
            </a:r>
            <a:endParaRPr lang="zh-CN" altLang="en-US"/>
          </a:p>
        </p:txBody>
      </p:sp>
      <p:sp>
        <p:nvSpPr>
          <p:cNvPr id="26" name="文本框 25"/>
          <p:cNvSpPr txBox="1"/>
          <p:nvPr>
            <p:custDataLst>
              <p:tags r:id="rId18"/>
            </p:custDataLst>
          </p:nvPr>
        </p:nvSpPr>
        <p:spPr>
          <a:xfrm>
            <a:off x="6332220" y="5936615"/>
            <a:ext cx="1651000" cy="368300"/>
          </a:xfrm>
          <a:prstGeom prst="rect">
            <a:avLst/>
          </a:prstGeom>
          <a:noFill/>
        </p:spPr>
        <p:txBody>
          <a:bodyPr wrap="square" rtlCol="0">
            <a:spAutoFit/>
          </a:bodyPr>
          <a:p>
            <a:r>
              <a:rPr lang="zh-CN" altLang="en-US"/>
              <a:t>限功率指示灯</a:t>
            </a:r>
            <a:endParaRPr lang="zh-CN" altLang="en-US"/>
          </a:p>
        </p:txBody>
      </p:sp>
      <p:sp>
        <p:nvSpPr>
          <p:cNvPr id="27" name="文本框 26"/>
          <p:cNvSpPr txBox="1"/>
          <p:nvPr>
            <p:custDataLst>
              <p:tags r:id="rId19"/>
            </p:custDataLst>
          </p:nvPr>
        </p:nvSpPr>
        <p:spPr>
          <a:xfrm>
            <a:off x="3292475" y="3491230"/>
            <a:ext cx="1387475" cy="368300"/>
          </a:xfrm>
          <a:prstGeom prst="rect">
            <a:avLst/>
          </a:prstGeom>
          <a:noFill/>
        </p:spPr>
        <p:txBody>
          <a:bodyPr wrap="square" rtlCol="0">
            <a:spAutoFit/>
          </a:bodyPr>
          <a:p>
            <a:r>
              <a:rPr lang="zh-CN" altLang="en-US"/>
              <a:t>电量提示灯</a:t>
            </a:r>
            <a:endParaRPr lang="zh-CN" altLang="en-US"/>
          </a:p>
        </p:txBody>
      </p:sp>
      <p:sp>
        <p:nvSpPr>
          <p:cNvPr id="28" name="文本框 27"/>
          <p:cNvSpPr txBox="1"/>
          <p:nvPr>
            <p:custDataLst>
              <p:tags r:id="rId20"/>
            </p:custDataLst>
          </p:nvPr>
        </p:nvSpPr>
        <p:spPr>
          <a:xfrm>
            <a:off x="6390005" y="3499485"/>
            <a:ext cx="1731645" cy="368300"/>
          </a:xfrm>
          <a:prstGeom prst="rect">
            <a:avLst/>
          </a:prstGeom>
          <a:noFill/>
        </p:spPr>
        <p:txBody>
          <a:bodyPr wrap="square" rtlCol="0">
            <a:spAutoFit/>
          </a:bodyPr>
          <a:p>
            <a:r>
              <a:rPr lang="en-US" altLang="zh-CN"/>
              <a:t>EPS</a:t>
            </a:r>
            <a:r>
              <a:rPr lang="zh-CN" altLang="en-US"/>
              <a:t>故障指示灯</a:t>
            </a:r>
            <a:endParaRPr lang="zh-CN" altLang="en-US"/>
          </a:p>
        </p:txBody>
      </p:sp>
      <p:sp>
        <p:nvSpPr>
          <p:cNvPr id="29" name="文本框 28"/>
          <p:cNvSpPr txBox="1"/>
          <p:nvPr>
            <p:custDataLst>
              <p:tags r:id="rId21"/>
            </p:custDataLst>
          </p:nvPr>
        </p:nvSpPr>
        <p:spPr>
          <a:xfrm>
            <a:off x="9776460" y="3491230"/>
            <a:ext cx="1866900" cy="368300"/>
          </a:xfrm>
          <a:prstGeom prst="rect">
            <a:avLst/>
          </a:prstGeom>
          <a:noFill/>
        </p:spPr>
        <p:txBody>
          <a:bodyPr wrap="square" rtlCol="0">
            <a:spAutoFit/>
          </a:bodyPr>
          <a:p>
            <a:r>
              <a:rPr lang="zh-CN"/>
              <a:t>胎压不足报警灯</a:t>
            </a:r>
            <a:endParaRPr lang="zh-CN"/>
          </a:p>
        </p:txBody>
      </p:sp>
    </p:spTree>
    <p:custDataLst>
      <p:tags r:id="rId2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lvl="0" algn="l">
              <a:buClrTx/>
              <a:buSzTx/>
              <a:buFontTx/>
            </a:pPr>
            <a:r>
              <a:rPr lang="zh-CN" altLang="en-US" sz="32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组成</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pic>
        <p:nvPicPr>
          <p:cNvPr id="8" name="图片 7" descr="2_pixian_ai"/>
          <p:cNvPicPr>
            <a:picLocks noChangeAspect="1"/>
          </p:cNvPicPr>
          <p:nvPr>
            <p:custDataLst>
              <p:tags r:id="rId2"/>
            </p:custDataLst>
          </p:nvPr>
        </p:nvPicPr>
        <p:blipFill>
          <a:blip r:embed="rId3"/>
          <a:stretch>
            <a:fillRect/>
          </a:stretch>
        </p:blipFill>
        <p:spPr>
          <a:xfrm>
            <a:off x="9474835" y="1668145"/>
            <a:ext cx="2545080" cy="1760855"/>
          </a:xfrm>
          <a:prstGeom prst="rect">
            <a:avLst/>
          </a:prstGeom>
        </p:spPr>
      </p:pic>
      <p:pic>
        <p:nvPicPr>
          <p:cNvPr id="10" name="图片 9" descr="3_pixian_ai"/>
          <p:cNvPicPr>
            <a:picLocks noChangeAspect="1"/>
          </p:cNvPicPr>
          <p:nvPr>
            <p:custDataLst>
              <p:tags r:id="rId4"/>
            </p:custDataLst>
          </p:nvPr>
        </p:nvPicPr>
        <p:blipFill>
          <a:blip r:embed="rId5"/>
          <a:stretch>
            <a:fillRect/>
          </a:stretch>
        </p:blipFill>
        <p:spPr>
          <a:xfrm>
            <a:off x="5154930" y="1511935"/>
            <a:ext cx="2601595" cy="1716405"/>
          </a:xfrm>
          <a:prstGeom prst="rect">
            <a:avLst/>
          </a:prstGeom>
        </p:spPr>
      </p:pic>
      <p:pic>
        <p:nvPicPr>
          <p:cNvPr id="15" name="图片 14" descr="7_pixian_ai"/>
          <p:cNvPicPr>
            <a:picLocks noChangeAspect="1"/>
          </p:cNvPicPr>
          <p:nvPr>
            <p:custDataLst>
              <p:tags r:id="rId6"/>
            </p:custDataLst>
          </p:nvPr>
        </p:nvPicPr>
        <p:blipFill>
          <a:blip r:embed="rId7"/>
          <a:stretch>
            <a:fillRect/>
          </a:stretch>
        </p:blipFill>
        <p:spPr>
          <a:xfrm>
            <a:off x="1161415" y="1413510"/>
            <a:ext cx="2432050" cy="1616075"/>
          </a:xfrm>
          <a:prstGeom prst="rect">
            <a:avLst/>
          </a:prstGeom>
        </p:spPr>
      </p:pic>
      <p:pic>
        <p:nvPicPr>
          <p:cNvPr id="112" name="F35B0BEE-F18A-47BB-8FCB-E00DA2F2635D-9" descr="C:/Users/岳群/AppData/Local/Temp/wpp.FTCifZwpp"/>
          <p:cNvPicPr/>
          <p:nvPr>
            <p:custDataLst>
              <p:tags r:id="rId8"/>
            </p:custDataLst>
          </p:nvPr>
        </p:nvPicPr>
        <p:blipFill>
          <a:blip r:embed="rId9"/>
          <a:srcRect l="24533" r="17307" b="52321"/>
          <a:stretch>
            <a:fillRect/>
          </a:stretch>
        </p:blipFill>
        <p:spPr>
          <a:xfrm>
            <a:off x="2470785" y="3865880"/>
            <a:ext cx="3507740" cy="2190750"/>
          </a:xfrm>
          <a:prstGeom prst="rect">
            <a:avLst/>
          </a:prstGeom>
          <a:noFill/>
          <a:ln w="9525">
            <a:noFill/>
          </a:ln>
        </p:spPr>
      </p:pic>
      <p:pic>
        <p:nvPicPr>
          <p:cNvPr id="19" name="图片 18" descr="微信图片_20231031111503"/>
          <p:cNvPicPr>
            <a:picLocks noChangeAspect="1"/>
          </p:cNvPicPr>
          <p:nvPr>
            <p:custDataLst>
              <p:tags r:id="rId10"/>
            </p:custDataLst>
          </p:nvPr>
        </p:nvPicPr>
        <p:blipFill>
          <a:blip r:embed="rId11"/>
          <a:stretch>
            <a:fillRect/>
          </a:stretch>
        </p:blipFill>
        <p:spPr>
          <a:xfrm>
            <a:off x="7881620" y="4431030"/>
            <a:ext cx="1745615" cy="1261110"/>
          </a:xfrm>
          <a:prstGeom prst="rect">
            <a:avLst/>
          </a:prstGeom>
        </p:spPr>
      </p:pic>
      <p:sp>
        <p:nvSpPr>
          <p:cNvPr id="11" name="文本框 10"/>
          <p:cNvSpPr txBox="1"/>
          <p:nvPr>
            <p:custDataLst>
              <p:tags r:id="rId12"/>
            </p:custDataLst>
          </p:nvPr>
        </p:nvSpPr>
        <p:spPr>
          <a:xfrm>
            <a:off x="9347835" y="3497580"/>
            <a:ext cx="2798445" cy="368300"/>
          </a:xfrm>
          <a:prstGeom prst="rect">
            <a:avLst/>
          </a:prstGeom>
          <a:noFill/>
        </p:spPr>
        <p:txBody>
          <a:bodyPr wrap="square" rtlCol="0">
            <a:spAutoFit/>
          </a:bodyPr>
          <a:p>
            <a:r>
              <a:rPr lang="zh-CN" altLang="en-US"/>
              <a:t>高压电池内部故障指示灯</a:t>
            </a:r>
            <a:endParaRPr lang="zh-CN" altLang="en-US"/>
          </a:p>
        </p:txBody>
      </p:sp>
      <p:sp>
        <p:nvSpPr>
          <p:cNvPr id="20" name="文本框 19"/>
          <p:cNvSpPr txBox="1"/>
          <p:nvPr>
            <p:custDataLst>
              <p:tags r:id="rId13"/>
            </p:custDataLst>
          </p:nvPr>
        </p:nvSpPr>
        <p:spPr>
          <a:xfrm>
            <a:off x="7756525" y="5979160"/>
            <a:ext cx="2151380" cy="368300"/>
          </a:xfrm>
          <a:prstGeom prst="rect">
            <a:avLst/>
          </a:prstGeom>
          <a:noFill/>
        </p:spPr>
        <p:txBody>
          <a:bodyPr wrap="square" rtlCol="0">
            <a:spAutoFit/>
          </a:bodyPr>
          <a:p>
            <a:r>
              <a:rPr lang="zh-CN" altLang="en-US">
                <a:sym typeface="+mn-ea"/>
              </a:rPr>
              <a:t>电池包漏电指示灯</a:t>
            </a:r>
            <a:endParaRPr lang="zh-CN" altLang="en-US"/>
          </a:p>
        </p:txBody>
      </p:sp>
      <p:sp>
        <p:nvSpPr>
          <p:cNvPr id="21" name="文本框 20"/>
          <p:cNvSpPr txBox="1"/>
          <p:nvPr>
            <p:custDataLst>
              <p:tags r:id="rId14"/>
            </p:custDataLst>
          </p:nvPr>
        </p:nvSpPr>
        <p:spPr>
          <a:xfrm>
            <a:off x="5154930" y="3497580"/>
            <a:ext cx="2769870" cy="368300"/>
          </a:xfrm>
          <a:prstGeom prst="rect">
            <a:avLst/>
          </a:prstGeom>
          <a:noFill/>
        </p:spPr>
        <p:txBody>
          <a:bodyPr wrap="square" rtlCol="0">
            <a:spAutoFit/>
          </a:bodyPr>
          <a:p>
            <a:r>
              <a:rPr lang="zh-CN" altLang="en-US"/>
              <a:t>高压电池温度过高指示灯</a:t>
            </a:r>
            <a:endParaRPr lang="zh-CN" altLang="en-US"/>
          </a:p>
        </p:txBody>
      </p:sp>
      <p:sp>
        <p:nvSpPr>
          <p:cNvPr id="22" name="文本框 21"/>
          <p:cNvSpPr txBox="1"/>
          <p:nvPr>
            <p:custDataLst>
              <p:tags r:id="rId15"/>
            </p:custDataLst>
          </p:nvPr>
        </p:nvSpPr>
        <p:spPr>
          <a:xfrm>
            <a:off x="1564005" y="3497580"/>
            <a:ext cx="1936750" cy="368300"/>
          </a:xfrm>
          <a:prstGeom prst="rect">
            <a:avLst/>
          </a:prstGeom>
          <a:noFill/>
        </p:spPr>
        <p:txBody>
          <a:bodyPr wrap="square" rtlCol="0">
            <a:spAutoFit/>
          </a:bodyPr>
          <a:p>
            <a:r>
              <a:rPr lang="zh-CN" altLang="en-US">
                <a:sym typeface="+mn-ea"/>
              </a:rPr>
              <a:t>电动机温度过高</a:t>
            </a:r>
            <a:endParaRPr lang="zh-CN" altLang="en-US"/>
          </a:p>
        </p:txBody>
      </p:sp>
      <p:sp>
        <p:nvSpPr>
          <p:cNvPr id="24" name="文本框 23"/>
          <p:cNvSpPr txBox="1"/>
          <p:nvPr>
            <p:custDataLst>
              <p:tags r:id="rId16"/>
            </p:custDataLst>
          </p:nvPr>
        </p:nvSpPr>
        <p:spPr>
          <a:xfrm>
            <a:off x="3148965" y="5979160"/>
            <a:ext cx="2151380" cy="368300"/>
          </a:xfrm>
          <a:prstGeom prst="rect">
            <a:avLst/>
          </a:prstGeom>
          <a:noFill/>
        </p:spPr>
        <p:txBody>
          <a:bodyPr wrap="square" rtlCol="0">
            <a:spAutoFit/>
          </a:bodyPr>
          <a:p>
            <a:pPr algn="ctr"/>
            <a:r>
              <a:rPr lang="zh-CN" altLang="en-US">
                <a:sym typeface="+mn-ea"/>
              </a:rPr>
              <a:t>充电枪指示灯</a:t>
            </a:r>
            <a:endParaRPr lang="zh-CN" altLang="en-US"/>
          </a:p>
        </p:txBody>
      </p:sp>
    </p:spTree>
    <p:custDataLst>
      <p:tags r:id="rId1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故障案例分析</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Fault case analysis</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PART-04</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案例分析</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nvSpPr>
        <p:spPr>
          <a:xfrm>
            <a:off x="844550" y="1184910"/>
            <a:ext cx="9862185" cy="645160"/>
          </a:xfrm>
          <a:prstGeom prst="rect">
            <a:avLst/>
          </a:prstGeom>
          <a:noFill/>
        </p:spPr>
        <p:txBody>
          <a:bodyPr wrap="square" rtlCol="0">
            <a:spAutoFit/>
          </a:bodyPr>
          <a:p>
            <a:r>
              <a:rPr lang="zh-CN" altLang="en-US"/>
              <a:t>故障现象：</a:t>
            </a:r>
            <a:endParaRPr lang="zh-CN" altLang="en-US"/>
          </a:p>
          <a:p>
            <a:r>
              <a:rPr lang="zh-CN" altLang="en-US"/>
              <a:t>车辆行驶一段时间后，电机高温指示灯点亮，车辆限功率工作</a:t>
            </a:r>
            <a:endParaRPr lang="zh-CN" altLang="en-US"/>
          </a:p>
        </p:txBody>
      </p:sp>
      <p:sp>
        <p:nvSpPr>
          <p:cNvPr id="4" name="文本框 3"/>
          <p:cNvSpPr txBox="1"/>
          <p:nvPr/>
        </p:nvSpPr>
        <p:spPr>
          <a:xfrm>
            <a:off x="930910" y="2306955"/>
            <a:ext cx="10083165" cy="645160"/>
          </a:xfrm>
          <a:prstGeom prst="rect">
            <a:avLst/>
          </a:prstGeom>
          <a:noFill/>
        </p:spPr>
        <p:txBody>
          <a:bodyPr wrap="square" rtlCol="0">
            <a:spAutoFit/>
          </a:bodyPr>
          <a:p>
            <a:r>
              <a:rPr lang="zh-CN" altLang="en-US"/>
              <a:t>故障可能原因</a:t>
            </a:r>
            <a:r>
              <a:rPr lang="en-US" altLang="zh-CN"/>
              <a:t>;</a:t>
            </a:r>
            <a:endParaRPr lang="en-US" altLang="zh-CN"/>
          </a:p>
          <a:p>
            <a:r>
              <a:rPr lang="zh-CN" altLang="en-US"/>
              <a:t>电机温度传感器、电机本身、电机冷却系统等</a:t>
            </a:r>
            <a:endParaRPr lang="zh-CN" altLang="en-US"/>
          </a:p>
        </p:txBody>
      </p:sp>
      <p:sp>
        <p:nvSpPr>
          <p:cNvPr id="5" name="文本框 4"/>
          <p:cNvSpPr txBox="1"/>
          <p:nvPr/>
        </p:nvSpPr>
        <p:spPr>
          <a:xfrm>
            <a:off x="844550" y="3725545"/>
            <a:ext cx="10083165" cy="1476375"/>
          </a:xfrm>
          <a:prstGeom prst="rect">
            <a:avLst/>
          </a:prstGeom>
          <a:noFill/>
        </p:spPr>
        <p:txBody>
          <a:bodyPr wrap="square" rtlCol="0">
            <a:spAutoFit/>
          </a:bodyPr>
          <a:p>
            <a:r>
              <a:rPr lang="zh-CN"/>
              <a:t>维修思路：</a:t>
            </a:r>
            <a:endParaRPr lang="zh-CN"/>
          </a:p>
          <a:p>
            <a:r>
              <a:rPr lang="en-US" altLang="zh-CN"/>
              <a:t>1</a:t>
            </a:r>
            <a:r>
              <a:rPr lang="zh-CN" altLang="en-US"/>
              <a:t>、检查温度传感器阻值是否正常</a:t>
            </a:r>
            <a:endParaRPr lang="zh-CN" altLang="en-US"/>
          </a:p>
          <a:p>
            <a:r>
              <a:rPr lang="en-US" altLang="zh-CN"/>
              <a:t>2</a:t>
            </a:r>
            <a:r>
              <a:rPr lang="zh-CN" altLang="en-US"/>
              <a:t>、检查冷却液液位是否正常</a:t>
            </a:r>
            <a:endParaRPr lang="zh-CN" altLang="en-US"/>
          </a:p>
          <a:p>
            <a:r>
              <a:rPr lang="en-US" altLang="zh-CN"/>
              <a:t>3</a:t>
            </a:r>
            <a:r>
              <a:rPr lang="zh-CN" altLang="en-US"/>
              <a:t>、检查电子水泵</a:t>
            </a:r>
            <a:r>
              <a:rPr lang="en-US" altLang="zh-CN"/>
              <a:t>/</a:t>
            </a:r>
            <a:r>
              <a:rPr lang="zh-CN" altLang="en-US"/>
              <a:t>电子风扇能否正常工作</a:t>
            </a:r>
            <a:endParaRPr lang="zh-CN" altLang="en-US"/>
          </a:p>
          <a:p>
            <a:r>
              <a:rPr lang="en-US" altLang="zh-CN"/>
              <a:t>4</a:t>
            </a:r>
            <a:r>
              <a:rPr lang="zh-CN" altLang="en-US"/>
              <a:t>、检查电机本身</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4445"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18250"/>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 name="文本框 1"/>
          <p:cNvSpPr txBox="1"/>
          <p:nvPr>
            <p:custDataLst>
              <p:tags r:id="rId1"/>
            </p:custDataLst>
          </p:nvPr>
        </p:nvSpPr>
        <p:spPr>
          <a:xfrm>
            <a:off x="533400" y="2757170"/>
            <a:ext cx="5220335" cy="1322070"/>
          </a:xfrm>
          <a:prstGeom prst="rect">
            <a:avLst/>
          </a:prstGeom>
          <a:noFill/>
        </p:spPr>
        <p:txBody>
          <a:bodyPr wrap="square" rtlCol="0">
            <a:spAutoFit/>
          </a:bodyPr>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谢谢</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观看！</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 name="文本框 2"/>
          <p:cNvSpPr txBox="1"/>
          <p:nvPr>
            <p:custDataLst>
              <p:tags r:id="rId2"/>
            </p:custDataLst>
          </p:nvPr>
        </p:nvSpPr>
        <p:spPr>
          <a:xfrm>
            <a:off x="581025" y="1989455"/>
            <a:ext cx="7089140" cy="768350"/>
          </a:xfrm>
          <a:prstGeom prst="rect">
            <a:avLst/>
          </a:prstGeom>
          <a:noFill/>
        </p:spPr>
        <p:txBody>
          <a:bodyPr wrap="square" rtlCol="0">
            <a:spAutoFit/>
          </a:bodyPr>
          <a:p>
            <a:r>
              <a:rPr lang="zh-CN" altLang="en-US" sz="4400" dirty="0">
                <a:latin typeface="微软雅黑" panose="020B0503020204020204" charset="-122"/>
                <a:ea typeface="微软雅黑" panose="020B0503020204020204" charset="-122"/>
                <a:sym typeface="微软雅黑" panose="020B0503020204020204" charset="-122"/>
              </a:rPr>
              <a:t>控制系统故障</a:t>
            </a:r>
            <a:r>
              <a:rPr lang="en-US" altLang="zh-CN" sz="4400" dirty="0">
                <a:latin typeface="微软雅黑" panose="020B0503020204020204" charset="-122"/>
                <a:ea typeface="微软雅黑" panose="020B0503020204020204" charset="-122"/>
                <a:sym typeface="微软雅黑" panose="020B0503020204020204" charset="-122"/>
              </a:rPr>
              <a:t> </a:t>
            </a:r>
            <a:r>
              <a:rPr lang="zh-CN" altLang="en-US" sz="4400" dirty="0">
                <a:latin typeface="微软雅黑" panose="020B0503020204020204" charset="-122"/>
                <a:ea typeface="微软雅黑" panose="020B0503020204020204" charset="-122"/>
                <a:sym typeface="微软雅黑" panose="020B0503020204020204" charset="-122"/>
              </a:rPr>
              <a:t>分级与警示</a:t>
            </a:r>
            <a:endParaRPr lang="zh-CN" sz="4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3"/>
            </p:custDataLst>
          </p:nvPr>
        </p:nvSpPr>
        <p:spPr>
          <a:xfrm>
            <a:off x="596900" y="4686300"/>
            <a:ext cx="3620770" cy="368300"/>
          </a:xfrm>
          <a:prstGeom prst="rect">
            <a:avLst/>
          </a:prstGeom>
          <a:noFill/>
        </p:spPr>
        <p:txBody>
          <a:bodyPr wrap="square" rtlCol="0">
            <a:spAutoFit/>
          </a:bodyPr>
          <a:p>
            <a:pPr lvl="0" algn="dist">
              <a:buClrTx/>
              <a:buSzTx/>
              <a:buFontTx/>
              <a:defRPr/>
            </a:pPr>
            <a:r>
              <a:rPr lang="zh-CN" altLang="en-US" dirty="0">
                <a:latin typeface="微软雅黑" panose="020B0503020204020204" charset="-122"/>
                <a:ea typeface="微软雅黑" panose="020B0503020204020204" charset="-122"/>
                <a:sym typeface="微软雅黑" panose="020B0503020204020204" charset="-122"/>
              </a:rPr>
              <a:t>控制系统故障分级与警示</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pic>
        <p:nvPicPr>
          <p:cNvPr id="7" name="图片 6" descr="C:\Users\HH\Desktop\PPT\素材\千库网_网课直播教学矢量图_元素编号12813820(1).png千库网_网课直播教学矢量图_元素编号12813820(1)"/>
          <p:cNvPicPr>
            <a:picLocks noChangeAspect="1"/>
          </p:cNvPicPr>
          <p:nvPr>
            <p:custDataLst>
              <p:tags r:id="rId4"/>
            </p:custDataLst>
          </p:nvPr>
        </p:nvPicPr>
        <p:blipFill>
          <a:blip r:embed="rId5"/>
          <a:srcRect/>
          <a:stretch>
            <a:fillRect/>
          </a:stretch>
        </p:blipFill>
        <p:spPr>
          <a:xfrm>
            <a:off x="8145780" y="2218690"/>
            <a:ext cx="4050665" cy="4050030"/>
          </a:xfrm>
          <a:prstGeom prst="rect">
            <a:avLst/>
          </a:prstGeom>
        </p:spPr>
      </p:pic>
      <p:sp>
        <p:nvSpPr>
          <p:cNvPr id="10" name="矩形 9"/>
          <p:cNvSpPr/>
          <p:nvPr userDrawn="1">
            <p:custDataLst>
              <p:tags r:id="rId6"/>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11" name="图片 10" descr="logo-常用1"/>
          <p:cNvPicPr>
            <a:picLocks noChangeAspect="1"/>
          </p:cNvPicPr>
          <p:nvPr>
            <p:custDataLst>
              <p:tags r:id="rId7"/>
            </p:custDataLst>
          </p:nvPr>
        </p:nvPicPr>
        <p:blipFill>
          <a:blip r:embed="rId8"/>
          <a:stretch>
            <a:fillRect/>
          </a:stretch>
        </p:blipFill>
        <p:spPr>
          <a:xfrm>
            <a:off x="9500870" y="137795"/>
            <a:ext cx="532130" cy="58610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5227" y="896785"/>
            <a:ext cx="2821546" cy="1446550"/>
          </a:xfrm>
          <a:prstGeom prst="rect">
            <a:avLst/>
          </a:prstGeom>
          <a:noFill/>
        </p:spPr>
        <p:txBody>
          <a:bodyPr wrap="square">
            <a:spAutoFit/>
          </a:bodyPr>
          <a:lstStyle/>
          <a:p>
            <a:pPr algn="ctr"/>
            <a:r>
              <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rPr>
              <a:t>目录</a:t>
            </a:r>
            <a:endPar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1555966" y="2775094"/>
            <a:ext cx="4540034" cy="640080"/>
            <a:chOff x="1004643" y="2775094"/>
            <a:chExt cx="4540034" cy="640080"/>
          </a:xfrm>
        </p:grpSpPr>
        <p:sp>
          <p:nvSpPr>
            <p:cNvPr id="3" name="文本框 2"/>
            <p:cNvSpPr txBox="1"/>
            <p:nvPr/>
          </p:nvSpPr>
          <p:spPr>
            <a:xfrm>
              <a:off x="1843369" y="2833524"/>
              <a:ext cx="3701308"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对话气泡: 矩形 3"/>
            <p:cNvSpPr/>
            <p:nvPr/>
          </p:nvSpPr>
          <p:spPr>
            <a:xfrm>
              <a:off x="100464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sym typeface="微软雅黑" panose="020B0503020204020204" charset="-122"/>
                </a:rPr>
                <a:t>01</a:t>
              </a:r>
              <a:endParaRPr lang="zh-CN" altLang="en-US" sz="3200" dirty="0">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1555966" y="4171465"/>
            <a:ext cx="5273700" cy="640080"/>
            <a:chOff x="1004643" y="4003825"/>
            <a:chExt cx="5273700" cy="640080"/>
          </a:xfrm>
        </p:grpSpPr>
        <p:sp>
          <p:nvSpPr>
            <p:cNvPr id="8" name="文本框 7"/>
            <p:cNvSpPr txBox="1"/>
            <p:nvPr/>
          </p:nvSpPr>
          <p:spPr>
            <a:xfrm>
              <a:off x="1843368" y="4062255"/>
              <a:ext cx="4434975"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故障警示</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9" name="对话气泡: 矩形 8"/>
            <p:cNvSpPr/>
            <p:nvPr/>
          </p:nvSpPr>
          <p:spPr>
            <a:xfrm>
              <a:off x="100464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02</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6577492" y="2775094"/>
            <a:ext cx="4777326" cy="640080"/>
            <a:chOff x="6866033" y="2775094"/>
            <a:chExt cx="4777326" cy="640080"/>
          </a:xfrm>
        </p:grpSpPr>
        <p:sp>
          <p:nvSpPr>
            <p:cNvPr id="11" name="文本框 10"/>
            <p:cNvSpPr txBox="1"/>
            <p:nvPr/>
          </p:nvSpPr>
          <p:spPr>
            <a:xfrm>
              <a:off x="7704758" y="2833524"/>
              <a:ext cx="3938601"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故障分级</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2" name="对话气泡: 矩形 11"/>
            <p:cNvSpPr/>
            <p:nvPr/>
          </p:nvSpPr>
          <p:spPr>
            <a:xfrm>
              <a:off x="686603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1" name="组合 20"/>
          <p:cNvGrpSpPr/>
          <p:nvPr/>
        </p:nvGrpSpPr>
        <p:grpSpPr>
          <a:xfrm>
            <a:off x="6577492" y="4171465"/>
            <a:ext cx="5273700" cy="640080"/>
            <a:chOff x="6866033" y="4003825"/>
            <a:chExt cx="5273700" cy="640080"/>
          </a:xfrm>
        </p:grpSpPr>
        <p:sp>
          <p:nvSpPr>
            <p:cNvPr id="14" name="文本框 13"/>
            <p:cNvSpPr txBox="1"/>
            <p:nvPr/>
          </p:nvSpPr>
          <p:spPr>
            <a:xfrm>
              <a:off x="7704758" y="4062255"/>
              <a:ext cx="4434975"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故障案例分析</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6" name="对话气泡: 矩形 15"/>
            <p:cNvSpPr/>
            <p:nvPr/>
          </p:nvSpPr>
          <p:spPr>
            <a:xfrm>
              <a:off x="686603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04</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40" name="组合 39"/>
          <p:cNvGrpSpPr/>
          <p:nvPr/>
        </p:nvGrpSpPr>
        <p:grpSpPr>
          <a:xfrm>
            <a:off x="502974" y="5593080"/>
            <a:ext cx="11186052" cy="0"/>
            <a:chOff x="502974" y="5593080"/>
            <a:chExt cx="11186052" cy="0"/>
          </a:xfrm>
        </p:grpSpPr>
        <p:cxnSp>
          <p:nvCxnSpPr>
            <p:cNvPr id="38" name="直接连接符 37"/>
            <p:cNvCxnSpPr/>
            <p:nvPr/>
          </p:nvCxnSpPr>
          <p:spPr>
            <a:xfrm>
              <a:off x="502974"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199120"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8756544">
            <a:off x="2090826" y="683845"/>
            <a:ext cx="2150225" cy="2150225"/>
          </a:xfrm>
          <a:prstGeom prst="rect">
            <a:avLst/>
          </a:prstGeom>
        </p:spPr>
      </p:pic>
      <p:sp>
        <p:nvSpPr>
          <p:cNvPr id="2" name="文本框 1"/>
          <p:cNvSpPr txBox="1"/>
          <p:nvPr/>
        </p:nvSpPr>
        <p:spPr>
          <a:xfrm>
            <a:off x="4739640" y="5424805"/>
            <a:ext cx="2712720" cy="337185"/>
          </a:xfrm>
          <a:prstGeom prst="rect">
            <a:avLst/>
          </a:prstGeom>
          <a:noFill/>
        </p:spPr>
        <p:txBody>
          <a:bodyPr wrap="square" rtlCol="0" anchor="t">
            <a:spAutoFit/>
          </a:bodyPr>
          <a:p>
            <a:pPr algn="dist"/>
            <a:r>
              <a:rPr lang="zh-CN" altLang="en-US" sz="1600" b="1">
                <a:solidFill>
                  <a:schemeClr val="bg2">
                    <a:lumMod val="50000"/>
                  </a:schemeClr>
                </a:solidFill>
                <a:latin typeface="微软雅黑 Light" panose="020B0502040204020203" charset="-122"/>
                <a:ea typeface="微软雅黑 Light" panose="020B0502040204020203" charset="-122"/>
              </a:rPr>
              <a:t>https://www.zhijiaobf.cn</a:t>
            </a:r>
            <a:endParaRPr lang="zh-CN" altLang="en-US" sz="1600" b="1">
              <a:solidFill>
                <a:schemeClr val="bg2">
                  <a:lumMod val="50000"/>
                </a:schemeClr>
              </a:solidFill>
              <a:latin typeface="微软雅黑 Light" panose="020B0502040204020203" charset="-122"/>
              <a:ea typeface="微软雅黑 Light" panose="020B0502040204020203"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overview</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753870" y="81280"/>
            <a:ext cx="5777865" cy="583565"/>
          </a:xfrm>
          <a:prstGeom prst="rect">
            <a:avLst/>
          </a:prstGeom>
          <a:noFill/>
        </p:spPr>
        <p:txBody>
          <a:bodyPr wrap="square" rtlCol="0" anchor="t">
            <a:spAutoFit/>
          </a:bodyPr>
          <a:lstStyle/>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文本框 3"/>
          <p:cNvSpPr txBox="1"/>
          <p:nvPr/>
        </p:nvSpPr>
        <p:spPr>
          <a:xfrm>
            <a:off x="937260" y="1035050"/>
            <a:ext cx="9841230" cy="922020"/>
          </a:xfrm>
          <a:prstGeom prst="rect">
            <a:avLst/>
          </a:prstGeom>
          <a:noFill/>
        </p:spPr>
        <p:txBody>
          <a:bodyPr wrap="square" rtlCol="0">
            <a:spAutoFit/>
          </a:bodyPr>
          <a:p>
            <a:r>
              <a:rPr lang="en-US" altLang="zh-CN">
                <a:sym typeface="+mn-ea"/>
              </a:rPr>
              <a:t>      </a:t>
            </a:r>
            <a:r>
              <a:rPr lang="zh-CN" altLang="en-US">
                <a:sym typeface="+mn-ea"/>
              </a:rPr>
              <a:t>整车控制系统根据电机、电池、</a:t>
            </a:r>
            <a:r>
              <a:rPr lang="en-US" altLang="zh-CN">
                <a:sym typeface="+mn-ea"/>
              </a:rPr>
              <a:t>EPS</a:t>
            </a:r>
            <a:r>
              <a:rPr lang="zh-CN" altLang="en-US">
                <a:sym typeface="+mn-ea"/>
              </a:rPr>
              <a:t>（电动助力转向系统）、</a:t>
            </a:r>
            <a:r>
              <a:rPr lang="en-US" altLang="zh-CN">
                <a:sym typeface="+mn-ea"/>
              </a:rPr>
              <a:t>DC-DC</a:t>
            </a:r>
            <a:r>
              <a:rPr lang="zh-CN" altLang="en-US">
                <a:sym typeface="+mn-ea"/>
              </a:rPr>
              <a:t>、整车</a:t>
            </a:r>
            <a:r>
              <a:rPr lang="en-US" altLang="zh-CN">
                <a:sym typeface="+mn-ea"/>
              </a:rPr>
              <a:t>CAN</a:t>
            </a:r>
            <a:r>
              <a:rPr lang="zh-CN" altLang="en-US">
                <a:sym typeface="+mn-ea"/>
              </a:rPr>
              <a:t>网络及整车控制器等出现的故障进行综合判断，确定故障的等级并进行相应的控制处理。故障分为四级，分别是四级轻微故障、三级一般故障、二级严重故障和一级致命故障。</a:t>
            </a:r>
            <a:endParaRPr lang="zh-CN" altLang="en-US">
              <a:sym typeface="+mn-ea"/>
            </a:endParaRPr>
          </a:p>
        </p:txBody>
      </p:sp>
      <p:pic>
        <p:nvPicPr>
          <p:cNvPr id="5" name="图片 4" descr="2"/>
          <p:cNvPicPr>
            <a:picLocks noChangeAspect="1"/>
          </p:cNvPicPr>
          <p:nvPr/>
        </p:nvPicPr>
        <p:blipFill>
          <a:blip r:embed="rId2"/>
          <a:stretch>
            <a:fillRect/>
          </a:stretch>
        </p:blipFill>
        <p:spPr>
          <a:xfrm>
            <a:off x="1035050" y="2644140"/>
            <a:ext cx="5484495" cy="3281045"/>
          </a:xfrm>
          <a:prstGeom prst="rect">
            <a:avLst/>
          </a:prstGeom>
        </p:spPr>
      </p:pic>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414135" y="1035050"/>
            <a:ext cx="5777865" cy="577786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故障分级</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Fault classification</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PART-02</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850390" y="62230"/>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故障分级</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aphicFrame>
        <p:nvGraphicFramePr>
          <p:cNvPr id="3" name="表格 2"/>
          <p:cNvGraphicFramePr/>
          <p:nvPr>
            <p:custDataLst>
              <p:tags r:id="rId2"/>
            </p:custDataLst>
          </p:nvPr>
        </p:nvGraphicFramePr>
        <p:xfrm>
          <a:off x="1165225" y="1516380"/>
          <a:ext cx="9566910" cy="4587240"/>
        </p:xfrm>
        <a:graphic>
          <a:graphicData uri="http://schemas.openxmlformats.org/drawingml/2006/table">
            <a:tbl>
              <a:tblPr/>
              <a:tblGrid>
                <a:gridCol w="748030"/>
                <a:gridCol w="748030"/>
                <a:gridCol w="2991485"/>
                <a:gridCol w="5079365"/>
              </a:tblGrid>
              <a:tr h="472440">
                <a:tc gridSpan="4">
                  <a:txBody>
                    <a:bodyPr/>
                    <a:p>
                      <a:pPr indent="0" algn="ctr">
                        <a:buNone/>
                      </a:pPr>
                      <a:r>
                        <a:rPr lang="zh-CN" sz="1100" b="1">
                          <a:solidFill>
                            <a:srgbClr val="000000"/>
                          </a:solidFill>
                          <a:latin typeface="Arial" panose="020B0604020202020204" pitchFamily="34" charset="0"/>
                          <a:ea typeface="宋体" panose="02010600030101010101" pitchFamily="2" charset="-122"/>
                        </a:rPr>
                        <a:t>整车控制系统的故障分级与处理</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72440">
                <a:tc>
                  <a:txBody>
                    <a:bodyPr/>
                    <a:p>
                      <a:pPr indent="0" algn="ctr">
                        <a:buNone/>
                      </a:pPr>
                      <a:r>
                        <a:rPr lang="zh-CN" sz="1100" b="1">
                          <a:solidFill>
                            <a:srgbClr val="000000"/>
                          </a:solidFill>
                          <a:latin typeface="Arial" panose="020B0604020202020204" pitchFamily="34" charset="0"/>
                          <a:ea typeface="宋体" panose="02010600030101010101" pitchFamily="2" charset="-122"/>
                        </a:rPr>
                        <a:t>等级</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名称</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故障处理</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故障列表</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r>
              <a:tr h="471805">
                <a:tc>
                  <a:txBody>
                    <a:bodyPr/>
                    <a:p>
                      <a:pPr indent="0" algn="ctr">
                        <a:buNone/>
                      </a:pPr>
                      <a:r>
                        <a:rPr lang="zh-CN" sz="1100" b="1">
                          <a:solidFill>
                            <a:srgbClr val="000000"/>
                          </a:solidFill>
                          <a:latin typeface="Arial" panose="020B0604020202020204" pitchFamily="34" charset="0"/>
                          <a:ea typeface="宋体" panose="02010600030101010101" pitchFamily="2" charset="-122"/>
                        </a:rPr>
                        <a:t>一级</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致命故障</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紧急切断高压</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r>
                        <a:rPr lang="en-US" altLang="zh-CN" sz="1100" b="1">
                          <a:solidFill>
                            <a:srgbClr val="000000"/>
                          </a:solidFill>
                          <a:latin typeface="Arial" panose="020B0604020202020204" pitchFamily="34" charset="0"/>
                          <a:ea typeface="宋体" panose="02010600030101010101" pitchFamily="2" charset="-122"/>
                        </a:rPr>
                        <a:t>BMS</a:t>
                      </a:r>
                      <a:r>
                        <a:rPr lang="zh-CN" altLang="en-US" sz="1100" b="1">
                          <a:solidFill>
                            <a:srgbClr val="000000"/>
                          </a:solidFill>
                          <a:latin typeface="Arial" panose="020B0604020202020204" pitchFamily="34" charset="0"/>
                          <a:ea typeface="宋体" panose="02010600030101010101" pitchFamily="2" charset="-122"/>
                        </a:rPr>
                        <a:t>一级故障（电池温度严重过高、高压电池内部短路等）</a:t>
                      </a:r>
                      <a:r>
                        <a:rPr lang="zh-CN" sz="1100" b="1">
                          <a:solidFill>
                            <a:srgbClr val="000000"/>
                          </a:solidFill>
                          <a:latin typeface="Arial" panose="020B0604020202020204" pitchFamily="34" charset="0"/>
                          <a:ea typeface="宋体" panose="02010600030101010101" pitchFamily="2" charset="-122"/>
                        </a:rPr>
                        <a:t>、严重漏电故障</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r>
              <a:tr h="472440">
                <a:tc rowSpan="2">
                  <a:txBody>
                    <a:bodyPr/>
                    <a:p>
                      <a:pPr indent="0" algn="ctr">
                        <a:buNone/>
                      </a:pPr>
                      <a:r>
                        <a:rPr lang="zh-CN" sz="1100" b="1">
                          <a:solidFill>
                            <a:srgbClr val="000000"/>
                          </a:solidFill>
                          <a:latin typeface="Arial" panose="020B0604020202020204" pitchFamily="34" charset="0"/>
                          <a:ea typeface="宋体" panose="02010600030101010101" pitchFamily="2" charset="-122"/>
                        </a:rPr>
                        <a:t>二级</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rowSpan="2">
                  <a:txBody>
                    <a:bodyPr/>
                    <a:p>
                      <a:pPr indent="0" algn="ctr">
                        <a:buNone/>
                      </a:pPr>
                      <a:r>
                        <a:rPr lang="zh-CN" sz="1100" b="1">
                          <a:solidFill>
                            <a:srgbClr val="000000"/>
                          </a:solidFill>
                          <a:latin typeface="Arial" panose="020B0604020202020204" pitchFamily="34" charset="0"/>
                          <a:ea typeface="宋体" panose="02010600030101010101" pitchFamily="2" charset="-122"/>
                        </a:rPr>
                        <a:t>严重故障</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二级电机故障零转矩</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rowSpan="2">
                  <a:txBody>
                    <a:bodyPr/>
                    <a:p>
                      <a:pPr indent="0" algn="ctr">
                        <a:buNone/>
                      </a:pPr>
                      <a:r>
                        <a:rPr lang="zh-CN" sz="1100" b="1">
                          <a:solidFill>
                            <a:srgbClr val="000000"/>
                          </a:solidFill>
                          <a:latin typeface="Arial" panose="020B0604020202020204" pitchFamily="34" charset="0"/>
                          <a:ea typeface="宋体" panose="02010600030101010101" pitchFamily="2" charset="-122"/>
                        </a:rPr>
                        <a:t>电机相电流过大、IGBT故障、旋变传感器故障、档位信号丢失故障等</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r>
              <a:tr h="47244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二级电机故障20A放电，限功率</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36550">
                <a:tc rowSpan="4">
                  <a:txBody>
                    <a:bodyPr/>
                    <a:p>
                      <a:pPr indent="0" algn="ctr">
                        <a:buNone/>
                      </a:pPr>
                      <a:r>
                        <a:rPr lang="zh-CN" sz="1100" b="1">
                          <a:solidFill>
                            <a:srgbClr val="000000"/>
                          </a:solidFill>
                          <a:latin typeface="Arial" panose="020B0604020202020204" pitchFamily="34" charset="0"/>
                          <a:ea typeface="宋体" panose="02010600030101010101" pitchFamily="2" charset="-122"/>
                        </a:rPr>
                        <a:t>三级</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rowSpan="4">
                  <a:txBody>
                    <a:bodyPr/>
                    <a:p>
                      <a:pPr indent="0" algn="ctr">
                        <a:buNone/>
                      </a:pPr>
                      <a:r>
                        <a:rPr lang="zh-CN" sz="1100" b="1">
                          <a:solidFill>
                            <a:srgbClr val="000000"/>
                          </a:solidFill>
                          <a:latin typeface="Arial" panose="020B0604020202020204" pitchFamily="34" charset="0"/>
                          <a:ea typeface="宋体" panose="02010600030101010101" pitchFamily="2" charset="-122"/>
                        </a:rPr>
                        <a:t>一般故障</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跛行</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加速踏板信号故障</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47244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降功率</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电机温度过高、电池温度过高</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47180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限功率＜7KW</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单体电池欠压、BMS内部通讯故障</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47244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限速＜15KM/h</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低压12V欠压，制动故障</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472440">
                <a:tc>
                  <a:txBody>
                    <a:bodyPr/>
                    <a:p>
                      <a:pPr indent="0" algn="ctr">
                        <a:buNone/>
                      </a:pPr>
                      <a:r>
                        <a:rPr lang="zh-CN" sz="1100" b="1">
                          <a:solidFill>
                            <a:srgbClr val="000000"/>
                          </a:solidFill>
                          <a:latin typeface="Arial" panose="020B0604020202020204" pitchFamily="34" charset="0"/>
                          <a:ea typeface="宋体" panose="02010600030101010101" pitchFamily="2" charset="-122"/>
                        </a:rPr>
                        <a:t>四级</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轻微故障</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维修提示。停止能量回收，不影响行驶。</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zh-CN" sz="1100" b="1">
                          <a:solidFill>
                            <a:srgbClr val="000000"/>
                          </a:solidFill>
                          <a:latin typeface="Arial" panose="020B0604020202020204" pitchFamily="34" charset="0"/>
                          <a:ea typeface="宋体" panose="02010600030101010101" pitchFamily="2" charset="-122"/>
                        </a:rPr>
                        <a:t>直流欠压故障、</a:t>
                      </a:r>
                      <a:r>
                        <a:rPr lang="en-US" altLang="zh-CN" sz="1100" b="1">
                          <a:solidFill>
                            <a:srgbClr val="000000"/>
                          </a:solidFill>
                          <a:latin typeface="Arial" panose="020B0604020202020204" pitchFamily="34" charset="0"/>
                          <a:ea typeface="宋体" panose="02010600030101010101" pitchFamily="2" charset="-122"/>
                        </a:rPr>
                        <a:t>VCU</a:t>
                      </a:r>
                      <a:r>
                        <a:rPr lang="zh-CN" altLang="en-US" sz="1100" b="1">
                          <a:solidFill>
                            <a:srgbClr val="000000"/>
                          </a:solidFill>
                          <a:latin typeface="Arial" panose="020B0604020202020204" pitchFamily="34" charset="0"/>
                          <a:ea typeface="宋体" panose="02010600030101010101" pitchFamily="2" charset="-122"/>
                        </a:rPr>
                        <a:t>硬件故障、</a:t>
                      </a:r>
                      <a:r>
                        <a:rPr lang="zh-CN" sz="1100" b="1">
                          <a:solidFill>
                            <a:srgbClr val="000000"/>
                          </a:solidFill>
                          <a:latin typeface="Arial" panose="020B0604020202020204" pitchFamily="34" charset="0"/>
                          <a:ea typeface="宋体" panose="02010600030101010101" pitchFamily="2" charset="-122"/>
                        </a:rPr>
                        <a:t>DC-DC异常故障</a:t>
                      </a: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r>
            </a:tbl>
          </a:graphicData>
        </a:graphic>
      </p:graphicFrame>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图形"/>
          <p:cNvSpPr txBox="1"/>
          <p:nvPr userDrawn="1">
            <p:custDataLst>
              <p:tags r:id="rId1"/>
            </p:custDataLst>
          </p:nvPr>
        </p:nvSpPr>
        <p:spPr>
          <a:xfrm>
            <a:off x="1977390" y="189230"/>
            <a:ext cx="5777865" cy="583565"/>
          </a:xfrm>
          <a:prstGeom prst="rect">
            <a:avLst/>
          </a:prstGeom>
          <a:noFill/>
        </p:spPr>
        <p:txBody>
          <a:bodyPr wrap="square" rtlCol="0" anchor="t">
            <a:spAutoFit/>
          </a:bodyPr>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故障分级</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 name="文本框 1"/>
          <p:cNvSpPr txBox="1"/>
          <p:nvPr/>
        </p:nvSpPr>
        <p:spPr>
          <a:xfrm>
            <a:off x="547370" y="1009015"/>
            <a:ext cx="10648315" cy="2306955"/>
          </a:xfrm>
          <a:prstGeom prst="rect">
            <a:avLst/>
          </a:prstGeom>
          <a:noFill/>
        </p:spPr>
        <p:txBody>
          <a:bodyPr wrap="square" rtlCol="0">
            <a:spAutoFit/>
          </a:bodyPr>
          <a:p>
            <a:r>
              <a:rPr lang="en-US" altLang="zh-CN">
                <a:sym typeface="+mn-ea"/>
              </a:rPr>
              <a:t>        </a:t>
            </a:r>
            <a:r>
              <a:rPr lang="zh-CN" altLang="en-US">
                <a:sym typeface="+mn-ea"/>
              </a:rPr>
              <a:t>电动汽车故障发生频次最高的零部件是动力电池，其主要的故障内容有：绝缘故障、高压互锁故障、慢充电流过高故障、充电过温故障、放电过高、过低故障、单体电芯电压过低、过高故障、整组电压不均故障、BMS通讯故障、继电器粘连故障、充电插头温度过高故障等等。发生以上故障时最好不要着急，先停止行车或充电静置10分钟以上或者断开蓄电池重新进行控制器复位就可以解决，如果仍然上报故障可以视故障等级严重程度采取行动，或者等待专业技术人员进行维修，不要自己轻易拆卸动力电池及所属高压器件，避免造成不必要的人身伤害。除了动力电池还有很多零部件会报各种不同的故障，比如说VCU输入电压欠压、蓄电池电压过低、MCU母线过流、DC</a:t>
            </a:r>
            <a:r>
              <a:rPr lang="en-US" altLang="zh-CN">
                <a:sym typeface="+mn-ea"/>
              </a:rPr>
              <a:t>-</a:t>
            </a:r>
            <a:r>
              <a:rPr lang="zh-CN" altLang="en-US">
                <a:sym typeface="+mn-ea"/>
              </a:rPr>
              <a:t>DC输入欠压、刹车制动故障、整车CAN通讯故障、换挡器故障、动力系统不一致性故障以及其他控制单元欠压故障。</a:t>
            </a:r>
            <a:endParaRPr lang="en-US" altLang="zh-CN"/>
          </a:p>
        </p:txBody>
      </p:sp>
      <p:sp>
        <p:nvSpPr>
          <p:cNvPr id="4" name="文本框 3"/>
          <p:cNvSpPr txBox="1"/>
          <p:nvPr>
            <p:custDataLst>
              <p:tags r:id="rId2"/>
            </p:custDataLst>
          </p:nvPr>
        </p:nvSpPr>
        <p:spPr>
          <a:xfrm>
            <a:off x="437515" y="3495675"/>
            <a:ext cx="11417935" cy="1476375"/>
          </a:xfrm>
          <a:prstGeom prst="rect">
            <a:avLst/>
          </a:prstGeom>
          <a:noFill/>
        </p:spPr>
        <p:txBody>
          <a:bodyPr wrap="square" rtlCol="0" anchor="t">
            <a:spAutoFit/>
          </a:bodyPr>
          <a:p>
            <a:r>
              <a:rPr lang="en-US" altLang="zh-CN"/>
              <a:t>      </a:t>
            </a:r>
            <a:r>
              <a:rPr lang="zh-CN" altLang="en-US"/>
              <a:t>能够在仪表显示的故障都是整车根据功能需求定义好的。各个零部件控制器（统称ECU）通过CAN网络发送给整车控制器转发仪表或者直接发在仪表所在的CAN网络，通过仪表进行显示或者蜂鸣器发出声响，以便提醒驾驶员某个零部件出现故障，驾驶员根据故障代码及故障等级判断是否需要减速行驶或者靠边停车，比如说动力电池SOC（剩余电量百分比）降低至20%，或者更低（可以标定）时，仪表会上报动力电池电量过低报警，提醒驾驶员可以充电或者停止空调、暖风等辅助功能的使用以首先保证续驶里程。</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故障代码</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pic>
        <p:nvPicPr>
          <p:cNvPr id="2" name="图片 1"/>
          <p:cNvPicPr>
            <a:picLocks noChangeAspect="1"/>
          </p:cNvPicPr>
          <p:nvPr/>
        </p:nvPicPr>
        <p:blipFill>
          <a:blip r:embed="rId2"/>
          <a:stretch>
            <a:fillRect/>
          </a:stretch>
        </p:blipFill>
        <p:spPr>
          <a:xfrm>
            <a:off x="5962015" y="149225"/>
            <a:ext cx="5485130" cy="6101715"/>
          </a:xfrm>
          <a:prstGeom prst="rect">
            <a:avLst/>
          </a:prstGeom>
        </p:spPr>
      </p:pic>
      <p:pic>
        <p:nvPicPr>
          <p:cNvPr id="100" name="F35B0BEE-F18A-47BB-8FCB-E00DA2F2635D-1" descr="C:/Users/岳群/AppData/Local/Temp/wpp.uuXDEowpp"/>
          <p:cNvPicPr/>
          <p:nvPr>
            <p:custDataLst>
              <p:tags r:id="rId3"/>
            </p:custDataLst>
          </p:nvPr>
        </p:nvPicPr>
        <p:blipFill>
          <a:blip r:embed="rId4"/>
          <a:srcRect l="19541" r="15492" b="19303"/>
          <a:stretch>
            <a:fillRect/>
          </a:stretch>
        </p:blipFill>
        <p:spPr>
          <a:xfrm>
            <a:off x="527685" y="763905"/>
            <a:ext cx="4707890" cy="4735830"/>
          </a:xfrm>
          <a:prstGeom prst="rect">
            <a:avLst/>
          </a:prstGeom>
          <a:noFill/>
          <a:ln w="9525">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故障警示</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Fault warning</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PART-03</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ABLE_BEAUTIFY" val="smartTable{81e1494c-c785-42eb-a2ec-7630e0b89a5a}"/>
  <p:tag name="TABLE_ENDDRAG_ORIGIN_RECT" val="728*303"/>
  <p:tag name="TABLE_ENDDRAG_RECT" val="97*87*728*303"/>
  <p:tag name="KSO_WM_BEAUTIFY_FLAG" va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wm#"/>
  <p:tag name="KSO_WM_TEMPLATE_CATEGORY" val="custom"/>
  <p:tag name="KSO_WM_TEMPLATE_INDEX" val="20205081"/>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wm#"/>
  <p:tag name="KSO_WM_TEMPLATE_CATEGORY" val="custom"/>
  <p:tag name="KSO_WM_TEMPLATE_INDEX" val="20205081"/>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2082,&quot;width&quot;:12980}"/>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ISLIDE.ICON" val="#393842;"/>
</p:tagLst>
</file>

<file path=ppt/tags/tag74.xml><?xml version="1.0" encoding="utf-8"?>
<p:tagLst xmlns:p="http://schemas.openxmlformats.org/presentationml/2006/main">
  <p:tag name="KSO_WPP_MARK_KEY" val="d323b08a-72da-420c-a5f9-38001ee621a0"/>
  <p:tag name="COMMONDATA" val="eyJoZGlkIjoiM2IyNGM0ZjdjZTNmODI0YTQ1YjExN2U3OGQ1NDcwNzcifQ=="/>
  <p:tag name="commondata" val="eyJoZGlkIjoiMzMxN2VlZTUzMzU0MDIzMDIxZjIxZDQ4MzdlYzczMzc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ISLIDE.ICON" val="#393842;"/>
</p:tagLst>
</file>

<file path=ppt/theme/theme1.xml><?xml version="1.0" encoding="utf-8"?>
<a:theme xmlns:a="http://schemas.openxmlformats.org/drawingml/2006/main" name="Office 主题​​">
  <a:themeElements>
    <a:clrScheme name="自定义 1885">
      <a:dk1>
        <a:sysClr val="windowText" lastClr="000000"/>
      </a:dk1>
      <a:lt1>
        <a:sysClr val="window" lastClr="FFFFFF"/>
      </a:lt1>
      <a:dk2>
        <a:srgbClr val="44546A"/>
      </a:dk2>
      <a:lt2>
        <a:srgbClr val="E7E6E6"/>
      </a:lt2>
      <a:accent1>
        <a:srgbClr val="D11019"/>
      </a:accent1>
      <a:accent2>
        <a:srgbClr val="D1101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JjMzQ2NzA5Ny03NzU0LTQyNjAtYWVlYS1iNjg4NmUwMmMxYWUiCn0K"/>
    </extobj>
    <extobj name="F35B0BEE-F18A-47BB-8FCB-E00DA2F2635D-2">
      <extobjdata type="F35B0BEE-F18A-47BB-8FCB-E00DA2F2635D" data="ewoJIkRlc2lnbklkIiA6ICI5NjQ5YjBjZi04YWJmLTRjZmEtYThiYS0wNzI1M2Q2ZjcxODMiCn0K"/>
    </extobj>
    <extobj name="F35B0BEE-F18A-47BB-8FCB-E00DA2F2635D-4">
      <extobjdata type="F35B0BEE-F18A-47BB-8FCB-E00DA2F2635D" data="ewoJIkRlc2lnbklkIiA6ICI5Zjg3NzUxMi1lYjhkLTQ4MWMtODEzNy1iYzBhZmU5ODBhNTkiCn0K"/>
    </extobj>
    <extobj name="F35B0BEE-F18A-47BB-8FCB-E00DA2F2635D-6">
      <extobjdata type="F35B0BEE-F18A-47BB-8FCB-E00DA2F2635D" data="ewoJIkRlc2lnbklkIiA6ICI5ZGU4ZDliNi1jYWQ5LTQ2YzYtODcyNS1jYmFkYWI5OWJjZjciCn0K"/>
    </extobj>
    <extobj name="F35B0BEE-F18A-47BB-8FCB-E00DA2F2635D-7">
      <extobjdata type="F35B0BEE-F18A-47BB-8FCB-E00DA2F2635D" data="ewoJIkRlc2lnbklkIiA6ICI0ZjdjZGY1Mi04OGYzLTRmMmEtYWNiMC1jNjdjNDdlOTc2MjciCn0K"/>
    </extobj>
    <extobj name="F35B0BEE-F18A-47BB-8FCB-E00DA2F2635D-9">
      <extobjdata type="F35B0BEE-F18A-47BB-8FCB-E00DA2F2635D" data="ewoJIkRlc2lnbklkIiA6ICI3NWEyNjEwMC0yOWYyLTQ3Y2EtYjQyMS0xMjNlNGRhYjZhNjQiCn0K"/>
    </extobj>
  </extobjs>
</s:customData>
</file>

<file path=customXml/itemProps7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1649</Words>
  <Application>WPS 演示</Application>
  <PresentationFormat>宽屏</PresentationFormat>
  <Paragraphs>213</Paragraphs>
  <Slides>16</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宋体</vt:lpstr>
      <vt:lpstr>Wingdings</vt:lpstr>
      <vt:lpstr>Calibri</vt:lpstr>
      <vt:lpstr>字魂58号-创中黑</vt:lpstr>
      <vt:lpstr>思源黑体 CN Bold</vt:lpstr>
      <vt:lpstr>微软雅黑</vt:lpstr>
      <vt:lpstr>阿里巴巴普惠体 M</vt:lpstr>
      <vt:lpstr>思源宋体 SemiBold</vt:lpstr>
      <vt:lpstr>Bahnschrift Condensed</vt:lpstr>
      <vt:lpstr>阿里巴巴普惠体 Medium</vt:lpstr>
      <vt:lpstr>微软雅黑 Light</vt:lpstr>
      <vt:lpstr>Arial Unicode MS</vt:lpstr>
      <vt:lpstr>等线</vt:lpstr>
      <vt:lpstr>等线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北方职业教育 岳群</cp:lastModifiedBy>
  <cp:revision>97</cp:revision>
  <dcterms:created xsi:type="dcterms:W3CDTF">2023-05-05T14:56:00Z</dcterms:created>
  <dcterms:modified xsi:type="dcterms:W3CDTF">2023-11-04T00:58:43Z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4F8EBF7F654D4FA6BB522FF4AF391031_13</vt:lpwstr>
  </property>
  <property fmtid="{D5CDD505-2E9C-101B-9397-08002B2CF9AE}" pid="3" name="KSOProductBuildVer">
    <vt:lpwstr>2052-11.1.0.14309</vt:lpwstr>
  </property>
</Properties>
</file>