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2" r:id="rId3"/>
  </p:sldMasterIdLst>
  <p:notesMasterIdLst>
    <p:notesMasterId r:id="rId5"/>
  </p:notesMasterIdLst>
  <p:handoutMasterIdLst>
    <p:handoutMasterId r:id="rId19"/>
  </p:handoutMasterIdLst>
  <p:sldIdLst>
    <p:sldId id="868" r:id="rId4"/>
    <p:sldId id="884" r:id="rId6"/>
    <p:sldId id="886" r:id="rId7"/>
    <p:sldId id="898" r:id="rId8"/>
    <p:sldId id="891" r:id="rId9"/>
    <p:sldId id="893" r:id="rId10"/>
    <p:sldId id="909" r:id="rId11"/>
    <p:sldId id="910" r:id="rId12"/>
    <p:sldId id="896" r:id="rId13"/>
    <p:sldId id="895" r:id="rId14"/>
    <p:sldId id="911" r:id="rId15"/>
    <p:sldId id="913" r:id="rId16"/>
    <p:sldId id="912" r:id="rId17"/>
    <p:sldId id="879" r:id="rId18"/>
  </p:sldIdLst>
  <p:sldSz cx="12192000" cy="6858000"/>
  <p:notesSz cx="7099300" cy="10234295"/>
  <p:custDataLst>
    <p:tags r:id="rId2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2667"/>
    <a:srgbClr val="0665C6"/>
    <a:srgbClr val="022E77"/>
    <a:srgbClr val="030716"/>
    <a:srgbClr val="122F7C"/>
    <a:srgbClr val="93948D"/>
    <a:srgbClr val="000A13"/>
    <a:srgbClr val="FF0000"/>
    <a:srgbClr val="B01302"/>
    <a:srgbClr val="4E91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07" autoAdjust="0"/>
    <p:restoredTop sz="74487" autoAdjust="0"/>
  </p:normalViewPr>
  <p:slideViewPr>
    <p:cSldViewPr showGuides="1">
      <p:cViewPr varScale="1">
        <p:scale>
          <a:sx n="109" d="100"/>
          <a:sy n="109" d="100"/>
        </p:scale>
        <p:origin x="684" y="84"/>
      </p:cViewPr>
      <p:guideLst>
        <p:guide orient="horz" pos="2159"/>
        <p:guide pos="39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932" y="-84"/>
      </p:cViewPr>
      <p:guideLst>
        <p:guide orient="horz" pos="3222"/>
        <p:guide pos="227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tags" Target="tags/tag131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handoutMaster" Target="handoutMasters/handoutMaster1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0" name="Line 6"/>
          <p:cNvSpPr>
            <a:spLocks noChangeShapeType="1"/>
          </p:cNvSpPr>
          <p:nvPr/>
        </p:nvSpPr>
        <p:spPr bwMode="auto">
          <a:xfrm>
            <a:off x="309563" y="652463"/>
            <a:ext cx="6335712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>
            <a:off x="381000" y="9437688"/>
            <a:ext cx="6335713" cy="0"/>
          </a:xfrm>
          <a:prstGeom prst="line">
            <a:avLst/>
          </a:prstGeom>
          <a:noFill/>
          <a:ln w="38100">
            <a:solidFill>
              <a:srgbClr val="3366FF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1749425" y="0"/>
            <a:ext cx="3549650" cy="623888"/>
          </a:xfrm>
          <a:prstGeom prst="rect">
            <a:avLst/>
          </a:prstGeom>
          <a:noFill/>
          <a:ln w="38100">
            <a:noFill/>
            <a:miter lim="800000"/>
          </a:ln>
          <a:effectLst>
            <a:prstShdw prst="shdw17" dist="17961" dir="2700000">
              <a:srgbClr val="99CCFF">
                <a:gamma/>
                <a:shade val="60000"/>
                <a:invGamma/>
              </a:srgb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注册信息安全专业人员（</a:t>
            </a:r>
            <a:r>
              <a:rPr lang="en-US" altLang="zh-CN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CISP</a:t>
            </a: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）培训讲义</a:t>
            </a:r>
            <a:endParaRPr lang="zh-CN" altLang="en-US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400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课程：信息安全保障综述</a:t>
            </a:r>
            <a:endParaRPr lang="en-US" altLang="zh-CN" sz="1400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28146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t" anchorCtr="0" compatLnSpc="1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9048" tIns="49524" rIns="99048" bIns="49524" numCol="1" anchor="b" anchorCtr="0" compatLnSpc="1"/>
          <a:lstStyle>
            <a:lvl1pPr algn="r" defTabSz="990600">
              <a:defRPr sz="13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  <p:grpSp>
        <p:nvGrpSpPr>
          <p:cNvPr id="88072" name="Group 8"/>
          <p:cNvGrpSpPr/>
          <p:nvPr/>
        </p:nvGrpSpPr>
        <p:grpSpPr bwMode="auto">
          <a:xfrm>
            <a:off x="315913" y="587375"/>
            <a:ext cx="6534150" cy="61913"/>
            <a:chOff x="133" y="96"/>
            <a:chExt cx="4101" cy="33"/>
          </a:xfrm>
        </p:grpSpPr>
        <p:sp>
          <p:nvSpPr>
            <p:cNvPr id="105481" name="Rectangle 9"/>
            <p:cNvSpPr>
              <a:spLocks noChangeArrowheads="1"/>
            </p:cNvSpPr>
            <p:nvPr/>
          </p:nvSpPr>
          <p:spPr bwMode="auto">
            <a:xfrm>
              <a:off x="133" y="107"/>
              <a:ext cx="4101" cy="2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5482" name="Line 10"/>
            <p:cNvSpPr>
              <a:spLocks noChangeShapeType="1"/>
            </p:cNvSpPr>
            <p:nvPr/>
          </p:nvSpPr>
          <p:spPr bwMode="auto">
            <a:xfrm>
              <a:off x="133" y="96"/>
              <a:ext cx="4101" cy="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</p:grp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2647950" y="209550"/>
            <a:ext cx="2139950" cy="3873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900" b="1">
                <a:latin typeface="微软雅黑" panose="020B0503020204020204" pitchFamily="34" charset="-122"/>
                <a:ea typeface="隶书" pitchFamily="49" charset="-122"/>
                <a:cs typeface="微软雅黑" panose="020B0503020204020204" pitchFamily="34" charset="-122"/>
              </a:rPr>
              <a:t>信息安全保障培训</a:t>
            </a:r>
            <a:endParaRPr lang="zh-CN" altLang="en-US" sz="1900" b="1">
              <a:latin typeface="微软雅黑" panose="020B0503020204020204" pitchFamily="34" charset="-122"/>
              <a:ea typeface="隶书" pitchFamily="49" charset="-122"/>
              <a:cs typeface="微软雅黑" panose="020B0503020204020204" pitchFamily="34" charset="-122"/>
            </a:endParaRPr>
          </a:p>
        </p:txBody>
      </p:sp>
      <p:sp>
        <p:nvSpPr>
          <p:cNvPr id="105484" name="Line 12"/>
          <p:cNvSpPr>
            <a:spLocks noChangeShapeType="1"/>
          </p:cNvSpPr>
          <p:nvPr/>
        </p:nvSpPr>
        <p:spPr bwMode="auto">
          <a:xfrm>
            <a:off x="568325" y="4776788"/>
            <a:ext cx="61420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5" name="Line 13"/>
          <p:cNvSpPr>
            <a:spLocks noChangeShapeType="1"/>
          </p:cNvSpPr>
          <p:nvPr/>
        </p:nvSpPr>
        <p:spPr bwMode="auto">
          <a:xfrm>
            <a:off x="465138" y="9550400"/>
            <a:ext cx="6140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6" name="Text Box 14"/>
          <p:cNvSpPr txBox="1">
            <a:spLocks noChangeArrowheads="1"/>
          </p:cNvSpPr>
          <p:nvPr/>
        </p:nvSpPr>
        <p:spPr bwMode="auto">
          <a:xfrm>
            <a:off x="811213" y="7697788"/>
            <a:ext cx="1161794" cy="33082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lIns="99029" tIns="49514" rIns="99029" bIns="49514">
            <a:spAutoFit/>
          </a:bodyPr>
          <a:lstStyle/>
          <a:p>
            <a:pPr defTabSz="989330">
              <a:defRPr/>
            </a:pPr>
            <a:r>
              <a:rPr lang="zh-CN" altLang="en-US" sz="1500" b="1" u="sng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培训笔记：</a:t>
            </a:r>
            <a:endParaRPr lang="zh-CN" altLang="en-US" sz="1500" b="1" u="sng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7" name="Line 15"/>
          <p:cNvSpPr>
            <a:spLocks noChangeShapeType="1"/>
          </p:cNvSpPr>
          <p:nvPr/>
        </p:nvSpPr>
        <p:spPr bwMode="auto">
          <a:xfrm>
            <a:off x="811213" y="81930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8" name="Line 16"/>
          <p:cNvSpPr>
            <a:spLocks noChangeShapeType="1"/>
          </p:cNvSpPr>
          <p:nvPr/>
        </p:nvSpPr>
        <p:spPr bwMode="auto">
          <a:xfrm>
            <a:off x="811213" y="8535988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89" name="Line 17"/>
          <p:cNvSpPr>
            <a:spLocks noChangeShapeType="1"/>
          </p:cNvSpPr>
          <p:nvPr/>
        </p:nvSpPr>
        <p:spPr bwMode="auto">
          <a:xfrm>
            <a:off x="811213" y="8880475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490" name="Line 18"/>
          <p:cNvSpPr>
            <a:spLocks noChangeShapeType="1"/>
          </p:cNvSpPr>
          <p:nvPr/>
        </p:nvSpPr>
        <p:spPr bwMode="auto">
          <a:xfrm>
            <a:off x="811213" y="9226550"/>
            <a:ext cx="5421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>
              <a:defRPr/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6"/>
          <p:cNvSpPr txBox="1">
            <a:spLocks noGrp="1" noChangeArrowheads="1"/>
          </p:cNvSpPr>
          <p:nvPr/>
        </p:nvSpPr>
        <p:spPr bwMode="auto">
          <a:xfrm>
            <a:off x="4017963" y="9721850"/>
            <a:ext cx="3079750" cy="511175"/>
          </a:xfrm>
          <a:prstGeom prst="rect">
            <a:avLst/>
          </a:prstGeom>
          <a:noFill/>
          <a:ln w="9525">
            <a:noFill/>
            <a:round/>
          </a:ln>
        </p:spPr>
        <p:txBody>
          <a:bodyPr lIns="0" tIns="0" rIns="0" bIns="0" anchor="b" anchorCtr="1"/>
          <a:lstStyle/>
          <a:p>
            <a:pPr algn="r" defTabSz="427355" hangingPunct="0">
              <a:lnSpc>
                <a:spcPct val="99000"/>
              </a:lnSpc>
              <a:buClr>
                <a:srgbClr val="000000"/>
              </a:buClr>
              <a:buSzPct val="45000"/>
              <a:buFont typeface="Wingdings" panose="05000000000000000000" pitchFamily="2" charset="2"/>
              <a:buNone/>
              <a:tabLst>
                <a:tab pos="512445" algn="l"/>
                <a:tab pos="4784725" algn="ctr"/>
                <a:tab pos="9229725" algn="r"/>
              </a:tabLst>
            </a:pPr>
            <a:fld id="{AE0538EB-C078-475F-84EB-EB15FD05F4FF}" type="slidenum">
              <a:rPr lang="zh-CN" altLang="en-GB" sz="1300">
                <a:solidFill>
                  <a:srgbClr val="FFFFFF"/>
                </a:solidFill>
                <a:latin typeface="Bitstream Vera Sans" pitchFamily="32" charset="0"/>
                <a:ea typeface="微软雅黑" panose="020B0503020204020204" pitchFamily="34" charset="-122"/>
                <a:cs typeface="Lucida Sans Unicode" panose="020B0602030504020204" pitchFamily="34" charset="0"/>
              </a:rPr>
            </a:fld>
            <a:endParaRPr lang="en-GB" altLang="zh-CN" sz="1300" dirty="0">
              <a:solidFill>
                <a:srgbClr val="FFFFFF"/>
              </a:solidFill>
              <a:latin typeface="Bitstream Vera Sans" pitchFamily="32" charset="0"/>
              <a:ea typeface="微软雅黑" panose="020B0503020204020204" pitchFamily="34" charset="-122"/>
              <a:cs typeface="Lucida Sans Unicode" panose="020B0602030504020204" pitchFamily="34" charset="0"/>
            </a:endParaRPr>
          </a:p>
        </p:txBody>
      </p:sp>
      <p:sp>
        <p:nvSpPr>
          <p:cNvPr id="71168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77875"/>
            <a:ext cx="6819900" cy="3836988"/>
          </a:xfrm>
          <a:solidFill>
            <a:srgbClr val="FFFFFF"/>
          </a:solidFill>
        </p:spPr>
      </p:sp>
      <p:sp>
        <p:nvSpPr>
          <p:cNvPr id="71168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613" y="4860925"/>
            <a:ext cx="5680075" cy="4606925"/>
          </a:xfrm>
          <a:noFill/>
        </p:spPr>
        <p:txBody>
          <a:bodyPr wrap="none" lIns="86841" tIns="43420" rIns="86841" bIns="43420" anchor="ctr"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683AA13-C9C2-4A7A-9300-31AA7C5CDA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12.xml"/><Relationship Id="rId3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DA2CB8D-AD25-4139-A165-768739BFA224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D4DACCBB-5B68-46B0-8149-19ECCC141231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5CC2D1E-934A-4618-A5BD-DC22114901DA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76917" y="2017713"/>
            <a:ext cx="10363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2295CBA-F022-4924-9E69-5251991C90C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338733" y="214313"/>
            <a:ext cx="2601384" cy="5918200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1534584" y="214313"/>
            <a:ext cx="7600949" cy="591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7D4780B-3E9F-4F4E-A2F7-3278FDE37358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r>
              <a:rPr lang="zh-CN" altLang="en-US" smtClean="0"/>
              <a:t>（#）/总页数</a:t>
            </a:r>
            <a:endParaRPr lang="zh-CN" altLang="en-US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 userDrawn="1"/>
        </p:nvGrpSpPr>
        <p:grpSpPr>
          <a:xfrm>
            <a:off x="10310495" y="6419850"/>
            <a:ext cx="2044700" cy="371475"/>
            <a:chOff x="16237" y="10110"/>
            <a:chExt cx="3220" cy="585"/>
          </a:xfrm>
        </p:grpSpPr>
        <p:sp>
          <p:nvSpPr>
            <p:cNvPr id="2" name="矩形 1"/>
            <p:cNvSpPr/>
            <p:nvPr userDrawn="1">
              <p:custDataLst>
                <p:tags r:id="rId2"/>
              </p:custDataLst>
            </p:nvPr>
          </p:nvSpPr>
          <p:spPr>
            <a:xfrm>
              <a:off x="16237" y="10142"/>
              <a:ext cx="3220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00000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zh-CN" altLang="en-US" sz="1200" b="1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+mn-ea"/>
                </a:rPr>
                <a:t>北方国际教育集团</a:t>
              </a:r>
              <a:endPara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pic>
          <p:nvPicPr>
            <p:cNvPr id="3" name="图片 2" descr="C:\Users\HH\Desktop\logo-常用3.pnglogo-常用3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>
              <a:off x="16313" y="10110"/>
              <a:ext cx="532" cy="58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C:\Users\HH\Desktop\logo-常用3.pnglogo-常用3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8832850" y="6419850"/>
            <a:ext cx="337820" cy="371475"/>
          </a:xfrm>
          <a:prstGeom prst="rect">
            <a:avLst/>
          </a:prstGeom>
        </p:spPr>
      </p:pic>
      <p:sp>
        <p:nvSpPr>
          <p:cNvPr id="6" name="矩形 5"/>
          <p:cNvSpPr/>
          <p:nvPr userDrawn="1">
            <p:custDataLst>
              <p:tags r:id="rId4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2EF0551A-F837-451E-83FD-630DC32CD1FC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34585" y="214314"/>
            <a:ext cx="10390716" cy="146208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15769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860117" y="2017713"/>
            <a:ext cx="508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9A11D8B4-2FCE-4D4D-A8D2-4015E30B1652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1549400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876800" y="6243638"/>
            <a:ext cx="38608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9389533" y="6243638"/>
            <a:ext cx="2540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84C1946E-6C12-4746-AECE-05545A950BAD}" type="slidenum">
              <a:rPr lang="zh-CN" altLang="en-US" smtClean="0"/>
            </a:fld>
            <a:endParaRPr lang="en-US" altLang="zh-C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heme" Target="../theme/theme1.xml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18" Type="http://schemas.openxmlformats.org/officeDocument/2006/relationships/image" Target="../media/image1.png"/><Relationship Id="rId17" Type="http://schemas.openxmlformats.org/officeDocument/2006/relationships/tags" Target="../tags/tag14.xml"/><Relationship Id="rId16" Type="http://schemas.openxmlformats.org/officeDocument/2006/relationships/tags" Target="../tags/tag13.xml"/><Relationship Id="rId15" Type="http://schemas.openxmlformats.org/officeDocument/2006/relationships/image" Target="../media/image3.jpeg"/><Relationship Id="rId14" Type="http://schemas.openxmlformats.org/officeDocument/2006/relationships/image" Target="../media/image2.jpeg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 userDrawn="1">
            <p:custDataLst>
              <p:tags r:id="rId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/>
        </p:nvSpPr>
        <p:spPr>
          <a:xfrm>
            <a:off x="0" y="-41737"/>
            <a:ext cx="11493305" cy="6899737"/>
          </a:xfrm>
          <a:prstGeom prst="rect">
            <a:avLst/>
          </a:prstGeom>
          <a:gradFill flip="none" rotWithShape="1">
            <a:gsLst>
              <a:gs pos="0">
                <a:srgbClr val="0D0A08"/>
              </a:gs>
              <a:gs pos="46000">
                <a:srgbClr val="0D0A08">
                  <a:alpha val="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>
            <p:custDataLst>
              <p:tags r:id="rId16"/>
            </p:custDataLst>
          </p:nvPr>
        </p:nvSpPr>
        <p:spPr>
          <a:xfrm>
            <a:off x="8832215" y="6419215"/>
            <a:ext cx="3456305" cy="33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200" b="1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中职北方智扬（北京）教育科技有限公司</a:t>
            </a:r>
            <a:endParaRPr lang="zh-CN" altLang="en-US" sz="1200" b="1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1" name="图片 10" descr="C:\Users\HH\Desktop\logo-常用3.pnglogo-常用3"/>
          <p:cNvPicPr>
            <a:picLocks noChangeAspect="1"/>
          </p:cNvPicPr>
          <p:nvPr userDrawn="1">
            <p:custDataLst>
              <p:tags r:id="rId17"/>
            </p:custDataLst>
          </p:nvPr>
        </p:nvPicPr>
        <p:blipFill>
          <a:blip r:embed="rId18"/>
          <a:srcRect/>
          <a:stretch>
            <a:fillRect/>
          </a:stretch>
        </p:blipFill>
        <p:spPr>
          <a:xfrm>
            <a:off x="8832533" y="6419850"/>
            <a:ext cx="337820" cy="3714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mc:AlternateContent xmlns:mc="http://schemas.openxmlformats.org/markup-compatibility/2006">
    <mc:Choice xmlns:p14="http://schemas.microsoft.com/office/powerpoint/2010/main" Requires="p14">
      <p:transition spd="slow" p14:dur="4000" advTm="3000">
        <p14:vortex dir="r"/>
      </p:transition>
    </mc:Choice>
    <mc:Fallback>
      <p:transition spd="slow" advTm="3000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99.xml"/><Relationship Id="rId7" Type="http://schemas.openxmlformats.org/officeDocument/2006/relationships/tags" Target="../tags/tag98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0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02.xml"/><Relationship Id="rId12" Type="http://schemas.openxmlformats.org/officeDocument/2006/relationships/image" Target="../media/image13.png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09.xml"/><Relationship Id="rId7" Type="http://schemas.openxmlformats.org/officeDocument/2006/relationships/tags" Target="../tags/tag108.xml"/><Relationship Id="rId6" Type="http://schemas.openxmlformats.org/officeDocument/2006/relationships/tags" Target="../tags/tag107.xml"/><Relationship Id="rId5" Type="http://schemas.openxmlformats.org/officeDocument/2006/relationships/tags" Target="../tags/tag106.xml"/><Relationship Id="rId4" Type="http://schemas.openxmlformats.org/officeDocument/2006/relationships/tags" Target="../tags/tag105.xml"/><Relationship Id="rId3" Type="http://schemas.openxmlformats.org/officeDocument/2006/relationships/tags" Target="../tags/tag104.xml"/><Relationship Id="rId2" Type="http://schemas.openxmlformats.org/officeDocument/2006/relationships/image" Target="../media/image4.jpeg"/><Relationship Id="rId15" Type="http://schemas.openxmlformats.org/officeDocument/2006/relationships/notesSlide" Target="../notesSlides/notesSlide11.xml"/><Relationship Id="rId14" Type="http://schemas.openxmlformats.org/officeDocument/2006/relationships/slideLayout" Target="../slideLayouts/slideLayout4.xml"/><Relationship Id="rId13" Type="http://schemas.openxmlformats.org/officeDocument/2006/relationships/tags" Target="../tags/tag112.xml"/><Relationship Id="rId12" Type="http://schemas.openxmlformats.org/officeDocument/2006/relationships/image" Target="../media/image14.png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3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2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image" Target="../media/image9.png"/><Relationship Id="rId4" Type="http://schemas.openxmlformats.org/officeDocument/2006/relationships/tags" Target="../tags/tag115.xml"/><Relationship Id="rId3" Type="http://schemas.openxmlformats.org/officeDocument/2006/relationships/tags" Target="../tags/tag114.xml"/><Relationship Id="rId2" Type="http://schemas.openxmlformats.org/officeDocument/2006/relationships/image" Target="../media/image4.jpeg"/><Relationship Id="rId1" Type="http://schemas.openxmlformats.org/officeDocument/2006/relationships/tags" Target="../tags/tag113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tags" Target="../tags/tag124.xml"/><Relationship Id="rId7" Type="http://schemas.openxmlformats.org/officeDocument/2006/relationships/tags" Target="../tags/tag123.xml"/><Relationship Id="rId6" Type="http://schemas.openxmlformats.org/officeDocument/2006/relationships/tags" Target="../tags/tag122.xml"/><Relationship Id="rId5" Type="http://schemas.openxmlformats.org/officeDocument/2006/relationships/tags" Target="../tags/tag121.xml"/><Relationship Id="rId4" Type="http://schemas.openxmlformats.org/officeDocument/2006/relationships/tags" Target="../tags/tag120.xml"/><Relationship Id="rId3" Type="http://schemas.openxmlformats.org/officeDocument/2006/relationships/tags" Target="../tags/tag119.xml"/><Relationship Id="rId2" Type="http://schemas.openxmlformats.org/officeDocument/2006/relationships/image" Target="../media/image4.jpeg"/><Relationship Id="rId17" Type="http://schemas.openxmlformats.org/officeDocument/2006/relationships/notesSlide" Target="../notesSlides/notesSlide13.xml"/><Relationship Id="rId16" Type="http://schemas.openxmlformats.org/officeDocument/2006/relationships/slideLayout" Target="../slideLayouts/slideLayout4.xml"/><Relationship Id="rId15" Type="http://schemas.openxmlformats.org/officeDocument/2006/relationships/tags" Target="../tags/tag128.xml"/><Relationship Id="rId14" Type="http://schemas.openxmlformats.org/officeDocument/2006/relationships/image" Target="../media/image16.png"/><Relationship Id="rId13" Type="http://schemas.openxmlformats.org/officeDocument/2006/relationships/tags" Target="../tags/tag127.xml"/><Relationship Id="rId12" Type="http://schemas.openxmlformats.org/officeDocument/2006/relationships/image" Target="../media/image15.png"/><Relationship Id="rId11" Type="http://schemas.openxmlformats.org/officeDocument/2006/relationships/tags" Target="../tags/tag126.xml"/><Relationship Id="rId10" Type="http://schemas.openxmlformats.org/officeDocument/2006/relationships/tags" Target="../tags/tag125.xml"/><Relationship Id="rId1" Type="http://schemas.openxmlformats.org/officeDocument/2006/relationships/tags" Target="../tags/tag118.xm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tags" Target="../tags/tag130.xml"/><Relationship Id="rId3" Type="http://schemas.openxmlformats.org/officeDocument/2006/relationships/tags" Target="../tags/tag129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image" Target="../media/image7.png"/><Relationship Id="rId3" Type="http://schemas.openxmlformats.org/officeDocument/2006/relationships/tags" Target="../tags/tag19.xml"/><Relationship Id="rId23" Type="http://schemas.openxmlformats.org/officeDocument/2006/relationships/notesSlide" Target="../notesSlides/notesSlide2.xml"/><Relationship Id="rId22" Type="http://schemas.openxmlformats.org/officeDocument/2006/relationships/slideLayout" Target="../slideLayouts/slideLayout4.xml"/><Relationship Id="rId21" Type="http://schemas.openxmlformats.org/officeDocument/2006/relationships/tags" Target="../tags/tag35.xml"/><Relationship Id="rId20" Type="http://schemas.openxmlformats.org/officeDocument/2006/relationships/tags" Target="../tags/tag34.xml"/><Relationship Id="rId2" Type="http://schemas.openxmlformats.org/officeDocument/2006/relationships/image" Target="../media/image4.jpeg"/><Relationship Id="rId19" Type="http://schemas.openxmlformats.org/officeDocument/2006/relationships/tags" Target="../tags/tag33.xml"/><Relationship Id="rId18" Type="http://schemas.openxmlformats.org/officeDocument/2006/relationships/tags" Target="../tags/tag32.xml"/><Relationship Id="rId17" Type="http://schemas.openxmlformats.org/officeDocument/2006/relationships/tags" Target="../tags/tag31.xml"/><Relationship Id="rId16" Type="http://schemas.openxmlformats.org/officeDocument/2006/relationships/tags" Target="../tags/tag30.xml"/><Relationship Id="rId15" Type="http://schemas.openxmlformats.org/officeDocument/2006/relationships/tags" Target="../tags/tag29.xml"/><Relationship Id="rId14" Type="http://schemas.openxmlformats.org/officeDocument/2006/relationships/tags" Target="../tags/tag28.xml"/><Relationship Id="rId13" Type="http://schemas.openxmlformats.org/officeDocument/2006/relationships/tags" Target="../tags/tag27.xml"/><Relationship Id="rId12" Type="http://schemas.openxmlformats.org/officeDocument/2006/relationships/image" Target="../media/image8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8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image" Target="../media/image9.png"/><Relationship Id="rId4" Type="http://schemas.openxmlformats.org/officeDocument/2006/relationships/tags" Target="../tags/tag38.xml"/><Relationship Id="rId3" Type="http://schemas.openxmlformats.org/officeDocument/2006/relationships/tags" Target="../tags/tag37.xml"/><Relationship Id="rId2" Type="http://schemas.openxmlformats.org/officeDocument/2006/relationships/image" Target="../media/image4.jpeg"/><Relationship Id="rId1" Type="http://schemas.openxmlformats.org/officeDocument/2006/relationships/tags" Target="../tags/tag36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image" Target="../media/image10.png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image" Target="../media/image8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image" Target="../media/image4.jpeg"/><Relationship Id="rId11" Type="http://schemas.openxmlformats.org/officeDocument/2006/relationships/notesSlide" Target="../notesSlides/notesSlide4.xml"/><Relationship Id="rId10" Type="http://schemas.openxmlformats.org/officeDocument/2006/relationships/slideLayout" Target="../slideLayouts/slideLayout4.xml"/><Relationship Id="rId1" Type="http://schemas.openxmlformats.org/officeDocument/2006/relationships/tags" Target="../tags/tag4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51.xml"/><Relationship Id="rId6" Type="http://schemas.openxmlformats.org/officeDocument/2006/relationships/tags" Target="../tags/tag50.xml"/><Relationship Id="rId5" Type="http://schemas.openxmlformats.org/officeDocument/2006/relationships/image" Target="../media/image9.png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image" Target="../media/image4.jpeg"/><Relationship Id="rId1" Type="http://schemas.openxmlformats.org/officeDocument/2006/relationships/tags" Target="../tags/tag4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../media/image8.png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6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59.xml"/><Relationship Id="rId10" Type="http://schemas.openxmlformats.org/officeDocument/2006/relationships/image" Target="../media/image11.png"/><Relationship Id="rId1" Type="http://schemas.openxmlformats.org/officeDocument/2006/relationships/tags" Target="../tags/tag5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image" Target="../media/image8.png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image" Target="../media/image4.jpeg"/><Relationship Id="rId13" Type="http://schemas.openxmlformats.org/officeDocument/2006/relationships/notesSlide" Target="../notesSlides/notesSlide7.xml"/><Relationship Id="rId12" Type="http://schemas.openxmlformats.org/officeDocument/2006/relationships/slideLayout" Target="../slideLayouts/slideLayout4.xml"/><Relationship Id="rId11" Type="http://schemas.openxmlformats.org/officeDocument/2006/relationships/tags" Target="../tags/tag67.xml"/><Relationship Id="rId10" Type="http://schemas.openxmlformats.org/officeDocument/2006/relationships/image" Target="../media/image11.png"/><Relationship Id="rId1" Type="http://schemas.openxmlformats.org/officeDocument/2006/relationships/tags" Target="../tags/tag60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8.xml"/><Relationship Id="rId8" Type="http://schemas.openxmlformats.org/officeDocument/2006/relationships/slideLayout" Target="../slideLayouts/slideLayout4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image" Target="../media/image9.png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4.jpeg"/><Relationship Id="rId1" Type="http://schemas.openxmlformats.org/officeDocument/2006/relationships/tags" Target="../tags/tag6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80.xml"/><Relationship Id="rId8" Type="http://schemas.openxmlformats.org/officeDocument/2006/relationships/tags" Target="../tags/tag79.xml"/><Relationship Id="rId7" Type="http://schemas.openxmlformats.org/officeDocument/2006/relationships/tags" Target="../tags/tag78.xml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5" Type="http://schemas.openxmlformats.org/officeDocument/2006/relationships/notesSlide" Target="../notesSlides/notesSlide9.xml"/><Relationship Id="rId24" Type="http://schemas.openxmlformats.org/officeDocument/2006/relationships/slideLayout" Target="../slideLayouts/slideLayout4.xml"/><Relationship Id="rId23" Type="http://schemas.openxmlformats.org/officeDocument/2006/relationships/tags" Target="../tags/tag92.xml"/><Relationship Id="rId22" Type="http://schemas.openxmlformats.org/officeDocument/2006/relationships/tags" Target="../tags/tag91.xml"/><Relationship Id="rId21" Type="http://schemas.openxmlformats.org/officeDocument/2006/relationships/tags" Target="../tags/tag90.xml"/><Relationship Id="rId20" Type="http://schemas.openxmlformats.org/officeDocument/2006/relationships/tags" Target="../tags/tag89.xml"/><Relationship Id="rId2" Type="http://schemas.openxmlformats.org/officeDocument/2006/relationships/image" Target="../media/image4.jpeg"/><Relationship Id="rId19" Type="http://schemas.openxmlformats.org/officeDocument/2006/relationships/image" Target="../media/image12.png"/><Relationship Id="rId18" Type="http://schemas.openxmlformats.org/officeDocument/2006/relationships/tags" Target="../tags/tag88.xml"/><Relationship Id="rId17" Type="http://schemas.openxmlformats.org/officeDocument/2006/relationships/tags" Target="../tags/tag87.xml"/><Relationship Id="rId16" Type="http://schemas.openxmlformats.org/officeDocument/2006/relationships/tags" Target="../tags/tag86.xml"/><Relationship Id="rId15" Type="http://schemas.openxmlformats.org/officeDocument/2006/relationships/tags" Target="../tags/tag85.xml"/><Relationship Id="rId14" Type="http://schemas.openxmlformats.org/officeDocument/2006/relationships/image" Target="../media/image8.png"/><Relationship Id="rId13" Type="http://schemas.openxmlformats.org/officeDocument/2006/relationships/tags" Target="../tags/tag84.xml"/><Relationship Id="rId12" Type="http://schemas.openxmlformats.org/officeDocument/2006/relationships/tags" Target="../tags/tag83.xml"/><Relationship Id="rId11" Type="http://schemas.openxmlformats.org/officeDocument/2006/relationships/tags" Target="../tags/tag82.xml"/><Relationship Id="rId10" Type="http://schemas.openxmlformats.org/officeDocument/2006/relationships/tags" Target="../tags/tag81.xml"/><Relationship Id="rId1" Type="http://schemas.openxmlformats.org/officeDocument/2006/relationships/tags" Target="../tags/tag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9253" y="939992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996315" y="1268730"/>
            <a:ext cx="6616065" cy="2325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纯电动汽车单档变速器</a:t>
            </a:r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>
            <p:custDataLst>
              <p:tags r:id="rId3"/>
            </p:custDataLst>
          </p:nvPr>
        </p:nvSpPr>
        <p:spPr>
          <a:xfrm>
            <a:off x="1062355" y="3845560"/>
            <a:ext cx="7137400" cy="902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Structural principle of single speed transmission for pure electric vehicles</a:t>
            </a:r>
            <a:endParaRPr lang="en-US" altLang="zh-CN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2064004" y="4941727"/>
            <a:ext cx="33832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纯电动汽车单档变速器</a:t>
            </a:r>
            <a:r>
              <a:rPr lang="zh-CN" altLang="en-US">
                <a:solidFill>
                  <a:schemeClr val="bg1">
                    <a:lumMod val="95000"/>
                  </a:schemeClr>
                </a:solidFill>
                <a:latin typeface="微软雅黑 Light" panose="020B0502040204020203" charset="-122"/>
                <a:ea typeface="微软雅黑 Light" panose="020B0502040204020203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>
              <a:solidFill>
                <a:schemeClr val="bg1">
                  <a:lumMod val="95000"/>
                </a:schemeClr>
              </a:solidFill>
              <a:latin typeface="微软雅黑 Light" panose="020B0502040204020203" charset="-122"/>
              <a:ea typeface="微软雅黑 Light" panose="020B0502040204020203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4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6882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177408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19894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1.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车辆直线行驶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时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439" y="2529857"/>
            <a:ext cx="4960458" cy="3334437"/>
            <a:chOff x="1415479" y="2737569"/>
            <a:chExt cx="4960458" cy="3334437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3062857"/>
              <a:ext cx="4422699" cy="216344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285750" indent="-28575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Char char="u"/>
              </a:pPr>
              <a:r>
                <a:rPr lang="zh-CN" altLang="en-US" sz="1800">
                  <a:sym typeface="+mn-ea"/>
                </a:rPr>
                <a:t>行星</a:t>
              </a:r>
              <a:r>
                <a:rPr lang="zh-CN" altLang="en-US" sz="1800">
                  <a:sym typeface="+mn-ea"/>
                </a:rPr>
                <a:t>齿轮与差速器减速齿轮一起旋转，它属于公转，但不自转，这时它就会带着二个半轴齿轮以相同的速度旋转，</a:t>
              </a:r>
              <a:r>
                <a:rPr lang="zh-CN" altLang="en-US" sz="1800">
                  <a:sym typeface="+mn-ea"/>
                </a:rPr>
                <a:t>行星</a:t>
              </a:r>
              <a:r>
                <a:rPr lang="zh-CN" altLang="en-US" sz="1800">
                  <a:sym typeface="+mn-ea"/>
                </a:rPr>
                <a:t>齿轮和半轴齿轮是一个整体</a:t>
              </a:r>
              <a:endPara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383655" y="1844675"/>
            <a:ext cx="5222875" cy="399288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6882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55440" y="1774081"/>
            <a:ext cx="4960457" cy="797533"/>
            <a:chOff x="1415480" y="2053548"/>
            <a:chExt cx="4960457" cy="797533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457" cy="610508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3171" y="2212271"/>
              <a:ext cx="2218055" cy="6388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en-US" altLang="zh-CN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2.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车辆在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转弯行驶</a:t>
              </a:r>
              <a:r>
                <a:rPr lang="zh-CN" altLang="en-US" b="1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时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055439" y="2496370"/>
            <a:ext cx="4960458" cy="3409950"/>
            <a:chOff x="1415479" y="2704082"/>
            <a:chExt cx="4960458" cy="3409950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569"/>
              <a:ext cx="4960458" cy="3334437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2704082"/>
              <a:ext cx="4422699" cy="340995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800">
                  <a:sym typeface="+mn-ea"/>
                </a:rPr>
                <a:t>行星齿轮绕着减速齿轮旋转，由于内侧车轮受到地面的摩檫力比外侧车轮受到地面摩檫力要大，所以</a:t>
              </a:r>
              <a:r>
                <a:rPr lang="zh-CN" altLang="en-US" sz="1800">
                  <a:sym typeface="+mn-ea"/>
                </a:rPr>
                <a:t>在差速器内，行星齿轮在公转的同时，它也在自转。摩檫力大的内侧车轮所对应的半轴齿轮转动就慢，摩檫力小的外侧车轮对应的半轴齿轮转动就快，这样就导致外侧车轮转速高于内侧车轮转速，实现了转速差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6240145" y="1932940"/>
            <a:ext cx="5579110" cy="3702050"/>
          </a:xfrm>
          <a:prstGeom prst="rect">
            <a:avLst/>
          </a:prstGeom>
        </p:spPr>
      </p:pic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差速器存在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缺陷性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6882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761560" y="1322596"/>
            <a:ext cx="4960620" cy="1071245"/>
            <a:chOff x="1415480" y="2053548"/>
            <a:chExt cx="4960620" cy="1071245"/>
          </a:xfrm>
        </p:grpSpPr>
        <p:sp>
          <p:nvSpPr>
            <p:cNvPr id="2" name="PA_圆角矩形 1"/>
            <p:cNvSpPr/>
            <p:nvPr>
              <p:custDataLst>
                <p:tags r:id="rId3"/>
              </p:custDataLst>
            </p:nvPr>
          </p:nvSpPr>
          <p:spPr bwMode="auto">
            <a:xfrm>
              <a:off x="1415480" y="2053548"/>
              <a:ext cx="4960620" cy="948690"/>
            </a:xfrm>
            <a:prstGeom prst="rect">
              <a:avLst/>
            </a:prstGeom>
            <a:solidFill>
              <a:srgbClr val="0665C6">
                <a:alpha val="70000"/>
              </a:srgbClr>
            </a:solidFill>
            <a:ln w="317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rgbClr val="0665C6"/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" name="矩形 2"/>
            <p:cNvSpPr/>
            <p:nvPr>
              <p:custDataLst>
                <p:tags r:id="rId4"/>
              </p:custDataLst>
            </p:nvPr>
          </p:nvSpPr>
          <p:spPr>
            <a:xfrm>
              <a:off x="1772985" y="2212298"/>
              <a:ext cx="4206875" cy="912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r>
                <a:rPr lang="zh-CN" altLang="en-US">
                  <a:sym typeface="+mn-ea"/>
                </a:rPr>
                <a:t>差速器在控制</a:t>
              </a:r>
              <a:r>
                <a:rPr lang="zh-CN" altLang="en-US">
                  <a:sym typeface="+mn-ea"/>
                </a:rPr>
                <a:t>车轮直线行驶或转弯行驶时，还存在一定的缺陷性</a:t>
              </a: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pPr defTabSz="429260" hangingPunct="0">
                <a:lnSpc>
                  <a:spcPct val="99000"/>
                </a:lnSpc>
                <a:buClr>
                  <a:srgbClr val="000000"/>
                </a:buClr>
                <a:buSzPct val="45000"/>
              </a:pPr>
              <a:endParaRPr lang="zh-CN" altLang="en-US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760924" y="2204905"/>
            <a:ext cx="4960620" cy="4241165"/>
            <a:chOff x="1415479" y="2704082"/>
            <a:chExt cx="4960620" cy="4241165"/>
          </a:xfrm>
        </p:grpSpPr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 bwMode="auto">
            <a:xfrm>
              <a:off x="1415479" y="2737737"/>
              <a:ext cx="4960620" cy="418211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52331" name="TextBox 21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684358" y="2704082"/>
              <a:ext cx="4422699" cy="424116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87335" tIns="43667" rIns="87335" bIns="43667">
              <a:spAutoFit/>
            </a:bodyPr>
            <a:lstStyle/>
            <a:p>
              <a:pPr marL="0" indent="0" defTabSz="429260" hangingPunct="0">
                <a:lnSpc>
                  <a:spcPct val="150000"/>
                </a:lnSpc>
                <a:buClr>
                  <a:schemeClr val="bg1"/>
                </a:buClr>
                <a:buSzPct val="120000"/>
                <a:buFont typeface="Wingdings" panose="05000000000000000000" pitchFamily="2" charset="2"/>
                <a:buNone/>
              </a:pPr>
              <a:r>
                <a:rPr lang="zh-CN" altLang="en-US" sz="1800">
                  <a:sym typeface="+mn-ea"/>
                </a:rPr>
                <a:t>比如当车辆行驶到泥泞路面时，一边车轮陷入泥坑打滑，另一个车轮却在良好的路面上，即便使出很大的劲，车轮还是很难驶出来。这是因为差速器将大部分动力传递到打滑车轮一侧，导致车轮无法驶出泥坑。为了避免这种现象的发生，在差速器上设置了差速锁，将二个车轮的半轴锁为一个整体，使二个车轮同步转动，使动力分配给每一个车轮，从而使车辆驶出泥坑。</a:t>
              </a:r>
              <a:endPara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1" name="Rectangle 2"/>
          <p:cNvSpPr txBox="1">
            <a:spLocks noChangeArrowheads="1"/>
          </p:cNvSpPr>
          <p:nvPr>
            <p:custDataLst>
              <p:tags r:id="rId7"/>
            </p:custDataLst>
          </p:nvPr>
        </p:nvSpPr>
        <p:spPr>
          <a:xfrm>
            <a:off x="1862188" y="432552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存在缺陷性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349622" y="178397"/>
            <a:ext cx="1411635" cy="995673"/>
            <a:chOff x="5390182" y="1427762"/>
            <a:chExt cx="1411635" cy="995673"/>
          </a:xfrm>
        </p:grpSpPr>
        <p:pic>
          <p:nvPicPr>
            <p:cNvPr id="23" name="图片 2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9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427762"/>
              <a:ext cx="1411635" cy="995673"/>
            </a:xfrm>
            <a:prstGeom prst="rect">
              <a:avLst/>
            </a:prstGeom>
          </p:spPr>
        </p:pic>
        <p:sp>
          <p:nvSpPr>
            <p:cNvPr id="24" name="矩形 23"/>
            <p:cNvSpPr/>
            <p:nvPr>
              <p:custDataLst>
                <p:tags r:id="rId10"/>
              </p:custDataLst>
            </p:nvPr>
          </p:nvSpPr>
          <p:spPr>
            <a:xfrm>
              <a:off x="5807968" y="1677214"/>
              <a:ext cx="674370" cy="59880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04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607935" y="3764280"/>
            <a:ext cx="4147820" cy="25222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7607935" y="1268730"/>
            <a:ext cx="3987165" cy="2444115"/>
          </a:xfrm>
          <a:prstGeom prst="rect">
            <a:avLst/>
          </a:prstGeom>
        </p:spPr>
      </p:pic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图片 116"/>
          <p:cNvPicPr>
            <a:picLocks noChangeAspect="1"/>
          </p:cNvPicPr>
          <p:nvPr/>
        </p:nvPicPr>
        <p:blipFill rotWithShape="1">
          <a:blip r:embed="rId1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-108" y="931"/>
            <a:ext cx="12190947" cy="685740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82203" y="1043080"/>
            <a:ext cx="4889303" cy="4889303"/>
          </a:xfrm>
          <a:prstGeom prst="rect">
            <a:avLst/>
          </a:prstGeom>
        </p:spPr>
      </p:pic>
      <p:sp>
        <p:nvSpPr>
          <p:cNvPr id="43" name="矩形 42"/>
          <p:cNvSpPr/>
          <p:nvPr/>
        </p:nvSpPr>
        <p:spPr>
          <a:xfrm>
            <a:off x="1062609" y="1973994"/>
            <a:ext cx="4416594" cy="958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zh-CN" altLang="en-US" sz="5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感谢您的聆听</a:t>
            </a:r>
            <a:endParaRPr lang="en-GB" altLang="zh-CN" sz="5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062609" y="3245775"/>
            <a:ext cx="3228769" cy="4866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9260" hangingPunct="0">
              <a:lnSpc>
                <a:spcPct val="110000"/>
              </a:lnSpc>
              <a:buClr>
                <a:srgbClr val="000000"/>
              </a:buClr>
              <a:buSzPct val="45000"/>
              <a:tabLst>
                <a:tab pos="691515" algn="l"/>
                <a:tab pos="1383030" algn="l"/>
                <a:tab pos="2064385" algn="l"/>
                <a:tab pos="2760345" algn="l"/>
                <a:tab pos="3456305" algn="l"/>
                <a:tab pos="4148455" algn="l"/>
                <a:tab pos="4839970" algn="l"/>
                <a:tab pos="5531485" algn="l"/>
                <a:tab pos="6210300" algn="l"/>
              </a:tabLst>
            </a:pPr>
            <a:r>
              <a:rPr lang="en-US" altLang="zh-CN" sz="2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Thank you for listening</a:t>
            </a:r>
            <a:endParaRPr lang="en-GB" altLang="zh-CN" sz="25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1385873" y="4045742"/>
            <a:ext cx="2926080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纯电动汽车变速器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矩形 3"/>
          <p:cNvSpPr/>
          <p:nvPr userDrawn="1">
            <p:custDataLst>
              <p:tags r:id="rId3"/>
            </p:custDataLst>
          </p:nvPr>
        </p:nvSpPr>
        <p:spPr>
          <a:xfrm>
            <a:off x="9768205" y="6357450"/>
            <a:ext cx="2324100" cy="393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p>
            <a:pPr algn="ctr"/>
            <a:r>
              <a:rPr lang="zh-CN" altLang="en-US" sz="1800" b="1"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ahnschrift Condensed" panose="020B0502040204020203" charset="0"/>
                <a:ea typeface="微软雅黑" panose="020B0503020204020204" pitchFamily="34" charset="-122"/>
                <a:cs typeface="微软雅黑" panose="020B0503020204020204" pitchFamily="34" charset="-122"/>
              </a:rPr>
              <a:t>北方国际教育集团</a:t>
            </a:r>
            <a:endParaRPr lang="zh-CN" altLang="en-US" sz="1800" b="1"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ahnschrift Condensed" panose="020B0502040204020203" charset="0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logo-常用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335280" y="332887"/>
            <a:ext cx="571500" cy="629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00000">
            <a:off x="-63912" y="996710"/>
            <a:ext cx="4290638" cy="3812947"/>
          </a:xfrm>
          <a:prstGeom prst="rect">
            <a:avLst/>
          </a:prstGeom>
        </p:spPr>
      </p:pic>
      <p:sp>
        <p:nvSpPr>
          <p:cNvPr id="103" name="PA_矩形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551412" y="3205461"/>
            <a:ext cx="1101057" cy="1300129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2122350" y="2952729"/>
            <a:ext cx="115535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目</a:t>
            </a:r>
            <a:br>
              <a:rPr lang="en-US" altLang="zh-CN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</a:br>
            <a:r>
              <a:rPr lang="zh-CN" altLang="en-US" sz="6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录</a:t>
            </a:r>
            <a:endParaRPr lang="zh-CN" altLang="en-US" sz="6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>
            <p:custDataLst>
              <p:tags r:id="rId7"/>
            </p:custDataLst>
          </p:nvPr>
        </p:nvSpPr>
        <p:spPr>
          <a:xfrm>
            <a:off x="3152695" y="3721064"/>
            <a:ext cx="569387" cy="127054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r>
              <a:rPr lang="zh-CN" altLang="en-US" sz="25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contents</a:t>
            </a:r>
            <a:endParaRPr lang="zh-CN" altLang="en-US" sz="25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3" name="AutoShape 5"/>
          <p:cNvSpPr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7207708" y="344631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15" name="AutoShape 7"/>
          <p:cNvSpPr>
            <a:spLocks noChangeArrowheads="1"/>
          </p:cNvSpPr>
          <p:nvPr>
            <p:custDataLst>
              <p:tags r:id="rId9"/>
            </p:custDataLst>
          </p:nvPr>
        </p:nvSpPr>
        <p:spPr bwMode="gray">
          <a:xfrm>
            <a:off x="7207708" y="2110081"/>
            <a:ext cx="4984405" cy="563362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24652" name="AutoShape 44"/>
          <p:cNvSpPr>
            <a:spLocks noChangeArrowheads="1"/>
          </p:cNvSpPr>
          <p:nvPr>
            <p:custDataLst>
              <p:tags r:id="rId10"/>
            </p:custDataLst>
          </p:nvPr>
        </p:nvSpPr>
        <p:spPr bwMode="gray">
          <a:xfrm>
            <a:off x="7207708" y="696238"/>
            <a:ext cx="4923651" cy="569218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lstStyle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排挡杆上的档位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认知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5390182" y="494947"/>
            <a:ext cx="1411635" cy="995673"/>
            <a:chOff x="5390182" y="494947"/>
            <a:chExt cx="1411635" cy="995673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494947"/>
              <a:ext cx="1411635" cy="995673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13"/>
              </p:custDataLst>
            </p:nvPr>
          </p:nvSpPr>
          <p:spPr>
            <a:xfrm>
              <a:off x="5880358" y="69296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90181" y="1962106"/>
            <a:ext cx="1411635" cy="995673"/>
            <a:chOff x="5390182" y="494947"/>
            <a:chExt cx="1411635" cy="995673"/>
          </a:xfrm>
        </p:grpSpPr>
        <p:pic>
          <p:nvPicPr>
            <p:cNvPr id="28" name="图片 27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494947"/>
              <a:ext cx="1411635" cy="995673"/>
            </a:xfrm>
            <a:prstGeom prst="rect">
              <a:avLst/>
            </a:prstGeom>
          </p:spPr>
        </p:pic>
        <p:sp>
          <p:nvSpPr>
            <p:cNvPr id="29" name="矩形 28"/>
            <p:cNvSpPr/>
            <p:nvPr>
              <p:custDataLst>
                <p:tags r:id="rId15"/>
              </p:custDataLst>
            </p:nvPr>
          </p:nvSpPr>
          <p:spPr>
            <a:xfrm>
              <a:off x="5807968" y="67264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463483" y="3285755"/>
            <a:ext cx="1411635" cy="995673"/>
            <a:chOff x="5390182" y="1571272"/>
            <a:chExt cx="1411635" cy="995673"/>
          </a:xfrm>
        </p:grpSpPr>
        <p:pic>
          <p:nvPicPr>
            <p:cNvPr id="31" name="图片 30"/>
            <p:cNvPicPr>
              <a:picLocks noChangeAspect="1"/>
            </p:cNvPicPr>
            <p:nvPr>
              <p:custDataLst>
                <p:tags r:id="rId16"/>
              </p:custDataLst>
            </p:nvPr>
          </p:nvPicPr>
          <p:blipFill>
            <a:blip r:embed="rId12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32" name="矩形 31"/>
            <p:cNvSpPr/>
            <p:nvPr>
              <p:custDataLst>
                <p:tags r:id="rId17"/>
              </p:custDataLst>
            </p:nvPr>
          </p:nvSpPr>
          <p:spPr>
            <a:xfrm>
              <a:off x="5807968" y="1748969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728" y="4704345"/>
            <a:ext cx="1411635" cy="995673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19"/>
            </p:custDataLst>
          </p:nvPr>
        </p:nvSpPr>
        <p:spPr>
          <a:xfrm>
            <a:off x="5936514" y="4882042"/>
            <a:ext cx="674370" cy="598805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3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04</a:t>
            </a:r>
            <a:endParaRPr lang="zh-CN" altLang="en-US" sz="33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2" name="AutoShape 5"/>
          <p:cNvSpPr>
            <a:spLocks noChangeArrowheads="1"/>
          </p:cNvSpPr>
          <p:nvPr>
            <p:custDataLst>
              <p:tags r:id="rId20"/>
            </p:custDataLst>
          </p:nvPr>
        </p:nvSpPr>
        <p:spPr bwMode="gray">
          <a:xfrm>
            <a:off x="7175323" y="4956342"/>
            <a:ext cx="4853354" cy="533461"/>
          </a:xfrm>
          <a:prstGeom prst="roundRect">
            <a:avLst>
              <a:gd name="adj" fmla="val 50000"/>
            </a:avLst>
          </a:prstGeom>
          <a:noFill/>
          <a:ln w="28575" algn="ctr">
            <a:noFill/>
            <a:round/>
          </a:ln>
          <a:effectLst/>
        </p:spPr>
        <p:txBody>
          <a:bodyPr wrap="none" lIns="84392" tIns="42196" rIns="84392" bIns="42196" anchor="ctr"/>
          <a:p>
            <a:pPr eaLnBrk="0" hangingPunct="0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差速器存在</a:t>
            </a:r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缺陷性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排挡杆上的档位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认知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50571" y="1846608"/>
              <a:ext cx="233932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41730" name="Rectangle 2"/>
          <p:cNvSpPr>
            <a:spLocks noGrp="1" noChangeArrowheads="1"/>
          </p:cNvSpPr>
          <p:nvPr>
            <p:custDataLst>
              <p:tags r:id="rId3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排挡杆上的档位认知</a:t>
            </a:r>
            <a:endParaRPr lang="en-US" altLang="zh-CN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6" name="图片 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7" name="矩形 6"/>
            <p:cNvSpPr/>
            <p:nvPr>
              <p:custDataLst>
                <p:tags r:id="rId6"/>
              </p:custDataLst>
            </p:nvPr>
          </p:nvSpPr>
          <p:spPr>
            <a:xfrm>
              <a:off x="5807968" y="1820724"/>
              <a:ext cx="49885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847215" y="1280795"/>
            <a:ext cx="406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ym typeface="+mn-ea"/>
              </a:rPr>
              <a:t>在排挡杆上显示三个档位，</a:t>
            </a:r>
            <a:r>
              <a:rPr lang="en-US" altLang="zh-CN" sz="2400">
                <a:sym typeface="+mn-ea"/>
              </a:rPr>
              <a:t>D</a:t>
            </a:r>
            <a:r>
              <a:rPr lang="zh-CN" altLang="en-US" sz="2400">
                <a:sym typeface="+mn-ea"/>
              </a:rPr>
              <a:t>档、</a:t>
            </a: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档、</a:t>
            </a:r>
            <a:r>
              <a:rPr lang="en-US" altLang="zh-CN" sz="2400">
                <a:sym typeface="+mn-ea"/>
              </a:rPr>
              <a:t>R</a:t>
            </a:r>
            <a:r>
              <a:rPr lang="zh-CN" altLang="en-US" sz="2400">
                <a:sym typeface="+mn-ea"/>
              </a:rPr>
              <a:t>档；</a:t>
            </a:r>
            <a:r>
              <a:rPr lang="en-US" altLang="zh-CN" sz="2400">
                <a:sym typeface="+mn-ea"/>
              </a:rPr>
              <a:t>D</a:t>
            </a:r>
            <a:r>
              <a:rPr lang="zh-CN" altLang="en-US" sz="2400">
                <a:sym typeface="+mn-ea"/>
              </a:rPr>
              <a:t>档，就是前进挡；</a:t>
            </a:r>
            <a:r>
              <a:rPr lang="en-US" altLang="zh-CN" sz="2400">
                <a:sym typeface="+mn-ea"/>
              </a:rPr>
              <a:t>N</a:t>
            </a:r>
            <a:r>
              <a:rPr lang="zh-CN" altLang="en-US" sz="2400">
                <a:sym typeface="+mn-ea"/>
              </a:rPr>
              <a:t>档，就是空挡；</a:t>
            </a:r>
            <a:r>
              <a:rPr lang="en-US" altLang="zh-CN" sz="2400">
                <a:sym typeface="+mn-ea"/>
              </a:rPr>
              <a:t>R</a:t>
            </a:r>
            <a:r>
              <a:rPr lang="zh-CN" altLang="en-US" sz="2400">
                <a:sym typeface="+mn-ea"/>
              </a:rPr>
              <a:t>档，就是倒挡。其实在变速箱内部就一个档，属于单档变速器</a:t>
            </a:r>
            <a:endParaRPr lang="zh-CN" altLang="en-US" sz="240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383655" y="1412875"/>
            <a:ext cx="5084445" cy="3730625"/>
          </a:xfrm>
          <a:prstGeom prst="rect">
            <a:avLst/>
          </a:prstGeom>
        </p:spPr>
      </p:pic>
    </p:spTree>
    <p:custDataLst>
      <p:tags r:id="rId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6012445" y="1846608"/>
              <a:ext cx="310184" cy="319426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6882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5" name="Rectangle 5"/>
          <p:cNvSpPr>
            <a:spLocks noRot="1" noChangeArrowheads="1"/>
          </p:cNvSpPr>
          <p:nvPr>
            <p:custDataLst>
              <p:tags r:id="rId3"/>
            </p:custDataLst>
          </p:nvPr>
        </p:nvSpPr>
        <p:spPr bwMode="auto">
          <a:xfrm>
            <a:off x="1631375" y="1484485"/>
            <a:ext cx="4322885" cy="2431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278" tIns="42140" rIns="84278" bIns="42140"/>
          <a:lstStyle/>
          <a:p>
            <a:pPr marL="327025" indent="-327025" defTabSz="8731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变速器结构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组成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709295" lvl="1" indent="-272415" defTabSz="873125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主轴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组件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709295" lvl="1" indent="-272415" defTabSz="873125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中间轴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组件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709295" lvl="1" indent="-272415" defTabSz="873125">
              <a:lnSpc>
                <a:spcPct val="150000"/>
              </a:lnSpc>
              <a:spcBef>
                <a:spcPct val="20000"/>
              </a:spcBef>
              <a:buFontTx/>
              <a:buChar char="–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组件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1703765" y="5373114"/>
            <a:ext cx="3383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1480"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汽车进入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车联网时代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520055" y="1557020"/>
            <a:ext cx="6099810" cy="322961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46882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11365" name="Rectangle 5"/>
          <p:cNvSpPr>
            <a:spLocks noRot="1" noChangeArrowheads="1"/>
          </p:cNvSpPr>
          <p:nvPr>
            <p:custDataLst>
              <p:tags r:id="rId3"/>
            </p:custDataLst>
          </p:nvPr>
        </p:nvSpPr>
        <p:spPr bwMode="auto">
          <a:xfrm>
            <a:off x="1487170" y="1196340"/>
            <a:ext cx="4867275" cy="44456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278" tIns="42140" rIns="84278" bIns="42140"/>
          <a:lstStyle/>
          <a:p>
            <a:pPr marL="327025" indent="-327025" defTabSz="8731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</a:t>
            </a:r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工作原理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327025" indent="-327025" defTabSz="873125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u"/>
            </a:pPr>
            <a:r>
              <a:rPr lang="zh-CN" altLang="en-US" sz="1800">
                <a:sym typeface="+mn-ea"/>
              </a:rPr>
              <a:t>主轴组件通过花键与电机转子轴</a:t>
            </a:r>
            <a:r>
              <a:rPr lang="zh-CN" altLang="en-US" sz="1800">
                <a:sym typeface="+mn-ea"/>
              </a:rPr>
              <a:t>花键孔相连，转子将动力传递给主轴齿轮。主轴齿轮与中间轴组件大齿轮相连，就会带动大齿轮一起旋转，小轮带大轮，实现一级减速；中间轴组件的小齿轮与大齿轮同轴，二个齿轮属于同步转动。中间轴小齿轮与差速器组件的减速齿轮相连，将动力传递给减速齿轮，也是</a:t>
            </a:r>
            <a:r>
              <a:rPr lang="zh-CN" altLang="en-US" sz="1800">
                <a:sym typeface="+mn-ea"/>
              </a:rPr>
              <a:t>小轮带大轮，</a:t>
            </a:r>
            <a:r>
              <a:rPr lang="zh-CN" altLang="en-US" sz="1800">
                <a:sym typeface="+mn-ea"/>
              </a:rPr>
              <a:t>实现二级减速，</a:t>
            </a:r>
            <a:r>
              <a:rPr lang="zh-CN" altLang="en-US" sz="1800">
                <a:sym typeface="+mn-ea"/>
              </a:rPr>
              <a:t>经差速器后将动力分配给左右二个半轴</a:t>
            </a:r>
            <a:r>
              <a:rPr lang="zh-CN" altLang="en-US" sz="1600">
                <a:sym typeface="+mn-ea"/>
              </a:rPr>
              <a:t>，从而使车轮转动</a:t>
            </a: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436880" lvl="1" indent="0" defTabSz="873125">
              <a:lnSpc>
                <a:spcPct val="150000"/>
              </a:lnSpc>
              <a:spcBef>
                <a:spcPct val="20000"/>
              </a:spcBef>
              <a:buFontTx/>
              <a:buNone/>
            </a:pPr>
            <a:endParaRPr lang="zh-CN" alt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4"/>
            </p:custDataLst>
          </p:nvPr>
        </p:nvSpPr>
        <p:spPr>
          <a:xfrm>
            <a:off x="2423855" y="5804914"/>
            <a:ext cx="33832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11480" eaLnBrk="0" hangingPunct="0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汽车进入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车联网时代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>
            <p:custDataLst>
              <p:tags r:id="rId5"/>
            </p:custDataLst>
          </p:nvPr>
        </p:nvSpPr>
        <p:spPr>
          <a:xfrm>
            <a:off x="1862188" y="4236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变速器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349622" y="169526"/>
            <a:ext cx="1411635" cy="995673"/>
            <a:chOff x="5390182" y="1571272"/>
            <a:chExt cx="1411635" cy="995673"/>
          </a:xfrm>
        </p:grpSpPr>
        <p:pic>
          <p:nvPicPr>
            <p:cNvPr id="43" name="图片 4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7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44" name="矩形 43"/>
            <p:cNvSpPr/>
            <p:nvPr>
              <p:custDataLst>
                <p:tags r:id="rId8"/>
              </p:custDataLst>
            </p:nvPr>
          </p:nvSpPr>
          <p:spPr>
            <a:xfrm>
              <a:off x="5807968" y="1820724"/>
              <a:ext cx="652743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6600190" y="1916430"/>
            <a:ext cx="5290185" cy="2858770"/>
          </a:xfrm>
          <a:prstGeom prst="rect">
            <a:avLst/>
          </a:prstGeom>
        </p:spPr>
      </p:pic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74499" name="Rectangle 2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>
            <a:off x="2391476" y="4767757"/>
            <a:ext cx="7409048" cy="63304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84392" tIns="42196" rIns="84392" bIns="42196" anchor="ctr"/>
          <a:p>
            <a:pPr algn="ctr"/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</a:t>
            </a:r>
            <a:r>
              <a:rPr lang="zh-CN" altLang="en-US" sz="5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结构原理</a:t>
            </a:r>
            <a:endParaRPr lang="zh-CN" altLang="en-US" sz="5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403812" y="1556792"/>
            <a:ext cx="3384376" cy="2387114"/>
            <a:chOff x="5679692" y="1662228"/>
            <a:chExt cx="975689" cy="688186"/>
          </a:xfrm>
        </p:grpSpPr>
        <p:pic>
          <p:nvPicPr>
            <p:cNvPr id="3" name="图片 2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5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9692" y="1662228"/>
              <a:ext cx="975689" cy="688186"/>
            </a:xfrm>
            <a:prstGeom prst="rect">
              <a:avLst/>
            </a:prstGeom>
          </p:spPr>
        </p:pic>
        <p:sp>
          <p:nvSpPr>
            <p:cNvPr id="5" name="矩形 4"/>
            <p:cNvSpPr/>
            <p:nvPr>
              <p:custDataLst>
                <p:tags r:id="rId6"/>
              </p:custDataLst>
            </p:nvPr>
          </p:nvSpPr>
          <p:spPr>
            <a:xfrm>
              <a:off x="5999483" y="1846608"/>
              <a:ext cx="336108" cy="319083"/>
            </a:xfrm>
            <a:prstGeom prst="rect">
              <a:avLst/>
            </a:prstGeom>
          </p:spPr>
          <p:txBody>
            <a:bodyPr wrap="none">
              <a:spAutoFit/>
            </a:bodyPr>
            <a:p>
              <a:pPr algn="ctr"/>
              <a:r>
                <a:rPr lang="en-US" altLang="zh-CN" sz="6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</p:spTree>
    <p:custDataLst>
      <p:tags r:id="rId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>
            <a:alphaModFix am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2" r="23052"/>
          <a:stretch>
            <a:fillRect/>
          </a:stretch>
        </p:blipFill>
        <p:spPr>
          <a:xfrm>
            <a:off x="527" y="296"/>
            <a:ext cx="12190947" cy="6857408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745394" y="685398"/>
            <a:ext cx="7490966" cy="595508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5" name="PA_组合 20"/>
          <p:cNvGrpSpPr/>
          <p:nvPr>
            <p:custDataLst>
              <p:tags r:id="rId3"/>
            </p:custDataLst>
          </p:nvPr>
        </p:nvGrpSpPr>
        <p:grpSpPr>
          <a:xfrm>
            <a:off x="4943872" y="1484784"/>
            <a:ext cx="2340000" cy="2340000"/>
            <a:chOff x="1897649" y="1840108"/>
            <a:chExt cx="2340000" cy="2340000"/>
          </a:xfrm>
        </p:grpSpPr>
        <p:sp>
          <p:nvSpPr>
            <p:cNvPr id="6" name="PA_椭圆 17"/>
            <p:cNvSpPr/>
            <p:nvPr>
              <p:custDataLst>
                <p:tags r:id="rId4"/>
              </p:custDataLst>
            </p:nvPr>
          </p:nvSpPr>
          <p:spPr bwMode="auto">
            <a:xfrm>
              <a:off x="1897649" y="1840108"/>
              <a:ext cx="2340000" cy="2340000"/>
            </a:xfrm>
            <a:prstGeom prst="ellipse">
              <a:avLst/>
            </a:prstGeom>
            <a:solidFill>
              <a:srgbClr val="0665C6">
                <a:alpha val="25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PA_椭圆 22"/>
            <p:cNvSpPr/>
            <p:nvPr>
              <p:custDataLst>
                <p:tags r:id="rId5"/>
              </p:custDataLst>
            </p:nvPr>
          </p:nvSpPr>
          <p:spPr bwMode="auto">
            <a:xfrm>
              <a:off x="2113648" y="2056108"/>
              <a:ext cx="1908000" cy="1908000"/>
            </a:xfrm>
            <a:prstGeom prst="ellipse">
              <a:avLst/>
            </a:prstGeom>
            <a:solidFill>
              <a:srgbClr val="0665C6">
                <a:alpha val="70000"/>
              </a:srgbClr>
            </a:solidFill>
            <a:ln w="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PA_矩形 14"/>
            <p:cNvSpPr/>
            <p:nvPr>
              <p:custDataLst>
                <p:tags r:id="rId6"/>
              </p:custDataLst>
            </p:nvPr>
          </p:nvSpPr>
          <p:spPr>
            <a:xfrm>
              <a:off x="2342499" y="2449471"/>
              <a:ext cx="1554480" cy="11988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差速器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  <a:p>
              <a:r>
                <a:rPr lang="zh-CN" altLang="en-US" sz="3600" b="1" dirty="0"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结构</a:t>
              </a:r>
              <a:endParaRPr lang="zh-CN" altLang="en-US" sz="3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>
            <p:custDataLst>
              <p:tags r:id="rId7"/>
            </p:custDataLst>
          </p:nvPr>
        </p:nvSpPr>
        <p:spPr>
          <a:xfrm>
            <a:off x="8760460" y="4392930"/>
            <a:ext cx="2630170" cy="1522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半轴齿轮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半轴齿轮与半轴相连，带动车轮转动。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" name="矩形 2"/>
          <p:cNvSpPr/>
          <p:nvPr>
            <p:custDataLst>
              <p:tags r:id="rId8"/>
            </p:custDataLst>
          </p:nvPr>
        </p:nvSpPr>
        <p:spPr>
          <a:xfrm>
            <a:off x="1847215" y="4392930"/>
            <a:ext cx="2392680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差速器减速齿轮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驱动电机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将动力先传动到差速器减速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齿轮，使用设备上的锁定功能来锁定写操作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2423160" y="3856990"/>
            <a:ext cx="7456805" cy="669925"/>
            <a:chOff x="3591970" y="3525384"/>
            <a:chExt cx="5494804" cy="669745"/>
          </a:xfrm>
        </p:grpSpPr>
        <p:sp>
          <p:nvSpPr>
            <p:cNvPr id="19" name="箭头: 虚尾 18"/>
            <p:cNvSpPr/>
            <p:nvPr>
              <p:custDataLst>
                <p:tags r:id="rId9"/>
              </p:custDataLst>
            </p:nvPr>
          </p:nvSpPr>
          <p:spPr bwMode="auto">
            <a:xfrm rot="5400000">
              <a:off x="8425515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1" name="箭头: 虚尾 20"/>
            <p:cNvSpPr/>
            <p:nvPr>
              <p:custDataLst>
                <p:tags r:id="rId10"/>
              </p:custDataLst>
            </p:nvPr>
          </p:nvSpPr>
          <p:spPr bwMode="auto">
            <a:xfrm rot="5400000">
              <a:off x="3689237" y="3533871"/>
              <a:ext cx="563991" cy="758526"/>
            </a:xfrm>
            <a:prstGeom prst="stripedRightArrow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 bwMode="auto">
            <a:xfrm>
              <a:off x="3791305" y="3525384"/>
              <a:ext cx="5105560" cy="45719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9" name="Rectangle 2"/>
          <p:cNvSpPr txBox="1">
            <a:spLocks noChangeArrowheads="1"/>
          </p:cNvSpPr>
          <p:nvPr>
            <p:custDataLst>
              <p:tags r:id="rId12"/>
            </p:custDataLst>
          </p:nvPr>
        </p:nvSpPr>
        <p:spPr>
          <a:xfrm>
            <a:off x="1862188" y="499881"/>
            <a:ext cx="8685213" cy="487363"/>
          </a:xfrm>
          <a:prstGeom prst="rect">
            <a:avLst/>
          </a:prstGeom>
        </p:spPr>
        <p:txBody>
          <a:bodyPr vert="horz" wrap="square" lIns="87320" tIns="43660" rIns="87320" bIns="43660" numCol="1" anchor="ctr" anchorCtr="0" compatLnSpc="1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ahoma" panose="020B0604030504040204" pitchFamily="34" charset="0"/>
              </a:defRPr>
            </a:lvl9pPr>
          </a:lstStyle>
          <a:p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差速器结构</a:t>
            </a:r>
            <a:r>
              <a:rPr lang="zh-CN" altLang="en-US" sz="3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原理</a:t>
            </a:r>
            <a:endParaRPr lang="zh-CN" altLang="en-US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49622" y="255251"/>
            <a:ext cx="1411635" cy="995673"/>
            <a:chOff x="5390182" y="1571272"/>
            <a:chExt cx="1411635" cy="995673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1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0182" y="1571272"/>
              <a:ext cx="1411635" cy="995673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15"/>
              </p:custDataLst>
            </p:nvPr>
          </p:nvSpPr>
          <p:spPr>
            <a:xfrm>
              <a:off x="5807968" y="1820724"/>
              <a:ext cx="627095" cy="60016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33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  <a:endParaRPr lang="zh-CN" altLang="en-US" sz="33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3" name="箭头: 虚尾 18"/>
          <p:cNvSpPr/>
          <p:nvPr>
            <p:custDataLst>
              <p:tags r:id="rId16"/>
            </p:custDataLst>
          </p:nvPr>
        </p:nvSpPr>
        <p:spPr bwMode="auto">
          <a:xfrm rot="5400000">
            <a:off x="5952832" y="3848977"/>
            <a:ext cx="563991" cy="758526"/>
          </a:xfrm>
          <a:prstGeom prst="striped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>
            <p:custDataLst>
              <p:tags r:id="rId17"/>
            </p:custDataLst>
          </p:nvPr>
        </p:nvSpPr>
        <p:spPr>
          <a:xfrm>
            <a:off x="5662295" y="4410710"/>
            <a:ext cx="2630170" cy="2168525"/>
          </a:xfrm>
          <a:prstGeom prst="rect">
            <a:avLst/>
          </a:prstGeom>
        </p:spPr>
        <p:txBody>
          <a:bodyPr wrap="square">
            <a:spAutoFit/>
          </a:bodyPr>
          <a:p>
            <a:pPr eaLnBrk="1" hangingPunct="1">
              <a:lnSpc>
                <a:spcPct val="150000"/>
              </a:lnSpc>
              <a:buClr>
                <a:schemeClr val="bg1"/>
              </a:buClr>
              <a:buSzPct val="120000"/>
            </a:pPr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行星齿轮</a:t>
            </a:r>
            <a:endParaRPr lang="en-US" altLang="zh-CN" sz="1400" b="1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285750" indent="-28575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Char char="u"/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行星齿轮与减速齿轮固定在一起，行星齿轮二侧与半轴齿轮相连，既能公转，又能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自转。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indent="0" eaLnBrk="1" hangingPunct="1">
              <a:lnSpc>
                <a:spcPct val="150000"/>
              </a:lnSpc>
              <a:buClr>
                <a:schemeClr val="bg1"/>
              </a:buClr>
              <a:buSzPct val="120000"/>
              <a:buFont typeface="Wingdings" panose="05000000000000000000" pitchFamily="2" charset="2"/>
              <a:buNone/>
            </a:pPr>
            <a:endParaRPr lang="zh-CN" altLang="en-US" sz="1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607935" y="836930"/>
            <a:ext cx="4315460" cy="2879090"/>
          </a:xfrm>
          <a:prstGeom prst="rect">
            <a:avLst/>
          </a:prstGeom>
        </p:spPr>
      </p:pic>
      <p:cxnSp>
        <p:nvCxnSpPr>
          <p:cNvPr id="22" name="直接连接符 21"/>
          <p:cNvCxnSpPr/>
          <p:nvPr/>
        </p:nvCxnSpPr>
        <p:spPr>
          <a:xfrm>
            <a:off x="8112125" y="582930"/>
            <a:ext cx="913765" cy="901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文本框 22"/>
          <p:cNvSpPr txBox="1"/>
          <p:nvPr/>
        </p:nvSpPr>
        <p:spPr>
          <a:xfrm>
            <a:off x="7104380" y="378460"/>
            <a:ext cx="1345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减速</a:t>
            </a:r>
            <a:r>
              <a:rPr lang="zh-CN" altLang="en-US"/>
              <a:t>齿轮</a:t>
            </a:r>
            <a:endParaRPr lang="zh-CN" altLang="en-US"/>
          </a:p>
        </p:txBody>
      </p:sp>
      <p:cxnSp>
        <p:nvCxnSpPr>
          <p:cNvPr id="24" name="直接连接符 23"/>
          <p:cNvCxnSpPr/>
          <p:nvPr>
            <p:custDataLst>
              <p:tags r:id="rId20"/>
            </p:custDataLst>
          </p:nvPr>
        </p:nvCxnSpPr>
        <p:spPr>
          <a:xfrm flipH="1">
            <a:off x="10191750" y="1052830"/>
            <a:ext cx="598170" cy="82931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文本框 24"/>
          <p:cNvSpPr txBox="1"/>
          <p:nvPr/>
        </p:nvSpPr>
        <p:spPr>
          <a:xfrm>
            <a:off x="10680700" y="83693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行星</a:t>
            </a:r>
            <a:r>
              <a:rPr lang="zh-CN" altLang="en-US"/>
              <a:t>齿轮</a:t>
            </a:r>
            <a:endParaRPr lang="zh-CN" altLang="en-US"/>
          </a:p>
        </p:txBody>
      </p:sp>
      <p:cxnSp>
        <p:nvCxnSpPr>
          <p:cNvPr id="26" name="直接连接符 25"/>
          <p:cNvCxnSpPr/>
          <p:nvPr>
            <p:custDataLst>
              <p:tags r:id="rId21"/>
            </p:custDataLst>
          </p:nvPr>
        </p:nvCxnSpPr>
        <p:spPr>
          <a:xfrm flipH="1" flipV="1">
            <a:off x="10272395" y="2420620"/>
            <a:ext cx="504190" cy="12960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文本框 26"/>
          <p:cNvSpPr txBox="1"/>
          <p:nvPr>
            <p:custDataLst>
              <p:tags r:id="rId22"/>
            </p:custDataLst>
          </p:nvPr>
        </p:nvSpPr>
        <p:spPr>
          <a:xfrm>
            <a:off x="10344150" y="3608705"/>
            <a:ext cx="13455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半轴齿轮</a:t>
            </a:r>
            <a:endParaRPr lang="zh-CN" altLang="en-US"/>
          </a:p>
        </p:txBody>
      </p:sp>
    </p:spTree>
    <p:custDataLst>
      <p:tags r:id="rId2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TIMING" val="|1.2|0.9|0.8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PA" val="v4.0.0"/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M_BEAUTIFY_FLAG" val="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TIMING" val="|1.2|0.9|0.8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"/>
</p:tagLst>
</file>

<file path=ppt/tags/tag117.xml><?xml version="1.0" encoding="utf-8"?>
<p:tagLst xmlns:p="http://schemas.openxmlformats.org/presentationml/2006/main">
  <p:tag name="TIMING" val="|1.2|0.9|0.8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PA" val="v4.0.0"/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TIMING" val="|1.2|0.9|0.8"/>
</p:tagLst>
</file>

<file path=ppt/tags/tag129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30.xml><?xml version="1.0" encoding="utf-8"?>
<p:tagLst xmlns:p="http://schemas.openxmlformats.org/presentationml/2006/main">
  <p:tag name="KSO_WM_BEAUTIFY_FLAG" val=""/>
</p:tagLst>
</file>

<file path=ppt/tags/tag131.xml><?xml version="1.0" encoding="utf-8"?>
<p:tagLst xmlns:p="http://schemas.openxmlformats.org/presentationml/2006/main">
  <p:tag name="ISPRING_PRESENTATION_TITLE" val="蓝色科技感网络信息安全培训PPT模板"/>
  <p:tag name="KSO_WPP_MARK_KEY" val="0bfb7c6c-86bf-4a65-83f7-d07fe5c42416"/>
  <p:tag name="COMMONDATA" val="eyJoZGlkIjoiMDgyNDdiZTBmOTNkNjgxNjc3ZTg2NDBiOWRiZWRhY2YifQ=="/>
  <p:tag name="commondata" val="eyJoZGlkIjoiMzMxN2VlZTUzMzU0MDIzMDIxZjIxZDQ4MzdlYzczMzcifQ==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PLACING_PICTURE_USER_VIEWPORT" val="{&quot;height&quot;:1422,&quot;width&quot;:11240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PA" val="v4.0.0"/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TIMING" val="|1.2|0.9|0.8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TIMING" val="|1.2|0.9|0.8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TIMING" val="|1.2|0.9|0.8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TIMING" val="|1.2|0.9|0.8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TIMING" val="|1.2|0.9|0.8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BEAUTIFY_FLAG" val=""/>
</p:tagLst>
</file>

<file path=ppt/tags/tag67.xml><?xml version="1.0" encoding="utf-8"?>
<p:tagLst xmlns:p="http://schemas.openxmlformats.org/presentationml/2006/main">
  <p:tag name="TIMING" val="|1.2|0.9|0.8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TIMING" val="|1.2|0.9|0.8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PA" val="v4.0.0"/>
</p:tagLst>
</file>

<file path=ppt/tags/tag75.xml><?xml version="1.0" encoding="utf-8"?>
<p:tagLst xmlns:p="http://schemas.openxmlformats.org/presentationml/2006/main">
  <p:tag name="PA" val="v4.0.0"/>
  <p:tag name="KSO_WM_BEAUTIFY_FLAG" val=""/>
</p:tagLst>
</file>

<file path=ppt/tags/tag76.xml><?xml version="1.0" encoding="utf-8"?>
<p:tagLst xmlns:p="http://schemas.openxmlformats.org/presentationml/2006/main">
  <p:tag name="PA" val="v4.0.0"/>
  <p:tag name="KSO_WM_BEAUTIFY_FLAG" val=""/>
</p:tagLst>
</file>

<file path=ppt/tags/tag77.xml><?xml version="1.0" encoding="utf-8"?>
<p:tagLst xmlns:p="http://schemas.openxmlformats.org/presentationml/2006/main">
  <p:tag name="PA" val="v4.0.0"/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  <p:tag name="KSO_WM_UNIT_PLACING_PICTURE_USER_VIEWPORT" val="{&quot;height&quot;:585,&quot;width&quot;:532}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TIMING" val="|1.2|0.9|0.8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PA" val="v4.0.0"/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BEAUTIFY_FLAG" val=""/>
</p:tagLst>
</file>

<file path=ppt/tags/tag98.xml><?xml version="1.0" encoding="utf-8"?>
<p:tagLst xmlns:p="http://schemas.openxmlformats.org/presentationml/2006/main">
  <p:tag name="KSO_WM_BEAUTIFY_FLAG" val="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wrap="none">
        <a:spAutoFit/>
      </a:bodyPr>
      <a:lstStyle>
        <a:defPPr defTabSz="429260" hangingPunct="0">
          <a:lnSpc>
            <a:spcPct val="110000"/>
          </a:lnSpc>
          <a:buClr>
            <a:srgbClr val="000000"/>
          </a:buClr>
          <a:buSzPct val="45000"/>
          <a:tabLst>
            <a:tab pos="691515" algn="l"/>
            <a:tab pos="1383030" algn="l"/>
            <a:tab pos="2064385" algn="l"/>
            <a:tab pos="2760345" algn="l"/>
            <a:tab pos="3456305" algn="l"/>
            <a:tab pos="4148455" algn="l"/>
            <a:tab pos="4839970" algn="l"/>
            <a:tab pos="5531485" algn="l"/>
            <a:tab pos="6210300" algn="l"/>
          </a:tabLst>
          <a:defRPr lang="zh-CN" altLang="en-US" sz="5500" dirty="0">
            <a:solidFill>
              <a:schemeClr val="bg1"/>
            </a:solidFill>
            <a:latin typeface="字魂105号-简雅黑" panose="00000500000000000000" pitchFamily="2" charset="-122"/>
            <a:ea typeface="字魂105号-简雅黑" panose="00000500000000000000" pitchFamily="2" charset="-122"/>
            <a:cs typeface="+mn-ea"/>
            <a:sym typeface="字魂105号-简雅黑" panose="00000500000000000000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自定义 1">
      <a:dk1>
        <a:srgbClr val="FFFFFF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主题​​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Office 主题​​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主题​​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主题​​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CISP-模板</Template>
  <TotalTime>0</TotalTime>
  <Words>1133</Words>
  <Application>WPS 演示</Application>
  <PresentationFormat>宽屏</PresentationFormat>
  <Paragraphs>136</Paragraphs>
  <Slides>14</Slides>
  <Notes>32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14</vt:i4>
      </vt:variant>
    </vt:vector>
  </HeadingPairs>
  <TitlesOfParts>
    <vt:vector size="30" baseType="lpstr">
      <vt:lpstr>Arial</vt:lpstr>
      <vt:lpstr>宋体</vt:lpstr>
      <vt:lpstr>Wingdings</vt:lpstr>
      <vt:lpstr>字魂105号-简雅黑</vt:lpstr>
      <vt:lpstr>黑体</vt:lpstr>
      <vt:lpstr>Tahoma</vt:lpstr>
      <vt:lpstr>微软雅黑</vt:lpstr>
      <vt:lpstr>隶书</vt:lpstr>
      <vt:lpstr>微软雅黑 Light</vt:lpstr>
      <vt:lpstr>Bahnschrift Condensed</vt:lpstr>
      <vt:lpstr>Bitstream Vera Sans</vt:lpstr>
      <vt:lpstr>Lucida Sans Unicode</vt:lpstr>
      <vt:lpstr>Arial Unicode MS</vt:lpstr>
      <vt:lpstr>Segoe Print</vt:lpstr>
      <vt:lpstr>Blends</vt:lpstr>
      <vt:lpstr>1_Blends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蓝色科技感网络信息安全培训PPT模板</dc:title>
  <dc:creator/>
  <cp:lastModifiedBy>李海滨</cp:lastModifiedBy>
  <cp:revision>133</cp:revision>
  <dcterms:created xsi:type="dcterms:W3CDTF">2017-10-15T03:08:00Z</dcterms:created>
  <dcterms:modified xsi:type="dcterms:W3CDTF">2023-11-20T09:50:16Z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FFD415E515E64B328F25D8D3C3965A5D_12</vt:lpwstr>
  </property>
  <property fmtid="{D5CDD505-2E9C-101B-9397-08002B2CF9AE}" pid="3" name="KSOProductBuildVer">
    <vt:lpwstr>2052-11.1.0.14309</vt:lpwstr>
  </property>
</Properties>
</file>