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87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9"/>
  </p:handoutMasterIdLst>
  <p:sldIdLst>
    <p:sldId id="868" r:id="rId4"/>
    <p:sldId id="884" r:id="rId6"/>
    <p:sldId id="886" r:id="rId7"/>
    <p:sldId id="898" r:id="rId8"/>
    <p:sldId id="887" r:id="rId9"/>
    <p:sldId id="891" r:id="rId10"/>
    <p:sldId id="888" r:id="rId11"/>
    <p:sldId id="890" r:id="rId12"/>
    <p:sldId id="910" r:id="rId13"/>
    <p:sldId id="893" r:id="rId14"/>
    <p:sldId id="911" r:id="rId15"/>
    <p:sldId id="894" r:id="rId16"/>
    <p:sldId id="912" r:id="rId17"/>
    <p:sldId id="879" r:id="rId18"/>
  </p:sldIdLst>
  <p:sldSz cx="12192000" cy="6858000"/>
  <p:notesSz cx="7099300" cy="10234295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9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79"/>
        <p:guide pos="22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88.xml"/><Relationship Id="rId25" Type="http://schemas.openxmlformats.org/officeDocument/2006/relationships/customXml" Target="../customXml/item1.xml"/><Relationship Id="rId24" Type="http://schemas.openxmlformats.org/officeDocument/2006/relationships/customXmlProps" Target="../customXml/itemProps87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4.jpeg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image" Target="../media/image9.pn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4.jpeg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34.xml"/><Relationship Id="rId20" Type="http://schemas.openxmlformats.org/officeDocument/2006/relationships/tags" Target="../tags/tag33.xml"/><Relationship Id="rId2" Type="http://schemas.openxmlformats.org/officeDocument/2006/relationships/image" Target="../media/image4.jpeg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image" Target="../media/image9.png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image" Target="../media/image4.jpeg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10.png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8.pn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47.xml"/><Relationship Id="rId12" Type="http://schemas.openxmlformats.org/officeDocument/2006/relationships/image" Target="../media/image12.png"/><Relationship Id="rId11" Type="http://schemas.openxmlformats.org/officeDocument/2006/relationships/tags" Target="../tags/tag46.xml"/><Relationship Id="rId10" Type="http://schemas.openxmlformats.org/officeDocument/2006/relationships/image" Target="../media/image11.png"/><Relationship Id="rId1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8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4.jpeg"/><Relationship Id="rId1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4.jpeg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image" Target="../media/image4.jpeg"/><Relationship Id="rId1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3.xml"/><Relationship Id="rId2" Type="http://schemas.openxmlformats.org/officeDocument/2006/relationships/image" Target="../media/image13.png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image" Target="../media/image9.pn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4.jpeg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6227445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新能源汽车空调系统特点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455" y="423545"/>
            <a:ext cx="9586595" cy="5974080"/>
          </a:xfrm>
          <a:prstGeom prst="rect">
            <a:avLst/>
          </a:prstGeom>
        </p:spPr>
        <p:txBody>
          <a:bodyPr vert="horz" wrap="square" lIns="87320" tIns="43660" rIns="87320" bIns="4366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湿度的调节方法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>
                <a:solidFill>
                  <a:schemeClr val="tx1"/>
                </a:solidFill>
                <a:sym typeface="+mn-ea"/>
              </a:rPr>
              <a:t>      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通风过程中还可以调节空气的湿度，比如天气热湿度大的时候，空调的蒸发箱就可以通过吸收空气中的热量，使空气中的水分凝结成水滴，然后流出车外，从而降低了空气的湿度</a:t>
            </a:r>
            <a:r>
              <a:rPr lang="zh-CN" sz="1800">
                <a:solidFill>
                  <a:schemeClr val="tx1"/>
                </a:solidFill>
                <a:sym typeface="+mn-ea"/>
              </a:rPr>
              <a:t>。</a:t>
            </a:r>
            <a:r>
              <a:rPr lang="en-US" altLang="zh-CN" sz="1800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所以夏天开空调，车底下就会有很多的空调水。天气冷湿度小的时候，则通过加热器加热空气中的水分蒸发，从而提高了空气的湿度，当然也有人在车内放置一个加湿器，也是为了更快的增加空气的湿度。</a:t>
            </a:r>
            <a:endParaRPr lang="zh-CN" altLang="en-US" sz="1800">
              <a:solidFill>
                <a:schemeClr val="tx1"/>
              </a:solidFill>
              <a:sym typeface="+mn-ea"/>
            </a:endParaRPr>
          </a:p>
          <a:p>
            <a:endParaRPr lang="zh-CN" altLang="en-US" sz="3200">
              <a:sym typeface="+mn-ea"/>
            </a:endParaRPr>
          </a:p>
          <a:p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96628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空调控制系统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8224" name="矩形 948223"/>
          <p:cNvSpPr/>
          <p:nvPr>
            <p:custDataLst>
              <p:tags r:id="rId2"/>
            </p:custDataLst>
          </p:nvPr>
        </p:nvSpPr>
        <p:spPr>
          <a:xfrm>
            <a:off x="1632091" y="1124615"/>
            <a:ext cx="909720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操作讲解：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鼓风机档位讲解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温度调节按键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前除霜讲解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后除霜按键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模式风门讲解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自动控制讲解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空调控制面板的讲解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8224" name="矩形 948223"/>
          <p:cNvSpPr/>
          <p:nvPr>
            <p:custDataLst>
              <p:tags r:id="rId2"/>
            </p:custDataLst>
          </p:nvPr>
        </p:nvSpPr>
        <p:spPr>
          <a:xfrm>
            <a:off x="1632091" y="1124615"/>
            <a:ext cx="909720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传感器认知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比如：制冷系统压力传感器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执行器认知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比如：内外循环伺服电机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模式风门伺服电机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部件认知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328088" y="3932712"/>
            <a:ext cx="2697480" cy="395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新能源汽车空调系统特点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816090" y="4973955"/>
            <a:ext cx="2672080" cy="5334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空调控制系统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805930" y="2372995"/>
            <a:ext cx="2743835" cy="56324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空调通风净化系统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816090" y="1053465"/>
            <a:ext cx="2710815" cy="56896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空调温度调节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61223" y="908967"/>
            <a:ext cx="1411635" cy="995673"/>
            <a:chOff x="5322237" y="908967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237" y="908967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762248" y="1098729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61223" y="2181500"/>
            <a:ext cx="1411635" cy="995045"/>
            <a:chOff x="5390182" y="109756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09756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750183" y="134574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61223" y="3453405"/>
            <a:ext cx="1411635" cy="995045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61223" y="4725310"/>
            <a:ext cx="1411635" cy="995045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9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AutoShape 44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6777355" y="3572510"/>
            <a:ext cx="2710815" cy="56896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空调湿度调节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空调温度调节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15415" y="1196340"/>
            <a:ext cx="10020935" cy="4873625"/>
          </a:xfrm>
          <a:prstGeom prst="rect">
            <a:avLst/>
          </a:prstGeom>
        </p:spPr>
        <p:txBody>
          <a:bodyPr vert="horz" wrap="square" lIns="87320" tIns="43660" rIns="87320" bIns="4366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marL="0" indent="0" algn="just">
              <a:buNone/>
            </a:pPr>
            <a:r>
              <a:rPr lang="en-US" altLang="zh-CN" sz="1800">
                <a:solidFill>
                  <a:schemeClr val="tx1"/>
                </a:solidFill>
                <a:sym typeface="+mn-ea"/>
              </a:rPr>
              <a:t>    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新能源汽车的制冷原理和部件与普通燃油车几乎都是一样的。都是通过制冷剂在系统内部循环，产生制冷效果。而最大的不同在于动力。</a:t>
            </a:r>
            <a:endParaRPr lang="zh-CN" altLang="en-US" sz="1800">
              <a:solidFill>
                <a:schemeClr val="tx1"/>
              </a:solidFill>
              <a:sym typeface="+mn-ea"/>
            </a:endParaRPr>
          </a:p>
          <a:p>
            <a:pPr marL="0" indent="0" algn="just">
              <a:buNone/>
            </a:pPr>
            <a:endParaRPr lang="zh-CN" altLang="en-US" sz="1800">
              <a:solidFill>
                <a:schemeClr val="tx1"/>
              </a:solidFill>
              <a:sym typeface="+mn-ea"/>
            </a:endParaRPr>
          </a:p>
          <a:p>
            <a:pPr marL="0" indent="0" algn="just">
              <a:buNone/>
            </a:pPr>
            <a:endParaRPr lang="zh-CN" altLang="en-US" sz="1800">
              <a:solidFill>
                <a:schemeClr val="tx1"/>
              </a:solidFill>
              <a:sym typeface="+mn-ea"/>
            </a:endParaRPr>
          </a:p>
          <a:p>
            <a:pPr marL="0" indent="0" algn="just">
              <a:buNone/>
            </a:pPr>
            <a:r>
              <a:rPr lang="zh-CN" altLang="en-US" sz="18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1800">
                <a:solidFill>
                  <a:schemeClr val="tx1"/>
                </a:solidFill>
                <a:sym typeface="+mn-ea"/>
              </a:rPr>
              <a:t>   </a:t>
            </a:r>
            <a:r>
              <a:rPr lang="zh-CN" altLang="en-US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部件认知</a:t>
            </a: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marL="0" indent="0" algn="just">
              <a:buNone/>
            </a:pPr>
            <a:r>
              <a:rPr lang="zh-CN" altLang="en-US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电动压缩机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冷凝器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   </a:t>
            </a:r>
            <a:r>
              <a:rPr lang="zh-CN" altLang="en-US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干燥罐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蒸发器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空调管路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</a:t>
            </a:r>
            <a:endParaRPr lang="zh-CN" altLang="en-US" sz="1800">
              <a:solidFill>
                <a:schemeClr val="tx1"/>
              </a:solidFill>
              <a:sym typeface="+mn-ea"/>
            </a:endParaRPr>
          </a:p>
          <a:p>
            <a:pPr marL="0" indent="0" algn="just">
              <a:buNone/>
            </a:pP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just">
              <a:buNone/>
            </a:pP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just">
              <a:buNone/>
            </a:pP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just">
              <a:buNone/>
            </a:pP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just">
              <a:buNone/>
            </a:pP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455" y="423545"/>
            <a:ext cx="978344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制冷部件认知</a:t>
            </a:r>
            <a:endParaRPr 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00" name="F35B0BEE-F18A-47BB-8FCB-E00DA2F2635D-5" descr="C:/Users/admin/AppData/Local/Temp/wpp.WGQiYOwpp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51350" y="3860800"/>
            <a:ext cx="3122930" cy="13881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F35B0BEE-F18A-47BB-8FCB-E00DA2F2635D-6" descr="C:/Users/admin/AppData/Local/Temp/wpp.odlDRIwpp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17650" y="3487420"/>
            <a:ext cx="3063875" cy="2129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 descr="0ea6bb3b84402abbea8d035de3598c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968615" y="3789045"/>
            <a:ext cx="2400935" cy="164973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455" y="423545"/>
            <a:ext cx="9770110" cy="6223635"/>
          </a:xfrm>
          <a:prstGeom prst="rect">
            <a:avLst/>
          </a:prstGeom>
        </p:spPr>
        <p:txBody>
          <a:bodyPr vert="horz" wrap="square" lIns="87320" tIns="43660" rIns="87320" bIns="4366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取暖部件认知</a:t>
            </a:r>
            <a:endParaRPr 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>
                <a:solidFill>
                  <a:schemeClr val="tx1"/>
                </a:solidFill>
                <a:sym typeface="+mn-ea"/>
              </a:rPr>
              <a:t>      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想要取暖，首先要有热源，比如，家中的暖气片，热源来自于内部的热水，吹风机的热源来自于内部的电加热丝。在新能汽车上，并没有发动机加热的冷却水，所以它采用的是电加热的方式，在空调风箱的内部有一个</a:t>
            </a:r>
            <a:r>
              <a:rPr lang="en-US" altLang="zh-CN" sz="1800">
                <a:solidFill>
                  <a:schemeClr val="tx1"/>
                </a:solidFill>
                <a:sym typeface="+mn-ea"/>
              </a:rPr>
              <a:t>PTC</a:t>
            </a:r>
            <a:r>
              <a:rPr lang="zh-CN" altLang="en-US" sz="1800">
                <a:solidFill>
                  <a:schemeClr val="tx1"/>
                </a:solidFill>
                <a:sym typeface="+mn-ea"/>
              </a:rPr>
              <a:t>加热器，就是利用的电加热的方式产生热量。</a:t>
            </a:r>
            <a:endParaRPr lang="zh-CN" altLang="en-US" sz="1800">
              <a:solidFill>
                <a:schemeClr val="tx1"/>
              </a:solidFill>
              <a:sym typeface="+mn-ea"/>
            </a:endParaRPr>
          </a:p>
          <a:p>
            <a:endParaRPr lang="zh-CN" altLang="en-US" sz="1800">
              <a:solidFill>
                <a:schemeClr val="tx1"/>
              </a:solidFill>
              <a:sym typeface="+mn-ea"/>
            </a:endParaRPr>
          </a:p>
          <a:p>
            <a:r>
              <a:rPr lang="zh-CN" altLang="en-US" sz="18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1800">
                <a:solidFill>
                  <a:schemeClr val="tx1"/>
                </a:solidFill>
                <a:sym typeface="+mn-ea"/>
              </a:rPr>
              <a:t>     </a:t>
            </a:r>
            <a:r>
              <a:rPr lang="zh-CN" altLang="en-US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部件认知：</a:t>
            </a: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zh-CN" altLang="en-US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 PTC</a:t>
            </a:r>
            <a:r>
              <a:rPr lang="zh-CN" altLang="en-US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加热器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  </a:t>
            </a:r>
            <a:r>
              <a:rPr lang="zh-CN" altLang="en-US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冷却水管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  </a:t>
            </a:r>
            <a:r>
              <a:rPr lang="zh-CN" altLang="en-US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电动水泵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  </a:t>
            </a:r>
            <a:r>
              <a:rPr lang="zh-CN" altLang="en-US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暖风水箱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</a:t>
            </a:r>
            <a:endParaRPr lang="zh-CN" altLang="en-US" sz="1800">
              <a:solidFill>
                <a:schemeClr val="tx1"/>
              </a:solidFill>
              <a:sym typeface="+mn-ea"/>
            </a:endParaRPr>
          </a:p>
          <a:p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空调通风净化系统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1775460" y="1268730"/>
            <a:ext cx="9121140" cy="235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1480">
              <a:lnSpc>
                <a:spcPts val="1600"/>
              </a:lnSpc>
              <a:spcBef>
                <a:spcPct val="5000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内容讲解：其实不管是暖风还是冷风，都是当鼓风机工作后，将外界的空气吸过来，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411480">
              <a:lnSpc>
                <a:spcPts val="1600"/>
              </a:lnSpc>
              <a:spcBef>
                <a:spcPct val="50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然后再吹出去，经过蒸发箱或者是暖风水箱后，温度发生了变化，再通过出风口吹入到驾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411480">
              <a:lnSpc>
                <a:spcPts val="1600"/>
              </a:lnSpc>
              <a:spcBef>
                <a:spcPct val="50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驶室内部，从而调节了车内的温度，根据不同的需求还可以控制不同的出风口，比如暖风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411480">
              <a:lnSpc>
                <a:spcPts val="1600"/>
              </a:lnSpc>
              <a:spcBef>
                <a:spcPct val="50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可以控制下出风口出风，冷风可以控制上出风口出风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411480">
              <a:lnSpc>
                <a:spcPts val="1600"/>
              </a:lnSpc>
              <a:spcBef>
                <a:spcPct val="50000"/>
              </a:spcBef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defTabSz="411480">
              <a:lnSpc>
                <a:spcPts val="1600"/>
              </a:lnSpc>
              <a:spcBef>
                <a:spcPct val="50000"/>
              </a:spcBef>
            </a:pPr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部件认知：</a:t>
            </a:r>
            <a:endParaRPr 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411480">
              <a:lnSpc>
                <a:spcPts val="1600"/>
              </a:lnSpc>
              <a:spcBef>
                <a:spcPct val="50000"/>
              </a:spcBef>
            </a:pPr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鼓风机（内外循环）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风道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出风口（上下出风口）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0" hangingPunct="0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通风装置</a:t>
            </a:r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62188" y="414156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空气净化系统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03705" y="1196340"/>
            <a:ext cx="88614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内容讲解：</a:t>
            </a:r>
            <a:r>
              <a:rPr lang="zh-CN" altLang="en-US">
                <a:sym typeface="+mn-ea"/>
              </a:rPr>
              <a:t>为了能够保证空气的清洁度，在风道中间还与有着空调滤芯给予过滤，有些车辆还有着静电除尘装置，过滤的更加的干净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/>
              <a:t>部件认知：</a:t>
            </a:r>
            <a:endParaRPr lang="zh-CN" altLang="en-US"/>
          </a:p>
          <a:p>
            <a:r>
              <a:rPr lang="zh-CN" altLang="en-US"/>
              <a:t>空调滤芯</a:t>
            </a:r>
            <a:endParaRPr lang="zh-CN" altLang="en-US"/>
          </a:p>
        </p:txBody>
      </p:sp>
      <p:pic>
        <p:nvPicPr>
          <p:cNvPr id="10" name="图片 9" descr="2250a1a6bd17fa13044b73928799fd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2852420"/>
            <a:ext cx="2357120" cy="22110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空调湿度调节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TIMING" val="|1.2|0.9|0.8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TIMING" val="|1.2|0.9|0.8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TIMING" val="|1.2|0.9|0.8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TIMING" val="|1.2|0.9|0.8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TIMING" val="|1.2|0.9|0.8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TIMING" val="|1.2|0.9|0.8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TIMING" val="|1.2|0.9|0.8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TIMING" val="|1.2|0.9|0.8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TIMING" val="|1.2|0.9|0.8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TIMING" val="|1.2|0.9|0.8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TIMING" val="|1.2|0.9|0.8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NTlmMzgyMWViNWFjNDYyNWJlNGJiYjA4NWRmNWVlZGE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yOGU0YWVlYi05OGE2LTQxY2UtODhmMi04ZjYyMGQzMTdhNWUiCn0K"/>
    </extobj>
    <extobj name="F35B0BEE-F18A-47BB-8FCB-E00DA2F2635D-2">
      <extobjdata type="F35B0BEE-F18A-47BB-8FCB-E00DA2F2635D" data="ewoJIkRlc2lnbklkIiA6ICJlYTExOTA2Yi1lMzcxLTQ4NzMtYTU1NS01ZDg3Zjk2MTFhMGIiCn0K"/>
    </extobj>
    <extobj name="F35B0BEE-F18A-47BB-8FCB-E00DA2F2635D-3">
      <extobjdata type="F35B0BEE-F18A-47BB-8FCB-E00DA2F2635D" data="ewoJIkRlc2lnbklkIiA6ICJjOGU2NmUyMS1mNmExLTRhMmItOTUxOS1jZjA5ZjQ0NGY4MjMiCn0K"/>
    </extobj>
    <extobj name="F35B0BEE-F18A-47BB-8FCB-E00DA2F2635D-4">
      <extobjdata type="F35B0BEE-F18A-47BB-8FCB-E00DA2F2635D" data="ewoJIkRlc2lnbklkIiA6ICIyYTFlZWQxMC0yNDYzLTRkYzYtOThmOC01MTcxMDA0NzI5ZTAiCn0K"/>
    </extobj>
    <extobj name="F35B0BEE-F18A-47BB-8FCB-E00DA2F2635D-5">
      <extobjdata type="F35B0BEE-F18A-47BB-8FCB-E00DA2F2635D" data="ewoJIkRlc2lnbklkIiA6ICIyOGU0YWVlYi05OGE2LTQxY2UtODhmMi04ZjYyMGQzMTdhNWUiCn0K"/>
    </extobj>
    <extobj name="F35B0BEE-F18A-47BB-8FCB-E00DA2F2635D-6">
      <extobjdata type="F35B0BEE-F18A-47BB-8FCB-E00DA2F2635D" data="ewoJIkRlc2lnbklkIiA6ICJlYTExOTA2Yi1lMzcxLTQ4NzMtYTU1NS01ZDg3Zjk2MTFhMGIiCn0K"/>
    </extobj>
  </extobjs>
</s:customData>
</file>

<file path=customXml/itemProps87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1063</Words>
  <Application>WPS 演示</Application>
  <PresentationFormat>宽屏</PresentationFormat>
  <Paragraphs>113</Paragraphs>
  <Slides>14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131</cp:revision>
  <dcterms:created xsi:type="dcterms:W3CDTF">2017-10-15T03:08:00Z</dcterms:created>
  <dcterms:modified xsi:type="dcterms:W3CDTF">2023-10-25T03:35:25Z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2052-12.1.0.15712</vt:lpwstr>
  </property>
</Properties>
</file>