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8"/>
  </p:handoutMasterIdLst>
  <p:sldIdLst>
    <p:sldId id="868" r:id="rId4"/>
    <p:sldId id="884" r:id="rId6"/>
    <p:sldId id="886" r:id="rId7"/>
    <p:sldId id="898" r:id="rId8"/>
    <p:sldId id="923" r:id="rId9"/>
    <p:sldId id="891" r:id="rId10"/>
    <p:sldId id="926" r:id="rId11"/>
    <p:sldId id="937" r:id="rId12"/>
    <p:sldId id="927" r:id="rId13"/>
    <p:sldId id="938" r:id="rId14"/>
    <p:sldId id="928" r:id="rId15"/>
    <p:sldId id="939" r:id="rId16"/>
    <p:sldId id="879" r:id="rId17"/>
  </p:sldIdLst>
  <p:sldSz cx="12192000" cy="6858000"/>
  <p:notesSz cx="7099300" cy="1023429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75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46"/>
        <p:guide pos="2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6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image" Target="../media/image8.png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9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4.jpeg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7.xml"/><Relationship Id="rId4" Type="http://schemas.openxmlformats.org/officeDocument/2006/relationships/image" Target="../media/image11.jpeg"/><Relationship Id="rId3" Type="http://schemas.openxmlformats.org/officeDocument/2006/relationships/tags" Target="../tags/tag36.xml"/><Relationship Id="rId2" Type="http://schemas.openxmlformats.org/officeDocument/2006/relationships/image" Target="../media/image10.png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9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4.jpeg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电动汽车暖风系统故障检修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圆角矩形 60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5400000">
            <a:off x="2003150" y="2161335"/>
            <a:ext cx="1800000" cy="1800000"/>
          </a:xfrm>
          <a:prstGeom prst="ellipse">
            <a:avLst/>
          </a:prstGeom>
          <a:solidFill>
            <a:srgbClr val="6096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825750" y="3930650"/>
            <a:ext cx="1548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2825750" y="988060"/>
            <a:ext cx="154800" cy="12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rot="5400000">
            <a:off x="6223000" y="-2258695"/>
            <a:ext cx="153670" cy="6646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8915013" y="1967865"/>
            <a:ext cx="1268095" cy="241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暖风水箱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471660" y="998855"/>
            <a:ext cx="154800" cy="9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 rot="5400000">
            <a:off x="7306063" y="3453377"/>
            <a:ext cx="154800" cy="448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626110" y="139700"/>
            <a:ext cx="2223770" cy="1003300"/>
            <a:chOff x="986" y="220"/>
            <a:chExt cx="3502" cy="1580"/>
          </a:xfrm>
        </p:grpSpPr>
        <p:grpSp>
          <p:nvGrpSpPr>
            <p:cNvPr id="98" name="组合 97"/>
            <p:cNvGrpSpPr/>
            <p:nvPr/>
          </p:nvGrpSpPr>
          <p:grpSpPr>
            <a:xfrm rot="0">
              <a:off x="986" y="220"/>
              <a:ext cx="1440" cy="964"/>
              <a:chOff x="927" y="1717"/>
              <a:chExt cx="1440" cy="964"/>
            </a:xfrm>
          </p:grpSpPr>
          <p:sp>
            <p:nvSpPr>
              <p:cNvPr id="96" name="同侧圆角矩形 95"/>
              <p:cNvSpPr/>
              <p:nvPr/>
            </p:nvSpPr>
            <p:spPr>
              <a:xfrm>
                <a:off x="927" y="1895"/>
                <a:ext cx="1440" cy="786"/>
              </a:xfrm>
              <a:prstGeom prst="round2SameRect">
                <a:avLst>
                  <a:gd name="adj1" fmla="val 38422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 b="1"/>
                  <a:t>回水壶</a:t>
                </a:r>
                <a:endParaRPr lang="zh-CN" altLang="en-US" sz="1600" b="1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1289" y="1717"/>
                <a:ext cx="716" cy="41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00" name="矩形 99"/>
            <p:cNvSpPr/>
            <p:nvPr/>
          </p:nvSpPr>
          <p:spPr>
            <a:xfrm rot="5400000">
              <a:off x="2929" y="241"/>
              <a:ext cx="244" cy="28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1569" y="1169"/>
              <a:ext cx="273" cy="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6" name="圆角矩形 115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grpSp>
        <p:nvGrpSpPr>
          <p:cNvPr id="132" name="组合 131"/>
          <p:cNvGrpSpPr/>
          <p:nvPr/>
        </p:nvGrpSpPr>
        <p:grpSpPr>
          <a:xfrm rot="0" flipH="1">
            <a:off x="7077212" y="2246852"/>
            <a:ext cx="1800000" cy="1800000"/>
            <a:chOff x="11695" y="4126"/>
            <a:chExt cx="2904" cy="2904"/>
          </a:xfrm>
          <a:solidFill>
            <a:schemeClr val="tx1"/>
          </a:solidFill>
        </p:grpSpPr>
        <p:sp>
          <p:nvSpPr>
            <p:cNvPr id="133" name="新月形 132"/>
            <p:cNvSpPr/>
            <p:nvPr/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新月形 133"/>
            <p:cNvSpPr/>
            <p:nvPr/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新月形 134"/>
            <p:cNvSpPr/>
            <p:nvPr/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新月形 135"/>
            <p:cNvSpPr/>
            <p:nvPr/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06700" y="5107305"/>
            <a:ext cx="2011680" cy="1121410"/>
            <a:chOff x="3019" y="7958"/>
            <a:chExt cx="3168" cy="176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06700" y="5107305"/>
            <a:ext cx="2011680" cy="1121410"/>
            <a:chOff x="3019" y="7958"/>
            <a:chExt cx="3168" cy="176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sp>
        <p:nvSpPr>
          <p:cNvPr id="33" name="圆角矩形标注 32"/>
          <p:cNvSpPr/>
          <p:nvPr/>
        </p:nvSpPr>
        <p:spPr>
          <a:xfrm>
            <a:off x="3507105" y="1411605"/>
            <a:ext cx="1633220" cy="611505"/>
          </a:xfrm>
          <a:prstGeom prst="wedgeRoundRectCallout">
            <a:avLst>
              <a:gd name="adj1" fmla="val -49066"/>
              <a:gd name="adj2" fmla="val 89771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循环水泵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6102350" y="1676400"/>
            <a:ext cx="1633220" cy="611505"/>
          </a:xfrm>
          <a:prstGeom prst="wedgeRoundRectCallout">
            <a:avLst>
              <a:gd name="adj1" fmla="val 52799"/>
              <a:gd name="adj2" fmla="val 14231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鼓风机</a:t>
            </a:r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57330" y="2215515"/>
            <a:ext cx="1691640" cy="1691640"/>
            <a:chOff x="6411" y="3889"/>
            <a:chExt cx="2664" cy="2664"/>
          </a:xfrm>
        </p:grpSpPr>
        <p:grpSp>
          <p:nvGrpSpPr>
            <p:cNvPr id="69" name="组合 68"/>
            <p:cNvGrpSpPr/>
            <p:nvPr/>
          </p:nvGrpSpPr>
          <p:grpSpPr>
            <a:xfrm rot="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77" name="新月形 7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新月形 77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9" name="新月形 78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新月形 79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282000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17" name="新月形 1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新月形 28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新月形 31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新月形 34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9471660" y="4363720"/>
            <a:ext cx="154800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825750" y="3930650"/>
            <a:ext cx="154800" cy="11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1"/>
            </p:custDataLst>
          </p:nvPr>
        </p:nvSpPr>
        <p:spPr>
          <a:xfrm rot="5400000">
            <a:off x="2003150" y="2172130"/>
            <a:ext cx="1800000" cy="180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825750" y="998855"/>
            <a:ext cx="154800" cy="12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 rot="5400000">
            <a:off x="6223000" y="-2247900"/>
            <a:ext cx="153670" cy="66465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9471660" y="1009650"/>
            <a:ext cx="154800" cy="9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023040" y="2216150"/>
            <a:ext cx="1691640" cy="1691640"/>
            <a:chOff x="6411" y="3889"/>
            <a:chExt cx="2664" cy="2664"/>
          </a:xfrm>
        </p:grpSpPr>
        <p:grpSp>
          <p:nvGrpSpPr>
            <p:cNvPr id="38" name="组合 37"/>
            <p:cNvGrpSpPr/>
            <p:nvPr/>
          </p:nvGrpSpPr>
          <p:grpSpPr>
            <a:xfrm rot="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40" name="新月形 39"/>
              <p:cNvSpPr/>
              <p:nvPr>
                <p:custDataLst>
                  <p:tags r:id="rId5"/>
                </p:custDataLst>
              </p:nvPr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新月形 40"/>
              <p:cNvSpPr/>
              <p:nvPr>
                <p:custDataLst>
                  <p:tags r:id="rId6"/>
                </p:custDataLst>
              </p:nvPr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新月形 42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新月形 43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282000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52" name="新月形 51"/>
              <p:cNvSpPr/>
              <p:nvPr>
                <p:custDataLst>
                  <p:tags r:id="rId9"/>
                </p:custDataLst>
              </p:nvPr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新月形 56"/>
              <p:cNvSpPr/>
              <p:nvPr>
                <p:custDataLst>
                  <p:tags r:id="rId10"/>
                </p:custDataLst>
              </p:nvPr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5" name="新月形 74"/>
              <p:cNvSpPr/>
              <p:nvPr>
                <p:custDataLst>
                  <p:tags r:id="rId11"/>
                </p:custDataLst>
              </p:nvPr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新月形 75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ldLvl="0" animBg="1"/>
      <p:bldP spid="33" grpId="1" bldLvl="0" animBg="1"/>
      <p:bldP spid="116" grpId="0" bldLvl="0" animBg="1"/>
      <p:bldP spid="46" grpId="0" bldLvl="0" animBg="1"/>
      <p:bldP spid="2" grpId="0" bldLvl="0" animBg="1"/>
      <p:bldP spid="3" grpId="0" bldLvl="0" animBg="1"/>
      <p:bldP spid="4" grpId="0" bldLvl="0" animBg="1"/>
      <p:bldP spid="14" grpId="0" bldLvl="0" animBg="1"/>
      <p:bldP spid="6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7575" y="551815"/>
            <a:ext cx="92830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</a:t>
            </a:r>
            <a:r>
              <a:rPr lang="zh-CN" altLang="en-US" sz="2400"/>
              <a:t>：</a:t>
            </a:r>
            <a:r>
              <a:rPr lang="zh-CN" altLang="en-US" sz="2400">
                <a:sym typeface="+mn-ea"/>
              </a:rPr>
              <a:t>如果水箱堵了。可以拔下这两根暖风水管，然后接上一根高压水管进行冲洗，当出水量比较大，水比较清澈时就可以了。当然为了清洗干净，也可以在里面加入一些清洗剂或者是白醋，可以更好更坏的清理掉内部的杂质，如果这样还是清洗不干净那就只能更换了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圆角矩形 60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5400000">
            <a:off x="2003150" y="2161335"/>
            <a:ext cx="1800000" cy="1800000"/>
          </a:xfrm>
          <a:prstGeom prst="ellipse">
            <a:avLst/>
          </a:prstGeom>
          <a:solidFill>
            <a:srgbClr val="6096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825750" y="3930650"/>
            <a:ext cx="1548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2825750" y="988060"/>
            <a:ext cx="154800" cy="12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rot="5400000">
            <a:off x="6223000" y="-2258695"/>
            <a:ext cx="153670" cy="6646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8915013" y="1967865"/>
            <a:ext cx="1268095" cy="241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暖风水箱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471660" y="998855"/>
            <a:ext cx="154800" cy="9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 rot="5400000">
            <a:off x="7306063" y="3453377"/>
            <a:ext cx="154800" cy="448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626110" y="139700"/>
            <a:ext cx="2223770" cy="1003300"/>
            <a:chOff x="986" y="220"/>
            <a:chExt cx="3502" cy="1580"/>
          </a:xfrm>
        </p:grpSpPr>
        <p:grpSp>
          <p:nvGrpSpPr>
            <p:cNvPr id="98" name="组合 97"/>
            <p:cNvGrpSpPr/>
            <p:nvPr/>
          </p:nvGrpSpPr>
          <p:grpSpPr>
            <a:xfrm rot="0">
              <a:off x="986" y="220"/>
              <a:ext cx="1440" cy="964"/>
              <a:chOff x="927" y="1717"/>
              <a:chExt cx="1440" cy="964"/>
            </a:xfrm>
          </p:grpSpPr>
          <p:sp>
            <p:nvSpPr>
              <p:cNvPr id="96" name="同侧圆角矩形 95"/>
              <p:cNvSpPr/>
              <p:nvPr/>
            </p:nvSpPr>
            <p:spPr>
              <a:xfrm>
                <a:off x="927" y="1895"/>
                <a:ext cx="1440" cy="786"/>
              </a:xfrm>
              <a:prstGeom prst="round2SameRect">
                <a:avLst>
                  <a:gd name="adj1" fmla="val 38422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 b="1"/>
                  <a:t>回水壶</a:t>
                </a:r>
                <a:endParaRPr lang="zh-CN" altLang="en-US" sz="1600" b="1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1289" y="1717"/>
                <a:ext cx="716" cy="41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00" name="矩形 99"/>
            <p:cNvSpPr/>
            <p:nvPr/>
          </p:nvSpPr>
          <p:spPr>
            <a:xfrm rot="5400000">
              <a:off x="2929" y="241"/>
              <a:ext cx="244" cy="28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1569" y="1169"/>
              <a:ext cx="273" cy="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 rot="5400000">
            <a:off x="2003150" y="2161335"/>
            <a:ext cx="1800000" cy="180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grpSp>
        <p:nvGrpSpPr>
          <p:cNvPr id="132" name="组合 131"/>
          <p:cNvGrpSpPr/>
          <p:nvPr/>
        </p:nvGrpSpPr>
        <p:grpSpPr>
          <a:xfrm rot="0" flipH="1">
            <a:off x="7077212" y="2246852"/>
            <a:ext cx="1800000" cy="1800000"/>
            <a:chOff x="11695" y="4126"/>
            <a:chExt cx="2904" cy="2904"/>
          </a:xfrm>
          <a:solidFill>
            <a:schemeClr val="tx1"/>
          </a:solidFill>
        </p:grpSpPr>
        <p:sp>
          <p:nvSpPr>
            <p:cNvPr id="133" name="新月形 132"/>
            <p:cNvSpPr/>
            <p:nvPr/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新月形 133"/>
            <p:cNvSpPr/>
            <p:nvPr/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新月形 134"/>
            <p:cNvSpPr/>
            <p:nvPr/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新月形 135"/>
            <p:cNvSpPr/>
            <p:nvPr/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06700" y="5107305"/>
            <a:ext cx="2011680" cy="1121410"/>
            <a:chOff x="3019" y="7958"/>
            <a:chExt cx="3168" cy="176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06700" y="5107305"/>
            <a:ext cx="2011680" cy="1121410"/>
            <a:chOff x="3019" y="7958"/>
            <a:chExt cx="3168" cy="176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sp>
        <p:nvSpPr>
          <p:cNvPr id="33" name="圆角矩形标注 32"/>
          <p:cNvSpPr/>
          <p:nvPr/>
        </p:nvSpPr>
        <p:spPr>
          <a:xfrm>
            <a:off x="3507105" y="1411605"/>
            <a:ext cx="1633220" cy="611505"/>
          </a:xfrm>
          <a:prstGeom prst="wedgeRoundRectCallout">
            <a:avLst>
              <a:gd name="adj1" fmla="val -49066"/>
              <a:gd name="adj2" fmla="val 89771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循环水泵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6102350" y="1676400"/>
            <a:ext cx="1633220" cy="611505"/>
          </a:xfrm>
          <a:prstGeom prst="wedgeRoundRectCallout">
            <a:avLst>
              <a:gd name="adj1" fmla="val 52799"/>
              <a:gd name="adj2" fmla="val 14231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鼓风机</a:t>
            </a:r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57330" y="2215515"/>
            <a:ext cx="1691640" cy="1691640"/>
            <a:chOff x="6411" y="3889"/>
            <a:chExt cx="2664" cy="2664"/>
          </a:xfrm>
        </p:grpSpPr>
        <p:grpSp>
          <p:nvGrpSpPr>
            <p:cNvPr id="69" name="组合 68"/>
            <p:cNvGrpSpPr/>
            <p:nvPr/>
          </p:nvGrpSpPr>
          <p:grpSpPr>
            <a:xfrm rot="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77" name="新月形 7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新月形 77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9" name="新月形 78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新月形 79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282000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17" name="新月形 1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新月形 28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新月形 31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新月形 34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19" name="圆角矩形 118"/>
          <p:cNvSpPr/>
          <p:nvPr/>
        </p:nvSpPr>
        <p:spPr>
          <a:xfrm>
            <a:off x="8915013" y="1967865"/>
            <a:ext cx="1268095" cy="2413000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暖风</a:t>
            </a:r>
            <a:r>
              <a:rPr lang="zh-CN" altLang="en-US" sz="4000">
                <a:solidFill>
                  <a:schemeClr val="tx1"/>
                </a:solidFill>
              </a:rPr>
              <a:t>水箱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471660" y="4363720"/>
            <a:ext cx="154800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825750" y="3930650"/>
            <a:ext cx="154800" cy="11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825750" y="988060"/>
            <a:ext cx="154800" cy="12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5400000">
            <a:off x="6223000" y="-2258695"/>
            <a:ext cx="153670" cy="66465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471660" y="998855"/>
            <a:ext cx="154800" cy="9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燕尾形 52"/>
          <p:cNvSpPr/>
          <p:nvPr/>
        </p:nvSpPr>
        <p:spPr>
          <a:xfrm>
            <a:off x="8155940" y="23869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燕尾形 53"/>
          <p:cNvSpPr/>
          <p:nvPr/>
        </p:nvSpPr>
        <p:spPr>
          <a:xfrm>
            <a:off x="8156575" y="321119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燕尾形 54"/>
          <p:cNvSpPr/>
          <p:nvPr/>
        </p:nvSpPr>
        <p:spPr>
          <a:xfrm>
            <a:off x="8525510" y="23869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燕尾形 55"/>
          <p:cNvSpPr/>
          <p:nvPr/>
        </p:nvSpPr>
        <p:spPr>
          <a:xfrm>
            <a:off x="8526145" y="321119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燕尾形 57"/>
          <p:cNvSpPr/>
          <p:nvPr/>
        </p:nvSpPr>
        <p:spPr>
          <a:xfrm>
            <a:off x="8914765" y="2386965"/>
            <a:ext cx="389255" cy="72009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燕尾形 58"/>
          <p:cNvSpPr/>
          <p:nvPr/>
        </p:nvSpPr>
        <p:spPr>
          <a:xfrm>
            <a:off x="8915400" y="3211195"/>
            <a:ext cx="389255" cy="72009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燕尾形 61"/>
          <p:cNvSpPr/>
          <p:nvPr/>
        </p:nvSpPr>
        <p:spPr>
          <a:xfrm>
            <a:off x="9793605" y="2386965"/>
            <a:ext cx="389255" cy="72009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燕尾形 62"/>
          <p:cNvSpPr/>
          <p:nvPr/>
        </p:nvSpPr>
        <p:spPr>
          <a:xfrm>
            <a:off x="9794240" y="3211195"/>
            <a:ext cx="389255" cy="72009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燕尾形 63"/>
          <p:cNvSpPr/>
          <p:nvPr/>
        </p:nvSpPr>
        <p:spPr>
          <a:xfrm>
            <a:off x="10270490" y="238696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燕尾形 64"/>
          <p:cNvSpPr/>
          <p:nvPr/>
        </p:nvSpPr>
        <p:spPr>
          <a:xfrm>
            <a:off x="10271125" y="321119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燕尾形 65"/>
          <p:cNvSpPr/>
          <p:nvPr/>
        </p:nvSpPr>
        <p:spPr>
          <a:xfrm>
            <a:off x="10678795" y="238696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燕尾形 66"/>
          <p:cNvSpPr/>
          <p:nvPr/>
        </p:nvSpPr>
        <p:spPr>
          <a:xfrm>
            <a:off x="10679430" y="321119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燕尾形 69"/>
          <p:cNvSpPr/>
          <p:nvPr/>
        </p:nvSpPr>
        <p:spPr>
          <a:xfrm>
            <a:off x="11097260" y="238696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燕尾形 70"/>
          <p:cNvSpPr/>
          <p:nvPr/>
        </p:nvSpPr>
        <p:spPr>
          <a:xfrm>
            <a:off x="11097895" y="321119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燕尾形 71"/>
          <p:cNvSpPr/>
          <p:nvPr/>
        </p:nvSpPr>
        <p:spPr>
          <a:xfrm>
            <a:off x="11399520" y="238696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燕尾形 72"/>
          <p:cNvSpPr/>
          <p:nvPr/>
        </p:nvSpPr>
        <p:spPr>
          <a:xfrm>
            <a:off x="11399520" y="3211195"/>
            <a:ext cx="389255" cy="72009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116" grpId="0" bldLvl="0" animBg="1"/>
      <p:bldP spid="46" grpId="0" bldLvl="0" animBg="1"/>
      <p:bldP spid="88" grpId="0" bldLvl="0" animBg="1"/>
      <p:bldP spid="68" grpId="0" bldLvl="0" animBg="1"/>
      <p:bldP spid="115" grpId="0" bldLvl="0" animBg="1"/>
      <p:bldP spid="89" grpId="0" bldLvl="0" animBg="1"/>
      <p:bldP spid="47" grpId="0" bldLvl="0" animBg="1"/>
      <p:bldP spid="91" grpId="0" bldLvl="0" animBg="1"/>
      <p:bldP spid="48" grpId="0" bldLvl="0" animBg="1"/>
      <p:bldP spid="90" grpId="0" bldLvl="0" animBg="1"/>
      <p:bldP spid="49" grpId="0" bldLvl="0" animBg="1"/>
      <p:bldP spid="60" grpId="0" bldLvl="0" animBg="1"/>
      <p:bldP spid="119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59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34" grpId="0" bldLvl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885" y="3760470"/>
            <a:ext cx="3309620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新能源汽车暖风故障检修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885" y="2202815"/>
            <a:ext cx="3195320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新能源汽车影响暖风的因素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2073557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540716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4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新能源汽车影响暖风的因素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5810" y="739140"/>
            <a:ext cx="101549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在新能源汽车上，暖风故障，并不一定就是暖风系统出现问题，因为还有还多的原因影响汽车暖风。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：汽车电量不足的时候会降低或者停止大功率模块的工作，暖风系统也不能工作，通过仪表可以监控电量的高低。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：针对于采用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加热防冻液的系统，如果</a:t>
            </a:r>
            <a:r>
              <a:rPr lang="zh-CN" altLang="en-US" sz="2400">
                <a:sym typeface="+mn-ea"/>
              </a:rPr>
              <a:t>缺少防冻液。也会影响暖风的工作。可以通过膨胀水壶检查防冻液的多少。</a:t>
            </a:r>
            <a:endParaRPr lang="zh-CN" altLang="en-US" sz="2400">
              <a:solidFill>
                <a:schemeClr val="accent5"/>
              </a:solidFill>
            </a:endParaRPr>
          </a:p>
          <a:p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0.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570" y="1701165"/>
            <a:ext cx="4078605" cy="3274695"/>
          </a:xfrm>
          <a:prstGeom prst="rect">
            <a:avLst/>
          </a:prstGeom>
        </p:spPr>
      </p:pic>
      <p:pic>
        <p:nvPicPr>
          <p:cNvPr id="5" name="图片 4" descr="0.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18735" y="1701165"/>
            <a:ext cx="6101715" cy="30416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新能源汽车暖风故障检修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7575" y="605790"/>
            <a:ext cx="101447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：</a:t>
            </a:r>
            <a:r>
              <a:rPr lang="zh-CN" altLang="en-US" sz="2400">
                <a:sym typeface="+mn-ea"/>
              </a:rPr>
              <a:t>以比亚迪秦</a:t>
            </a:r>
            <a:r>
              <a:rPr lang="en-US" altLang="zh-CN" sz="2400">
                <a:sym typeface="+mn-ea"/>
              </a:rPr>
              <a:t>EV</a:t>
            </a:r>
            <a:r>
              <a:rPr lang="zh-CN" altLang="en-US" sz="2400">
                <a:sym typeface="+mn-ea"/>
              </a:rPr>
              <a:t>为例。如果这个暖风系统不出热风。首先所做的就是先摸一下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两端的水管热不热？如果水管不热，那就是重点检查</a:t>
            </a:r>
            <a:r>
              <a:rPr lang="en-US" altLang="zh-CN" sz="2400">
                <a:sym typeface="+mn-ea"/>
              </a:rPr>
              <a:t>PTC</a:t>
            </a:r>
            <a:endParaRPr lang="en-US" altLang="zh-CN" sz="2400">
              <a:sym typeface="+mn-ea"/>
            </a:endParaRPr>
          </a:p>
          <a:p>
            <a:r>
              <a:rPr lang="zh-CN" altLang="en-US" sz="2400"/>
              <a:t>检测方法：</a:t>
            </a:r>
            <a:r>
              <a:rPr lang="zh-CN" altLang="en-US" sz="2400">
                <a:sym typeface="+mn-ea"/>
              </a:rPr>
              <a:t>首先先检测低压供电插头。上面有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根线。分别是电源</a:t>
            </a:r>
            <a:r>
              <a:rPr lang="en-US" altLang="zh-CN" sz="2400">
                <a:sym typeface="+mn-ea"/>
              </a:rPr>
              <a:t>12V  </a:t>
            </a:r>
            <a:r>
              <a:rPr lang="zh-CN" altLang="en-US" sz="2400">
                <a:sym typeface="+mn-ea"/>
              </a:rPr>
              <a:t>搭铁</a:t>
            </a:r>
            <a:r>
              <a:rPr lang="en-US" altLang="zh-CN" sz="2400">
                <a:sym typeface="+mn-ea"/>
              </a:rPr>
              <a:t>0V  </a:t>
            </a:r>
            <a:r>
              <a:rPr lang="zh-CN" altLang="en-US" sz="2400">
                <a:sym typeface="+mn-ea"/>
              </a:rPr>
              <a:t>另外两根线是</a:t>
            </a:r>
            <a:r>
              <a:rPr lang="en-US" altLang="zh-CN" sz="2400">
                <a:sym typeface="+mn-ea"/>
              </a:rPr>
              <a:t>CAN</a:t>
            </a:r>
            <a:r>
              <a:rPr lang="zh-CN" altLang="en-US" sz="2400">
                <a:sym typeface="+mn-ea"/>
              </a:rPr>
              <a:t>线，也就是信号控制线，在</a:t>
            </a:r>
            <a:r>
              <a:rPr lang="en-US" altLang="zh-CN" sz="2400">
                <a:sym typeface="+mn-ea"/>
              </a:rPr>
              <a:t>2.5V</a:t>
            </a:r>
            <a:r>
              <a:rPr lang="zh-CN" altLang="en-US" sz="2400">
                <a:sym typeface="+mn-ea"/>
              </a:rPr>
              <a:t>左右。如果电源线没有电，检测保险。线束没有问题那就是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加热器损坏。需要直接更换。</a:t>
            </a:r>
            <a:endParaRPr lang="zh-CN" altLang="en-US" sz="2400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圆角矩形 60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5400000">
            <a:off x="2003150" y="2161335"/>
            <a:ext cx="1800000" cy="1800000"/>
          </a:xfrm>
          <a:prstGeom prst="ellipse">
            <a:avLst/>
          </a:prstGeom>
          <a:solidFill>
            <a:srgbClr val="6096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825750" y="3930650"/>
            <a:ext cx="1548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2825750" y="988060"/>
            <a:ext cx="154800" cy="12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rot="5400000">
            <a:off x="6223000" y="-2258695"/>
            <a:ext cx="153670" cy="6646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8915013" y="1967865"/>
            <a:ext cx="1268095" cy="241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暖风水箱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471660" y="998855"/>
            <a:ext cx="154800" cy="9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 rot="5400000">
            <a:off x="7306063" y="3453377"/>
            <a:ext cx="154800" cy="448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626110" y="139700"/>
            <a:ext cx="2223770" cy="1003300"/>
            <a:chOff x="986" y="220"/>
            <a:chExt cx="3502" cy="1580"/>
          </a:xfrm>
        </p:grpSpPr>
        <p:grpSp>
          <p:nvGrpSpPr>
            <p:cNvPr id="98" name="组合 97"/>
            <p:cNvGrpSpPr/>
            <p:nvPr/>
          </p:nvGrpSpPr>
          <p:grpSpPr>
            <a:xfrm rot="0">
              <a:off x="986" y="220"/>
              <a:ext cx="1440" cy="964"/>
              <a:chOff x="927" y="1717"/>
              <a:chExt cx="1440" cy="964"/>
            </a:xfrm>
          </p:grpSpPr>
          <p:sp>
            <p:nvSpPr>
              <p:cNvPr id="96" name="同侧圆角矩形 95"/>
              <p:cNvSpPr/>
              <p:nvPr/>
            </p:nvSpPr>
            <p:spPr>
              <a:xfrm>
                <a:off x="927" y="1895"/>
                <a:ext cx="1440" cy="786"/>
              </a:xfrm>
              <a:prstGeom prst="round2SameRect">
                <a:avLst>
                  <a:gd name="adj1" fmla="val 38422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 b="1"/>
                  <a:t>回水壶</a:t>
                </a:r>
                <a:endParaRPr lang="zh-CN" altLang="en-US" sz="1600" b="1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1289" y="1717"/>
                <a:ext cx="716" cy="41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00" name="矩形 99"/>
            <p:cNvSpPr/>
            <p:nvPr/>
          </p:nvSpPr>
          <p:spPr>
            <a:xfrm rot="5400000">
              <a:off x="2929" y="241"/>
              <a:ext cx="244" cy="28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1569" y="1169"/>
              <a:ext cx="273" cy="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 rot="5400000">
            <a:off x="2003150" y="2161335"/>
            <a:ext cx="1800000" cy="180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grpSp>
        <p:nvGrpSpPr>
          <p:cNvPr id="132" name="组合 131"/>
          <p:cNvGrpSpPr/>
          <p:nvPr/>
        </p:nvGrpSpPr>
        <p:grpSpPr>
          <a:xfrm rot="0" flipH="1">
            <a:off x="7077212" y="2246852"/>
            <a:ext cx="1800000" cy="1800000"/>
            <a:chOff x="11695" y="4126"/>
            <a:chExt cx="2904" cy="2904"/>
          </a:xfrm>
          <a:solidFill>
            <a:schemeClr val="tx1"/>
          </a:solidFill>
        </p:grpSpPr>
        <p:sp>
          <p:nvSpPr>
            <p:cNvPr id="133" name="新月形 132"/>
            <p:cNvSpPr/>
            <p:nvPr/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新月形 133"/>
            <p:cNvSpPr/>
            <p:nvPr/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新月形 134"/>
            <p:cNvSpPr/>
            <p:nvPr/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新月形 135"/>
            <p:cNvSpPr/>
            <p:nvPr/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06701" y="5107306"/>
            <a:ext cx="2011680" cy="1121410"/>
            <a:chOff x="3019" y="7958"/>
            <a:chExt cx="3168" cy="176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06701" y="5107306"/>
            <a:ext cx="2011680" cy="1121410"/>
            <a:chOff x="3019" y="7958"/>
            <a:chExt cx="3168" cy="176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sp>
        <p:nvSpPr>
          <p:cNvPr id="33" name="圆角矩形标注 32"/>
          <p:cNvSpPr/>
          <p:nvPr/>
        </p:nvSpPr>
        <p:spPr>
          <a:xfrm>
            <a:off x="3507105" y="1411605"/>
            <a:ext cx="1633220" cy="611505"/>
          </a:xfrm>
          <a:prstGeom prst="wedgeRoundRectCallout">
            <a:avLst>
              <a:gd name="adj1" fmla="val -49066"/>
              <a:gd name="adj2" fmla="val 89771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循环水泵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6102350" y="1676400"/>
            <a:ext cx="1633220" cy="611505"/>
          </a:xfrm>
          <a:prstGeom prst="wedgeRoundRectCallout">
            <a:avLst>
              <a:gd name="adj1" fmla="val 52799"/>
              <a:gd name="adj2" fmla="val 14231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鼓风机</a:t>
            </a:r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57330" y="2215515"/>
            <a:ext cx="1691640" cy="1691640"/>
            <a:chOff x="6411" y="3889"/>
            <a:chExt cx="2664" cy="2664"/>
          </a:xfrm>
        </p:grpSpPr>
        <p:grpSp>
          <p:nvGrpSpPr>
            <p:cNvPr id="69" name="组合 68"/>
            <p:cNvGrpSpPr/>
            <p:nvPr/>
          </p:nvGrpSpPr>
          <p:grpSpPr>
            <a:xfrm rot="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77" name="新月形 7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新月形 77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9" name="新月形 78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新月形 79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282000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17" name="新月形 1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新月形 28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新月形 31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新月形 34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19" name="圆角矩形 118"/>
          <p:cNvSpPr/>
          <p:nvPr/>
        </p:nvSpPr>
        <p:spPr>
          <a:xfrm>
            <a:off x="8915013" y="1967865"/>
            <a:ext cx="1268095" cy="2413000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暖风</a:t>
            </a:r>
            <a:r>
              <a:rPr lang="zh-CN" altLang="en-US" sz="4000">
                <a:solidFill>
                  <a:schemeClr val="tx1"/>
                </a:solidFill>
              </a:rPr>
              <a:t>水箱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471660" y="4363720"/>
            <a:ext cx="154800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825750" y="3931285"/>
            <a:ext cx="154800" cy="11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825750" y="998855"/>
            <a:ext cx="154800" cy="12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5400000">
            <a:off x="6223000" y="-2258695"/>
            <a:ext cx="153670" cy="66465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471660" y="998855"/>
            <a:ext cx="154800" cy="9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5400000">
            <a:off x="7302888" y="3453377"/>
            <a:ext cx="154800" cy="4486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9471660" y="4363720"/>
            <a:ext cx="154800" cy="133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燕尾形 52"/>
          <p:cNvSpPr/>
          <p:nvPr/>
        </p:nvSpPr>
        <p:spPr>
          <a:xfrm>
            <a:off x="8155940" y="23869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燕尾形 53"/>
          <p:cNvSpPr/>
          <p:nvPr/>
        </p:nvSpPr>
        <p:spPr>
          <a:xfrm>
            <a:off x="8156575" y="321119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燕尾形 54"/>
          <p:cNvSpPr/>
          <p:nvPr/>
        </p:nvSpPr>
        <p:spPr>
          <a:xfrm>
            <a:off x="8525510" y="23869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燕尾形 55"/>
          <p:cNvSpPr/>
          <p:nvPr/>
        </p:nvSpPr>
        <p:spPr>
          <a:xfrm>
            <a:off x="8526145" y="321119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燕尾形 57"/>
          <p:cNvSpPr/>
          <p:nvPr/>
        </p:nvSpPr>
        <p:spPr>
          <a:xfrm>
            <a:off x="8914765" y="2386965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燕尾形 58"/>
          <p:cNvSpPr/>
          <p:nvPr/>
        </p:nvSpPr>
        <p:spPr>
          <a:xfrm>
            <a:off x="8915400" y="3211195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燕尾形 61"/>
          <p:cNvSpPr/>
          <p:nvPr/>
        </p:nvSpPr>
        <p:spPr>
          <a:xfrm>
            <a:off x="9793605" y="2386965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燕尾形 62"/>
          <p:cNvSpPr/>
          <p:nvPr/>
        </p:nvSpPr>
        <p:spPr>
          <a:xfrm>
            <a:off x="9794240" y="3211195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燕尾形 63"/>
          <p:cNvSpPr/>
          <p:nvPr/>
        </p:nvSpPr>
        <p:spPr>
          <a:xfrm>
            <a:off x="10270490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燕尾形 64"/>
          <p:cNvSpPr/>
          <p:nvPr/>
        </p:nvSpPr>
        <p:spPr>
          <a:xfrm>
            <a:off x="10271125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燕尾形 65"/>
          <p:cNvSpPr/>
          <p:nvPr/>
        </p:nvSpPr>
        <p:spPr>
          <a:xfrm>
            <a:off x="10678795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燕尾形 66"/>
          <p:cNvSpPr/>
          <p:nvPr/>
        </p:nvSpPr>
        <p:spPr>
          <a:xfrm>
            <a:off x="10679430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燕尾形 69"/>
          <p:cNvSpPr/>
          <p:nvPr/>
        </p:nvSpPr>
        <p:spPr>
          <a:xfrm>
            <a:off x="11097260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燕尾形 70"/>
          <p:cNvSpPr/>
          <p:nvPr/>
        </p:nvSpPr>
        <p:spPr>
          <a:xfrm>
            <a:off x="11097895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燕尾形 71"/>
          <p:cNvSpPr/>
          <p:nvPr/>
        </p:nvSpPr>
        <p:spPr>
          <a:xfrm>
            <a:off x="11399520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燕尾形 72"/>
          <p:cNvSpPr/>
          <p:nvPr/>
        </p:nvSpPr>
        <p:spPr>
          <a:xfrm>
            <a:off x="11399520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116" grpId="0" bldLvl="0" animBg="1"/>
      <p:bldP spid="46" grpId="0" bldLvl="0" animBg="1"/>
      <p:bldP spid="88" grpId="0" bldLvl="0" animBg="1"/>
      <p:bldP spid="68" grpId="0" bldLvl="0" animBg="1"/>
      <p:bldP spid="115" grpId="0" bldLvl="0" animBg="1"/>
      <p:bldP spid="89" grpId="0" bldLvl="0" animBg="1"/>
      <p:bldP spid="47" grpId="0" bldLvl="0" animBg="1"/>
      <p:bldP spid="91" grpId="0" bldLvl="0" animBg="1"/>
      <p:bldP spid="48" grpId="0" bldLvl="0" animBg="1"/>
      <p:bldP spid="90" grpId="0" bldLvl="0" animBg="1"/>
      <p:bldP spid="49" grpId="0" bldLvl="0" animBg="1"/>
      <p:bldP spid="60" grpId="0" bldLvl="0" animBg="1"/>
      <p:bldP spid="119" grpId="0" bldLvl="0" animBg="1"/>
      <p:bldP spid="51" grpId="0" bldLvl="0" animBg="1"/>
      <p:bldP spid="39" grpId="0" bldLvl="0" animBg="1"/>
      <p:bldP spid="92" grpId="0" bldLvl="0" animBg="1"/>
      <p:bldP spid="50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59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34" grpId="0" bldLvl="0" animBg="1"/>
      <p:bldP spid="33" grpId="0" animBg="1"/>
      <p:bldP spid="88" grpId="1" bldLvl="0" animBg="1"/>
      <p:bldP spid="61" grpId="1" bldLvl="0" animBg="1"/>
      <p:bldP spid="9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1350" y="436245"/>
            <a:ext cx="96278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</a:t>
            </a:r>
            <a:r>
              <a:rPr lang="zh-CN" altLang="en-US" sz="2400"/>
              <a:t>：</a:t>
            </a:r>
            <a:r>
              <a:rPr lang="zh-CN" sz="2400">
                <a:sym typeface="+mn-ea"/>
              </a:rPr>
              <a:t>如果水管一根热，一根不热</a:t>
            </a:r>
            <a:r>
              <a:rPr lang="zh-CN" altLang="en-US" sz="2400">
                <a:sym typeface="+mn-ea"/>
              </a:rPr>
              <a:t>。检查水泵是否工作，因为水泵不工作，热的冷却液是不循环的。水泵工作是有震动与声音的，水泵不工作一般就是水泵损坏了。如果工作，那一定就是风箱当中的暖风水箱堵了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TIMING" val="|1.2|0.9|0.8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IMING" val="|1.2|0.9|0.8"/>
</p:tagLst>
</file>

<file path=ppt/tags/tag34.xml><?xml version="1.0" encoding="utf-8"?>
<p:tagLst xmlns:p="http://schemas.openxmlformats.org/presentationml/2006/main">
  <p:tag name="TIMING" val="|1.2|0.9|0.8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TIMING" val="|1.2|0.9|0.8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TIMING" val="|1.2|0.9|0.8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780</Words>
  <Application>WPS 演示</Application>
  <PresentationFormat>宽屏</PresentationFormat>
  <Paragraphs>88</Paragraphs>
  <Slides>13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130</cp:revision>
  <dcterms:created xsi:type="dcterms:W3CDTF">2017-10-15T03:08:00Z</dcterms:created>
  <dcterms:modified xsi:type="dcterms:W3CDTF">2023-11-20T10:24:52Z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