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923" r:id="rId8"/>
    <p:sldId id="891" r:id="rId9"/>
    <p:sldId id="927" r:id="rId10"/>
    <p:sldId id="936" r:id="rId11"/>
    <p:sldId id="917" r:id="rId12"/>
    <p:sldId id="932" r:id="rId13"/>
    <p:sldId id="935" r:id="rId14"/>
    <p:sldId id="933" r:id="rId15"/>
    <p:sldId id="934"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82"/>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56"/>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06.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xml"/><Relationship Id="rId5" Type="http://schemas.openxmlformats.org/officeDocument/2006/relationships/tags" Target="../tags/tag101.xml"/><Relationship Id="rId4" Type="http://schemas.openxmlformats.org/officeDocument/2006/relationships/image" Target="../media/image12.png"/><Relationship Id="rId3" Type="http://schemas.openxmlformats.org/officeDocument/2006/relationships/tags" Target="../tags/tag100.xml"/><Relationship Id="rId2" Type="http://schemas.openxmlformats.org/officeDocument/2006/relationships/image" Target="../media/image11.png"/><Relationship Id="rId1" Type="http://schemas.openxmlformats.org/officeDocument/2006/relationships/tags" Target="../tags/tag9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tags" Target="../tags/tag10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103.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4.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image" Target="../media/image10.GIF"/></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4.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9.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4.jpeg"/><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0" Type="http://schemas.openxmlformats.org/officeDocument/2006/relationships/slideLayout" Target="../slideLayouts/slideLayout5.xml"/><Relationship Id="rId5" Type="http://schemas.openxmlformats.org/officeDocument/2006/relationships/tags" Target="../tags/tag48.xml"/><Relationship Id="rId49" Type="http://schemas.openxmlformats.org/officeDocument/2006/relationships/tags" Target="../tags/tag92.xml"/><Relationship Id="rId48" Type="http://schemas.openxmlformats.org/officeDocument/2006/relationships/tags" Target="../tags/tag91.xml"/><Relationship Id="rId47" Type="http://schemas.openxmlformats.org/officeDocument/2006/relationships/tags" Target="../tags/tag90.xml"/><Relationship Id="rId46" Type="http://schemas.openxmlformats.org/officeDocument/2006/relationships/tags" Target="../tags/tag89.xml"/><Relationship Id="rId45" Type="http://schemas.openxmlformats.org/officeDocument/2006/relationships/tags" Target="../tags/tag88.xml"/><Relationship Id="rId44" Type="http://schemas.openxmlformats.org/officeDocument/2006/relationships/tags" Target="../tags/tag87.xml"/><Relationship Id="rId43" Type="http://schemas.openxmlformats.org/officeDocument/2006/relationships/tags" Target="../tags/tag86.xml"/><Relationship Id="rId42" Type="http://schemas.openxmlformats.org/officeDocument/2006/relationships/tags" Target="../tags/tag85.xml"/><Relationship Id="rId41" Type="http://schemas.openxmlformats.org/officeDocument/2006/relationships/tags" Target="../tags/tag84.xml"/><Relationship Id="rId40" Type="http://schemas.openxmlformats.org/officeDocument/2006/relationships/tags" Target="../tags/tag83.xml"/><Relationship Id="rId4" Type="http://schemas.openxmlformats.org/officeDocument/2006/relationships/tags" Target="../tags/tag47.xml"/><Relationship Id="rId39" Type="http://schemas.openxmlformats.org/officeDocument/2006/relationships/tags" Target="../tags/tag82.xml"/><Relationship Id="rId38" Type="http://schemas.openxmlformats.org/officeDocument/2006/relationships/tags" Target="../tags/tag81.xml"/><Relationship Id="rId37" Type="http://schemas.openxmlformats.org/officeDocument/2006/relationships/tags" Target="../tags/tag80.xml"/><Relationship Id="rId36" Type="http://schemas.openxmlformats.org/officeDocument/2006/relationships/tags" Target="../tags/tag79.xml"/><Relationship Id="rId35" Type="http://schemas.openxmlformats.org/officeDocument/2006/relationships/tags" Target="../tags/tag78.xml"/><Relationship Id="rId34" Type="http://schemas.openxmlformats.org/officeDocument/2006/relationships/tags" Target="../tags/tag77.xml"/><Relationship Id="rId33" Type="http://schemas.openxmlformats.org/officeDocument/2006/relationships/tags" Target="../tags/tag76.xml"/><Relationship Id="rId32" Type="http://schemas.openxmlformats.org/officeDocument/2006/relationships/tags" Target="../tags/tag75.xml"/><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tags" Target="../tags/tag46.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5.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4.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9.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4.jpeg"/><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5099685" cy="1715770"/>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新能源汽车鼓风机控制电路及拆检</a:t>
            </a:r>
            <a:endParaRPr lang="en-GB" altLang="zh-CN" sz="4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3" name="图片 2" descr="0fd4a90f3d4c6ac9d7da89d82aa243f"/>
          <p:cNvPicPr>
            <a:picLocks noChangeAspect="1"/>
          </p:cNvPicPr>
          <p:nvPr>
            <p:custDataLst>
              <p:tags r:id="rId1"/>
            </p:custDataLst>
          </p:nvPr>
        </p:nvPicPr>
        <p:blipFill>
          <a:blip r:embed="rId2"/>
          <a:stretch>
            <a:fillRect/>
          </a:stretch>
        </p:blipFill>
        <p:spPr>
          <a:xfrm>
            <a:off x="911860" y="1626235"/>
            <a:ext cx="4804410" cy="3698240"/>
          </a:xfrm>
          <a:prstGeom prst="rect">
            <a:avLst/>
          </a:prstGeom>
        </p:spPr>
      </p:pic>
      <p:pic>
        <p:nvPicPr>
          <p:cNvPr id="5" name="图片 4" descr="757c158d9ed385a7c4514259cf8d4be"/>
          <p:cNvPicPr>
            <a:picLocks noChangeAspect="1"/>
          </p:cNvPicPr>
          <p:nvPr>
            <p:custDataLst>
              <p:tags r:id="rId3"/>
            </p:custDataLst>
          </p:nvPr>
        </p:nvPicPr>
        <p:blipFill>
          <a:blip r:embed="rId4"/>
          <a:stretch>
            <a:fillRect/>
          </a:stretch>
        </p:blipFill>
        <p:spPr>
          <a:xfrm>
            <a:off x="5808345" y="1628775"/>
            <a:ext cx="4905375" cy="369570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958850" y="768350"/>
            <a:ext cx="9890125" cy="2030095"/>
          </a:xfrm>
          <a:prstGeom prst="rect">
            <a:avLst/>
          </a:prstGeom>
          <a:noFill/>
        </p:spPr>
        <p:txBody>
          <a:bodyPr wrap="square" rtlCol="0">
            <a:spAutoFit/>
          </a:bodyPr>
          <a:p>
            <a:r>
              <a:rPr lang="zh-CN" altLang="en-US">
                <a:sym typeface="+mn-ea"/>
              </a:rPr>
              <a:t>（</a:t>
            </a:r>
            <a:r>
              <a:rPr lang="en-US" altLang="zh-CN">
                <a:sym typeface="+mn-ea"/>
              </a:rPr>
              <a:t>2</a:t>
            </a:r>
            <a:r>
              <a:rPr lang="zh-CN" altLang="en-US">
                <a:sym typeface="+mn-ea"/>
              </a:rPr>
              <a:t>）如果是有叽叽这种非常尖锐的响声这一般就是鼓风机电机的轴承缺油了，因为当电机转动后，会产生一些粉尘，然后调入到电机底部的轴承上面，而且电机转动时会产生高温，所以时间一长，轴承就会缺油，从而发出叽叽叽的声音。</a:t>
            </a:r>
            <a:endParaRPr lang="zh-CN" altLang="en-US">
              <a:sym typeface="+mn-ea"/>
            </a:endParaRPr>
          </a:p>
          <a:p>
            <a:r>
              <a:rPr lang="zh-CN" altLang="en-US">
                <a:sym typeface="+mn-ea"/>
              </a:rPr>
              <a:t> </a:t>
            </a:r>
            <a:r>
              <a:rPr lang="en-US" altLang="zh-CN">
                <a:sym typeface="+mn-ea"/>
              </a:rPr>
              <a:t>      </a:t>
            </a:r>
            <a:r>
              <a:rPr lang="zh-CN" altLang="en-US">
                <a:sym typeface="+mn-ea"/>
              </a:rPr>
              <a:t>拆下鼓风机，打开电机底部的位置，直接加注润滑油，一般加注的都是可以耐高温的特殊润滑油。</a:t>
            </a:r>
            <a:endParaRPr lang="zh-CN" altLang="en-US"/>
          </a:p>
          <a:p>
            <a:endParaRPr lang="en-US" altLang="zh-CN"/>
          </a:p>
          <a:p>
            <a:endParaRPr lang="zh-CN" altLang="en-US"/>
          </a:p>
        </p:txBody>
      </p:sp>
      <p:pic>
        <p:nvPicPr>
          <p:cNvPr id="3" name="图片 2" descr="18ed047887c7e1759d921955710e2f0"/>
          <p:cNvPicPr>
            <a:picLocks noChangeAspect="1"/>
          </p:cNvPicPr>
          <p:nvPr/>
        </p:nvPicPr>
        <p:blipFill>
          <a:blip r:embed="rId1"/>
          <a:stretch>
            <a:fillRect/>
          </a:stretch>
        </p:blipFill>
        <p:spPr>
          <a:xfrm>
            <a:off x="3215640" y="2420620"/>
            <a:ext cx="4135755" cy="376174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95325" y="548640"/>
            <a:ext cx="10524490" cy="1476375"/>
          </a:xfrm>
          <a:prstGeom prst="rect">
            <a:avLst/>
          </a:prstGeom>
          <a:noFill/>
        </p:spPr>
        <p:txBody>
          <a:bodyPr wrap="square" rtlCol="0">
            <a:spAutoFit/>
          </a:bodyPr>
          <a:p>
            <a:r>
              <a:rPr lang="en-US" altLang="zh-CN">
                <a:solidFill>
                  <a:srgbClr val="FF0000"/>
                </a:solidFill>
                <a:sym typeface="+mn-ea"/>
              </a:rPr>
              <a:t>2</a:t>
            </a:r>
            <a:r>
              <a:rPr lang="zh-CN" altLang="en-US">
                <a:solidFill>
                  <a:srgbClr val="FF0000"/>
                </a:solidFill>
                <a:sym typeface="+mn-ea"/>
              </a:rPr>
              <a:t>：</a:t>
            </a:r>
            <a:r>
              <a:rPr lang="zh-CN" altLang="en-US">
                <a:sym typeface="+mn-ea"/>
              </a:rPr>
              <a:t>如果是鼓风机直接不转，我们检查鼓风机</a:t>
            </a:r>
            <a:r>
              <a:rPr lang="zh-CN">
                <a:sym typeface="+mn-ea"/>
              </a:rPr>
              <a:t>插头的两根线，检查开鼓风机的时候有没有电，如果没有电就是继电器或者保险的问题。</a:t>
            </a:r>
            <a:endParaRPr lang="zh-CN">
              <a:sym typeface="+mn-ea"/>
            </a:endParaRPr>
          </a:p>
          <a:p>
            <a:r>
              <a:rPr lang="en-US" altLang="zh-CN">
                <a:sym typeface="+mn-ea"/>
              </a:rPr>
              <a:t>     </a:t>
            </a:r>
            <a:r>
              <a:rPr lang="zh-CN" altLang="en-US">
                <a:sym typeface="+mn-ea"/>
              </a:rPr>
              <a:t>如果有电，将鼓风机拆下，直接使用外界电源，连接鼓风机的两根线，鼓风机转动就是调速器损坏，不转就是，鼓风机损坏。</a:t>
            </a:r>
            <a:endParaRPr lang="zh-CN" altLang="en-US"/>
          </a:p>
          <a:p>
            <a:endParaRPr lang="zh-CN" altLang="en-US"/>
          </a:p>
        </p:txBody>
      </p:sp>
      <p:pic>
        <p:nvPicPr>
          <p:cNvPr id="3" name="图片 2" descr="017162f364d61bb7bf7d99eca01cc68"/>
          <p:cNvPicPr>
            <a:picLocks noChangeAspect="1"/>
          </p:cNvPicPr>
          <p:nvPr/>
        </p:nvPicPr>
        <p:blipFill>
          <a:blip r:embed="rId1"/>
          <a:stretch>
            <a:fillRect/>
          </a:stretch>
        </p:blipFill>
        <p:spPr>
          <a:xfrm>
            <a:off x="2855595" y="1988820"/>
            <a:ext cx="6394450" cy="380555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鼓风机常见故障</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鼓风机控制电路</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885" y="1700530"/>
            <a:ext cx="3355340" cy="568960"/>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鼓风机的作用及安装位置</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鼓风机的作用及安装位置</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944245" y="730250"/>
            <a:ext cx="9832340" cy="1198880"/>
          </a:xfrm>
          <a:prstGeom prst="rect">
            <a:avLst/>
          </a:prstGeom>
          <a:noFill/>
        </p:spPr>
        <p:txBody>
          <a:bodyPr wrap="square" rtlCol="0">
            <a:spAutoFit/>
          </a:bodyPr>
          <a:p>
            <a:r>
              <a:rPr lang="en-US" altLang="zh-CN">
                <a:sym typeface="+mn-ea"/>
              </a:rPr>
              <a:t>      </a:t>
            </a:r>
            <a:r>
              <a:rPr lang="zh-CN" altLang="en-US" sz="2400">
                <a:sym typeface="+mn-ea"/>
              </a:rPr>
              <a:t>在车上鼓风机安装位置与普通车辆是一样的，安装在副驾驶侧，脚底垫的上方。当鼓风机转动后，就会从上方将空气吸过来，然后通过风道将风送入到空调的风箱当中。</a:t>
            </a:r>
            <a:endParaRPr lang="zh-CN" altLang="en-US" sz="2400"/>
          </a:p>
        </p:txBody>
      </p:sp>
      <p:pic>
        <p:nvPicPr>
          <p:cNvPr id="3" name="图片 2" descr="0.12"/>
          <p:cNvPicPr>
            <a:picLocks noChangeAspect="1"/>
          </p:cNvPicPr>
          <p:nvPr/>
        </p:nvPicPr>
        <p:blipFill>
          <a:blip r:embed="rId1"/>
          <a:stretch>
            <a:fillRect/>
          </a:stretch>
        </p:blipFill>
        <p:spPr>
          <a:xfrm>
            <a:off x="3503930" y="2493010"/>
            <a:ext cx="4562475" cy="338137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鼓风机控制电路</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1127760" y="650240"/>
            <a:ext cx="8994775" cy="1291590"/>
          </a:xfrm>
          <a:prstGeom prst="rect">
            <a:avLst/>
          </a:prstGeom>
          <a:noFill/>
        </p:spPr>
        <p:txBody>
          <a:bodyPr wrap="square" rtlCol="0">
            <a:spAutoFit/>
          </a:bodyPr>
          <a:p>
            <a:r>
              <a:rPr lang="en-US" altLang="zh-CN"/>
              <a:t>       </a:t>
            </a:r>
            <a:r>
              <a:rPr lang="zh-CN" altLang="en-US" sz="2400"/>
              <a:t>控制原理：</a:t>
            </a:r>
            <a:r>
              <a:rPr lang="zh-CN" altLang="en-US"/>
              <a:t>当开启空调后，拨动鼓风机开关，空调控制器通过</a:t>
            </a:r>
            <a:r>
              <a:rPr lang="en-US" altLang="zh-CN">
                <a:sym typeface="+mn-ea"/>
              </a:rPr>
              <a:t>G21B  1</a:t>
            </a:r>
            <a:r>
              <a:rPr lang="zh-CN" altLang="en-US">
                <a:sym typeface="+mn-ea"/>
              </a:rPr>
              <a:t>控制鼓风机继电器搭铁，鼓风机继电器线圈产生吸力，触点吸合。电源经继电器到达鼓风机再到达调速电阻，此时调速电阻收到控制器的控制指令后就会控制鼓风机转动。</a:t>
            </a:r>
            <a:endParaRPr lang="en-US" altLang="zh-CN"/>
          </a:p>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椭圆 7"/>
          <p:cNvSpPr/>
          <p:nvPr/>
        </p:nvSpPr>
        <p:spPr>
          <a:xfrm>
            <a:off x="4340860" y="2951480"/>
            <a:ext cx="682625" cy="670560"/>
          </a:xfrm>
          <a:prstGeom prst="ellipse">
            <a:avLst/>
          </a:prstGeom>
          <a:solidFill>
            <a:schemeClr val="bg1">
              <a:lumMod val="8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nvSpPr>
        <p:spPr>
          <a:xfrm>
            <a:off x="3303905" y="4309110"/>
            <a:ext cx="4721225" cy="939800"/>
          </a:xfrm>
          <a:prstGeom prst="rect">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空调控制器</a:t>
            </a:r>
            <a:endParaRPr lang="zh-CN" altLang="en-US"/>
          </a:p>
          <a:p>
            <a:pPr algn="ctr"/>
            <a:r>
              <a:rPr lang="zh-CN" altLang="en-US" sz="1400"/>
              <a:t>Air conditioning controller</a:t>
            </a:r>
            <a:endParaRPr lang="zh-CN" altLang="en-US" sz="1400"/>
          </a:p>
        </p:txBody>
      </p:sp>
      <p:sp>
        <p:nvSpPr>
          <p:cNvPr id="9" name="圆角矩形 8"/>
          <p:cNvSpPr/>
          <p:nvPr/>
        </p:nvSpPr>
        <p:spPr>
          <a:xfrm>
            <a:off x="3681095" y="1691640"/>
            <a:ext cx="1228725" cy="728980"/>
          </a:xfrm>
          <a:prstGeom prst="roundRect">
            <a:avLst>
              <a:gd name="adj" fmla="val 9852"/>
            </a:avLst>
          </a:prstGeom>
          <a:solidFill>
            <a:schemeClr val="accent5">
              <a:lumMod val="20000"/>
              <a:lumOff val="80000"/>
            </a:schemeClr>
          </a:solidFill>
          <a:ln w="222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rot="0">
            <a:off x="3716655" y="1781175"/>
            <a:ext cx="327025" cy="420370"/>
            <a:chOff x="5528" y="3003"/>
            <a:chExt cx="828" cy="1064"/>
          </a:xfrm>
        </p:grpSpPr>
        <p:sp>
          <p:nvSpPr>
            <p:cNvPr id="172" name="弧形 171"/>
            <p:cNvSpPr/>
            <p:nvPr>
              <p:custDataLst>
                <p:tags r:id="rId1"/>
              </p:custDataLst>
            </p:nvPr>
          </p:nvSpPr>
          <p:spPr>
            <a:xfrm>
              <a:off x="5528" y="3003"/>
              <a:ext cx="829" cy="266"/>
            </a:xfrm>
            <a:prstGeom prst="arc">
              <a:avLst>
                <a:gd name="adj1" fmla="val 16200000"/>
                <a:gd name="adj2" fmla="val 5176957"/>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3" name="弧形 172"/>
            <p:cNvSpPr/>
            <p:nvPr>
              <p:custDataLst>
                <p:tags r:id="rId2"/>
              </p:custDataLst>
            </p:nvPr>
          </p:nvSpPr>
          <p:spPr>
            <a:xfrm>
              <a:off x="5528" y="3261"/>
              <a:ext cx="829" cy="266"/>
            </a:xfrm>
            <a:prstGeom prst="arc">
              <a:avLst>
                <a:gd name="adj1" fmla="val 16200000"/>
                <a:gd name="adj2" fmla="val 5176957"/>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4" name="弧形 173"/>
            <p:cNvSpPr/>
            <p:nvPr>
              <p:custDataLst>
                <p:tags r:id="rId3"/>
              </p:custDataLst>
            </p:nvPr>
          </p:nvSpPr>
          <p:spPr>
            <a:xfrm>
              <a:off x="5528" y="3530"/>
              <a:ext cx="829" cy="266"/>
            </a:xfrm>
            <a:prstGeom prst="arc">
              <a:avLst>
                <a:gd name="adj1" fmla="val 16200000"/>
                <a:gd name="adj2" fmla="val 5176957"/>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5" name="弧形 174"/>
            <p:cNvSpPr/>
            <p:nvPr>
              <p:custDataLst>
                <p:tags r:id="rId4"/>
              </p:custDataLst>
            </p:nvPr>
          </p:nvSpPr>
          <p:spPr>
            <a:xfrm>
              <a:off x="5528" y="3801"/>
              <a:ext cx="829" cy="266"/>
            </a:xfrm>
            <a:prstGeom prst="arc">
              <a:avLst>
                <a:gd name="adj1" fmla="val 16200000"/>
                <a:gd name="adj2" fmla="val 5176957"/>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56" name="组合 55"/>
          <p:cNvGrpSpPr/>
          <p:nvPr/>
        </p:nvGrpSpPr>
        <p:grpSpPr>
          <a:xfrm rot="5400000">
            <a:off x="4283710" y="1676400"/>
            <a:ext cx="782955" cy="264795"/>
            <a:chOff x="1863" y="3396"/>
            <a:chExt cx="1982" cy="671"/>
          </a:xfrm>
        </p:grpSpPr>
        <p:cxnSp>
          <p:nvCxnSpPr>
            <p:cNvPr id="57" name="直接连接符 56"/>
            <p:cNvCxnSpPr/>
            <p:nvPr>
              <p:custDataLst>
                <p:tags r:id="rId5"/>
              </p:custDataLst>
            </p:nvPr>
          </p:nvCxnSpPr>
          <p:spPr>
            <a:xfrm flipH="1">
              <a:off x="2859" y="3396"/>
              <a:ext cx="987" cy="329"/>
            </a:xfrm>
            <a:prstGeom prst="line">
              <a:avLst/>
            </a:prstGeom>
            <a:ln w="317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custDataLst>
                <p:tags r:id="rId6"/>
              </p:custDataLst>
            </p:nvPr>
          </p:nvCxnSpPr>
          <p:spPr>
            <a:xfrm flipH="1">
              <a:off x="1863" y="3739"/>
              <a:ext cx="987" cy="329"/>
            </a:xfrm>
            <a:prstGeom prst="line">
              <a:avLst/>
            </a:prstGeom>
            <a:ln w="31750">
              <a:no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custDataLst>
              <p:tags r:id="rId7"/>
            </p:custDataLst>
          </p:nvPr>
        </p:nvCxnSpPr>
        <p:spPr>
          <a:xfrm>
            <a:off x="4658995" y="3931920"/>
            <a:ext cx="1221740" cy="0"/>
          </a:xfrm>
          <a:prstGeom prst="line">
            <a:avLst/>
          </a:prstGeom>
          <a:ln w="317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8"/>
            </p:custDataLst>
          </p:nvPr>
        </p:nvCxnSpPr>
        <p:spPr>
          <a:xfrm flipH="1" flipV="1">
            <a:off x="4678680" y="2200910"/>
            <a:ext cx="0" cy="756000"/>
          </a:xfrm>
          <a:prstGeom prst="line">
            <a:avLst/>
          </a:prstGeom>
          <a:ln w="317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5" name="文本框 124"/>
          <p:cNvSpPr txBox="1"/>
          <p:nvPr>
            <p:custDataLst>
              <p:tags r:id="rId9"/>
            </p:custDataLst>
          </p:nvPr>
        </p:nvSpPr>
        <p:spPr>
          <a:xfrm>
            <a:off x="3476625" y="871220"/>
            <a:ext cx="579120" cy="237490"/>
          </a:xfrm>
          <a:prstGeom prst="rect">
            <a:avLst/>
          </a:prstGeom>
          <a:noFill/>
        </p:spPr>
        <p:txBody>
          <a:bodyPr wrap="square" rtlCol="0">
            <a:noAutofit/>
          </a:bodyPr>
          <a:p>
            <a:r>
              <a:rPr lang="en-US" altLang="zh-CN" sz="1200"/>
              <a:t>40A</a:t>
            </a:r>
            <a:endParaRPr lang="en-US" altLang="zh-CN" sz="1200"/>
          </a:p>
        </p:txBody>
      </p:sp>
      <p:sp>
        <p:nvSpPr>
          <p:cNvPr id="129" name="矩形 128"/>
          <p:cNvSpPr/>
          <p:nvPr>
            <p:custDataLst>
              <p:tags r:id="rId10"/>
            </p:custDataLst>
          </p:nvPr>
        </p:nvSpPr>
        <p:spPr>
          <a:xfrm>
            <a:off x="3855720" y="928370"/>
            <a:ext cx="76200" cy="208915"/>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custDataLst>
              <p:tags r:id="rId11"/>
            </p:custDataLst>
          </p:nvPr>
        </p:nvCxnSpPr>
        <p:spPr>
          <a:xfrm flipV="1">
            <a:off x="3893820" y="793115"/>
            <a:ext cx="9525" cy="100800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2"/>
            </p:custDataLst>
          </p:nvPr>
        </p:nvCxnSpPr>
        <p:spPr>
          <a:xfrm flipV="1">
            <a:off x="4678680" y="1316990"/>
            <a:ext cx="0" cy="50400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90260" y="3221355"/>
            <a:ext cx="0" cy="699770"/>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3891280" y="1323340"/>
            <a:ext cx="792000" cy="9525"/>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grpSp>
        <p:nvGrpSpPr>
          <p:cNvPr id="132" name="组合 131"/>
          <p:cNvGrpSpPr/>
          <p:nvPr/>
        </p:nvGrpSpPr>
        <p:grpSpPr>
          <a:xfrm rot="0" flipH="1">
            <a:off x="4410710" y="3007360"/>
            <a:ext cx="549910" cy="559435"/>
            <a:chOff x="11695" y="4126"/>
            <a:chExt cx="2904" cy="2904"/>
          </a:xfrm>
          <a:solidFill>
            <a:schemeClr val="tx1"/>
          </a:solidFill>
        </p:grpSpPr>
        <p:sp>
          <p:nvSpPr>
            <p:cNvPr id="133" name="新月形 132"/>
            <p:cNvSpPr/>
            <p:nvPr>
              <p:custDataLst>
                <p:tags r:id="rId13"/>
              </p:custDataLst>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新月形 133"/>
            <p:cNvSpPr/>
            <p:nvPr>
              <p:custDataLst>
                <p:tags r:id="rId14"/>
              </p:custDataLst>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新月形 134"/>
            <p:cNvSpPr/>
            <p:nvPr>
              <p:custDataLst>
                <p:tags r:id="rId15"/>
              </p:custDataLst>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新月形 135"/>
            <p:cNvSpPr/>
            <p:nvPr>
              <p:custDataLst>
                <p:tags r:id="rId16"/>
              </p:custDataLst>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1" name="直接连接符 10"/>
          <p:cNvCxnSpPr/>
          <p:nvPr/>
        </p:nvCxnSpPr>
        <p:spPr>
          <a:xfrm>
            <a:off x="4675505" y="3622040"/>
            <a:ext cx="0" cy="324000"/>
          </a:xfrm>
          <a:prstGeom prst="line">
            <a:avLst/>
          </a:prstGeom>
          <a:ln w="31750" cmpd="sng">
            <a:solidFill>
              <a:schemeClr val="tx1"/>
            </a:solidFill>
            <a:prstDash val="solid"/>
          </a:ln>
        </p:spPr>
        <p:style>
          <a:lnRef idx="2">
            <a:schemeClr val="accent1"/>
          </a:lnRef>
          <a:fillRef idx="0">
            <a:srgbClr val="FFFFFF"/>
          </a:fillRef>
          <a:effectRef idx="0">
            <a:srgbClr val="FFFFFF"/>
          </a:effectRef>
          <a:fontRef idx="minor">
            <a:schemeClr val="tx1"/>
          </a:fontRef>
        </p:style>
      </p:cxnSp>
      <p:sp>
        <p:nvSpPr>
          <p:cNvPr id="12" name="圆角矩形 11"/>
          <p:cNvSpPr/>
          <p:nvPr/>
        </p:nvSpPr>
        <p:spPr>
          <a:xfrm>
            <a:off x="5630545" y="2523490"/>
            <a:ext cx="1570355" cy="707390"/>
          </a:xfrm>
          <a:prstGeom prst="roundRect">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调速模块</a:t>
            </a:r>
            <a:endParaRPr lang="zh-CN" altLang="en-US"/>
          </a:p>
          <a:p>
            <a:pPr algn="ctr"/>
            <a:r>
              <a:rPr lang="zh-CN" altLang="en-US" sz="1000"/>
              <a:t>Speed control module</a:t>
            </a:r>
            <a:endParaRPr lang="zh-CN" altLang="en-US" sz="1000"/>
          </a:p>
        </p:txBody>
      </p:sp>
      <p:cxnSp>
        <p:nvCxnSpPr>
          <p:cNvPr id="13" name="直接连接符 12"/>
          <p:cNvCxnSpPr/>
          <p:nvPr>
            <p:custDataLst>
              <p:tags r:id="rId17"/>
            </p:custDataLst>
          </p:nvPr>
        </p:nvCxnSpPr>
        <p:spPr>
          <a:xfrm>
            <a:off x="6429375" y="3221355"/>
            <a:ext cx="635" cy="1080000"/>
          </a:xfrm>
          <a:prstGeom prst="line">
            <a:avLst/>
          </a:prstGeom>
          <a:ln w="31750"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18"/>
            </p:custDataLst>
          </p:nvPr>
        </p:nvCxnSpPr>
        <p:spPr>
          <a:xfrm flipV="1">
            <a:off x="3903345" y="2187575"/>
            <a:ext cx="9525" cy="2124000"/>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6817360" y="3941445"/>
            <a:ext cx="252000" cy="108000"/>
            <a:chOff x="5753" y="3210"/>
            <a:chExt cx="614" cy="234"/>
          </a:xfrm>
        </p:grpSpPr>
        <p:cxnSp>
          <p:nvCxnSpPr>
            <p:cNvPr id="54" name="直接连接符 53"/>
            <p:cNvCxnSpPr/>
            <p:nvPr>
              <p:custDataLst>
                <p:tags r:id="rId19"/>
              </p:custDataLst>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custDataLst>
                <p:tags r:id="rId20"/>
              </p:custDataLst>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21"/>
              </p:custDataLst>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custDataLst>
              <p:tags r:id="rId22"/>
            </p:custDataLst>
          </p:nvPr>
        </p:nvCxnSpPr>
        <p:spPr>
          <a:xfrm flipH="1">
            <a:off x="6945630" y="3228975"/>
            <a:ext cx="0" cy="699770"/>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19" name="文本框 118"/>
          <p:cNvSpPr txBox="1"/>
          <p:nvPr>
            <p:custDataLst>
              <p:tags r:id="rId23"/>
            </p:custDataLst>
          </p:nvPr>
        </p:nvSpPr>
        <p:spPr>
          <a:xfrm>
            <a:off x="6372860" y="3154680"/>
            <a:ext cx="248285" cy="273050"/>
          </a:xfrm>
          <a:prstGeom prst="rect">
            <a:avLst/>
          </a:prstGeom>
          <a:noFill/>
        </p:spPr>
        <p:txBody>
          <a:bodyPr wrap="none" rtlCol="0">
            <a:noAutofit/>
          </a:bodyPr>
          <a:p>
            <a:r>
              <a:rPr lang="en-US" altLang="zh-CN" sz="1400"/>
              <a:t>3</a:t>
            </a:r>
            <a:endParaRPr lang="en-US" altLang="zh-CN" sz="1400"/>
          </a:p>
        </p:txBody>
      </p:sp>
      <p:sp>
        <p:nvSpPr>
          <p:cNvPr id="120" name="文本框 119"/>
          <p:cNvSpPr txBox="1"/>
          <p:nvPr>
            <p:custDataLst>
              <p:tags r:id="rId24"/>
            </p:custDataLst>
          </p:nvPr>
        </p:nvSpPr>
        <p:spPr>
          <a:xfrm>
            <a:off x="6895465" y="3154680"/>
            <a:ext cx="243205" cy="273050"/>
          </a:xfrm>
          <a:prstGeom prst="rect">
            <a:avLst/>
          </a:prstGeom>
          <a:noFill/>
        </p:spPr>
        <p:txBody>
          <a:bodyPr wrap="none" rtlCol="0">
            <a:noAutofit/>
          </a:bodyPr>
          <a:p>
            <a:r>
              <a:rPr lang="en-US" altLang="zh-CN" sz="1400"/>
              <a:t>1</a:t>
            </a:r>
            <a:endParaRPr lang="en-US" altLang="zh-CN" sz="1400"/>
          </a:p>
        </p:txBody>
      </p:sp>
      <p:sp>
        <p:nvSpPr>
          <p:cNvPr id="18" name="文本框 17"/>
          <p:cNvSpPr txBox="1"/>
          <p:nvPr>
            <p:custDataLst>
              <p:tags r:id="rId25"/>
            </p:custDataLst>
          </p:nvPr>
        </p:nvSpPr>
        <p:spPr>
          <a:xfrm>
            <a:off x="5825490" y="3154680"/>
            <a:ext cx="248285" cy="273050"/>
          </a:xfrm>
          <a:prstGeom prst="rect">
            <a:avLst/>
          </a:prstGeom>
          <a:noFill/>
        </p:spPr>
        <p:txBody>
          <a:bodyPr wrap="none" rtlCol="0">
            <a:noAutofit/>
          </a:bodyPr>
          <a:p>
            <a:r>
              <a:rPr lang="en-US" altLang="zh-CN" sz="1400"/>
              <a:t>4</a:t>
            </a:r>
            <a:endParaRPr lang="en-US" altLang="zh-CN" sz="1400"/>
          </a:p>
        </p:txBody>
      </p:sp>
      <p:cxnSp>
        <p:nvCxnSpPr>
          <p:cNvPr id="19" name="直接连接符 18"/>
          <p:cNvCxnSpPr/>
          <p:nvPr>
            <p:custDataLst>
              <p:tags r:id="rId26"/>
            </p:custDataLst>
          </p:nvPr>
        </p:nvCxnSpPr>
        <p:spPr>
          <a:xfrm>
            <a:off x="4675505" y="3943395"/>
            <a:ext cx="0" cy="360000"/>
          </a:xfrm>
          <a:prstGeom prst="line">
            <a:avLst/>
          </a:prstGeom>
          <a:ln w="31750" cmpd="sng">
            <a:solidFill>
              <a:schemeClr val="tx1"/>
            </a:solidFill>
            <a:prstDash val="solid"/>
          </a:ln>
        </p:spPr>
        <p:style>
          <a:lnRef idx="2">
            <a:schemeClr val="accent1"/>
          </a:lnRef>
          <a:fillRef idx="0">
            <a:srgbClr val="FFFFFF"/>
          </a:fillRef>
          <a:effectRef idx="0">
            <a:srgbClr val="FFFFFF"/>
          </a:effectRef>
          <a:fontRef idx="minor">
            <a:schemeClr val="tx1"/>
          </a:fontRef>
        </p:style>
      </p:cxnSp>
      <p:sp>
        <p:nvSpPr>
          <p:cNvPr id="20" name="文本框 19"/>
          <p:cNvSpPr txBox="1"/>
          <p:nvPr/>
        </p:nvSpPr>
        <p:spPr>
          <a:xfrm>
            <a:off x="4692015" y="3333115"/>
            <a:ext cx="1186815" cy="460375"/>
          </a:xfrm>
          <a:prstGeom prst="rect">
            <a:avLst/>
          </a:prstGeom>
          <a:noFill/>
        </p:spPr>
        <p:txBody>
          <a:bodyPr wrap="square" rtlCol="0">
            <a:spAutoFit/>
          </a:bodyPr>
          <a:p>
            <a:pPr algn="ctr"/>
            <a:r>
              <a:rPr lang="zh-CN" altLang="en-US" sz="1400"/>
              <a:t>鼓风机</a:t>
            </a:r>
            <a:endParaRPr lang="zh-CN" altLang="en-US" sz="1400"/>
          </a:p>
          <a:p>
            <a:pPr algn="ctr"/>
            <a:r>
              <a:rPr lang="zh-CN" altLang="en-US" sz="1000">
                <a:solidFill>
                  <a:srgbClr val="7030A0"/>
                </a:solidFill>
              </a:rPr>
              <a:t>blowing machine</a:t>
            </a:r>
            <a:endParaRPr lang="zh-CN" altLang="en-US" sz="1000">
              <a:solidFill>
                <a:srgbClr val="7030A0"/>
              </a:solidFill>
            </a:endParaRPr>
          </a:p>
        </p:txBody>
      </p:sp>
      <p:sp>
        <p:nvSpPr>
          <p:cNvPr id="21" name="文本框 20"/>
          <p:cNvSpPr txBox="1"/>
          <p:nvPr/>
        </p:nvSpPr>
        <p:spPr>
          <a:xfrm>
            <a:off x="4795520" y="1800225"/>
            <a:ext cx="904875" cy="521970"/>
          </a:xfrm>
          <a:prstGeom prst="rect">
            <a:avLst/>
          </a:prstGeom>
          <a:noFill/>
        </p:spPr>
        <p:txBody>
          <a:bodyPr wrap="square" rtlCol="0">
            <a:spAutoFit/>
          </a:bodyPr>
          <a:p>
            <a:pPr algn="ctr"/>
            <a:r>
              <a:rPr lang="zh-CN" altLang="en-US" sz="1400"/>
              <a:t>继电器</a:t>
            </a:r>
            <a:endParaRPr lang="zh-CN" altLang="en-US" sz="1400"/>
          </a:p>
          <a:p>
            <a:pPr algn="ctr"/>
            <a:r>
              <a:rPr lang="zh-CN" altLang="en-US" sz="1400">
                <a:solidFill>
                  <a:srgbClr val="7030A0"/>
                </a:solidFill>
              </a:rPr>
              <a:t>relay</a:t>
            </a:r>
            <a:endParaRPr lang="zh-CN" altLang="en-US" sz="1400">
              <a:solidFill>
                <a:srgbClr val="7030A0"/>
              </a:solidFill>
            </a:endParaRPr>
          </a:p>
        </p:txBody>
      </p:sp>
      <p:sp>
        <p:nvSpPr>
          <p:cNvPr id="22" name="文本框 21"/>
          <p:cNvSpPr txBox="1"/>
          <p:nvPr/>
        </p:nvSpPr>
        <p:spPr>
          <a:xfrm>
            <a:off x="3950970" y="885190"/>
            <a:ext cx="603885" cy="275590"/>
          </a:xfrm>
          <a:prstGeom prst="rect">
            <a:avLst/>
          </a:prstGeom>
          <a:noFill/>
        </p:spPr>
        <p:txBody>
          <a:bodyPr wrap="square" rtlCol="0">
            <a:spAutoFit/>
          </a:bodyPr>
          <a:p>
            <a:r>
              <a:rPr lang="en-US" altLang="zh-CN" sz="1200"/>
              <a:t>F1/17</a:t>
            </a:r>
            <a:endParaRPr lang="en-US" altLang="zh-CN" sz="1200"/>
          </a:p>
        </p:txBody>
      </p:sp>
      <p:sp>
        <p:nvSpPr>
          <p:cNvPr id="23" name="文本框 22"/>
          <p:cNvSpPr txBox="1"/>
          <p:nvPr/>
        </p:nvSpPr>
        <p:spPr>
          <a:xfrm>
            <a:off x="3606165" y="1457960"/>
            <a:ext cx="419100" cy="238760"/>
          </a:xfrm>
          <a:prstGeom prst="rect">
            <a:avLst/>
          </a:prstGeom>
          <a:noFill/>
        </p:spPr>
        <p:txBody>
          <a:bodyPr wrap="square" rtlCol="0">
            <a:noAutofit/>
          </a:bodyPr>
          <a:p>
            <a:r>
              <a:rPr lang="en-US" altLang="zh-CN" sz="1200"/>
              <a:t>56</a:t>
            </a:r>
            <a:endParaRPr lang="en-US" altLang="zh-CN" sz="1200"/>
          </a:p>
        </p:txBody>
      </p:sp>
      <p:sp>
        <p:nvSpPr>
          <p:cNvPr id="24" name="文本框 23"/>
          <p:cNvSpPr txBox="1"/>
          <p:nvPr>
            <p:custDataLst>
              <p:tags r:id="rId27"/>
            </p:custDataLst>
          </p:nvPr>
        </p:nvSpPr>
        <p:spPr>
          <a:xfrm>
            <a:off x="4395470" y="2359025"/>
            <a:ext cx="419100" cy="238760"/>
          </a:xfrm>
          <a:prstGeom prst="rect">
            <a:avLst/>
          </a:prstGeom>
          <a:noFill/>
        </p:spPr>
        <p:txBody>
          <a:bodyPr wrap="square" rtlCol="0">
            <a:noAutofit/>
          </a:bodyPr>
          <a:p>
            <a:r>
              <a:rPr lang="en-US" altLang="zh-CN" sz="1200"/>
              <a:t>60</a:t>
            </a:r>
            <a:endParaRPr lang="en-US" altLang="zh-CN" sz="1200"/>
          </a:p>
        </p:txBody>
      </p:sp>
      <p:sp>
        <p:nvSpPr>
          <p:cNvPr id="25" name="文本框 24"/>
          <p:cNvSpPr txBox="1"/>
          <p:nvPr>
            <p:custDataLst>
              <p:tags r:id="rId28"/>
            </p:custDataLst>
          </p:nvPr>
        </p:nvSpPr>
        <p:spPr>
          <a:xfrm>
            <a:off x="4388485" y="1468120"/>
            <a:ext cx="419100" cy="238760"/>
          </a:xfrm>
          <a:prstGeom prst="rect">
            <a:avLst/>
          </a:prstGeom>
          <a:noFill/>
        </p:spPr>
        <p:txBody>
          <a:bodyPr wrap="square" rtlCol="0">
            <a:noAutofit/>
          </a:bodyPr>
          <a:p>
            <a:r>
              <a:rPr lang="en-US" altLang="zh-CN" sz="1200"/>
              <a:t>58</a:t>
            </a:r>
            <a:endParaRPr lang="en-US" altLang="zh-CN" sz="1200"/>
          </a:p>
        </p:txBody>
      </p:sp>
      <p:sp>
        <p:nvSpPr>
          <p:cNvPr id="26" name="文本框 25"/>
          <p:cNvSpPr txBox="1"/>
          <p:nvPr>
            <p:custDataLst>
              <p:tags r:id="rId29"/>
            </p:custDataLst>
          </p:nvPr>
        </p:nvSpPr>
        <p:spPr>
          <a:xfrm>
            <a:off x="3621405" y="2367915"/>
            <a:ext cx="419100" cy="238760"/>
          </a:xfrm>
          <a:prstGeom prst="rect">
            <a:avLst/>
          </a:prstGeom>
          <a:noFill/>
        </p:spPr>
        <p:txBody>
          <a:bodyPr wrap="square" rtlCol="0">
            <a:noAutofit/>
          </a:bodyPr>
          <a:p>
            <a:r>
              <a:rPr lang="en-US" altLang="zh-CN" sz="1200"/>
              <a:t>57</a:t>
            </a:r>
            <a:endParaRPr lang="en-US" altLang="zh-CN" sz="1200"/>
          </a:p>
        </p:txBody>
      </p:sp>
      <p:sp>
        <p:nvSpPr>
          <p:cNvPr id="27" name="文本框 26"/>
          <p:cNvSpPr txBox="1"/>
          <p:nvPr/>
        </p:nvSpPr>
        <p:spPr>
          <a:xfrm>
            <a:off x="3448050" y="4074795"/>
            <a:ext cx="700405" cy="257175"/>
          </a:xfrm>
          <a:prstGeom prst="rect">
            <a:avLst/>
          </a:prstGeom>
          <a:noFill/>
        </p:spPr>
        <p:txBody>
          <a:bodyPr wrap="square" rtlCol="0">
            <a:noAutofit/>
          </a:bodyPr>
          <a:p>
            <a:r>
              <a:rPr lang="en-US" altLang="zh-CN" sz="1200"/>
              <a:t>G21B  1</a:t>
            </a:r>
            <a:endParaRPr lang="en-US" altLang="zh-CN" sz="1200"/>
          </a:p>
        </p:txBody>
      </p:sp>
      <p:sp>
        <p:nvSpPr>
          <p:cNvPr id="28" name="文本框 27"/>
          <p:cNvSpPr txBox="1"/>
          <p:nvPr>
            <p:custDataLst>
              <p:tags r:id="rId30"/>
            </p:custDataLst>
          </p:nvPr>
        </p:nvSpPr>
        <p:spPr>
          <a:xfrm>
            <a:off x="4217670" y="4095115"/>
            <a:ext cx="796290" cy="236855"/>
          </a:xfrm>
          <a:prstGeom prst="rect">
            <a:avLst/>
          </a:prstGeom>
          <a:noFill/>
        </p:spPr>
        <p:txBody>
          <a:bodyPr wrap="square" rtlCol="0">
            <a:noAutofit/>
          </a:bodyPr>
          <a:p>
            <a:r>
              <a:rPr lang="en-US" altLang="zh-CN" sz="1200"/>
              <a:t>G21C  24</a:t>
            </a:r>
            <a:endParaRPr lang="en-US" altLang="zh-CN" sz="1200"/>
          </a:p>
        </p:txBody>
      </p:sp>
      <p:sp>
        <p:nvSpPr>
          <p:cNvPr id="29" name="文本框 28"/>
          <p:cNvSpPr txBox="1"/>
          <p:nvPr/>
        </p:nvSpPr>
        <p:spPr>
          <a:xfrm>
            <a:off x="5983605" y="4074795"/>
            <a:ext cx="700405" cy="257175"/>
          </a:xfrm>
          <a:prstGeom prst="rect">
            <a:avLst/>
          </a:prstGeom>
          <a:noFill/>
        </p:spPr>
        <p:txBody>
          <a:bodyPr wrap="square" rtlCol="0">
            <a:noAutofit/>
          </a:bodyPr>
          <a:p>
            <a:r>
              <a:rPr lang="en-US" altLang="zh-CN" sz="1200"/>
              <a:t>G21B  5</a:t>
            </a:r>
            <a:endParaRPr lang="en-US" altLang="zh-CN" sz="1200"/>
          </a:p>
        </p:txBody>
      </p:sp>
      <p:cxnSp>
        <p:nvCxnSpPr>
          <p:cNvPr id="30" name="直接连接符 29"/>
          <p:cNvCxnSpPr/>
          <p:nvPr>
            <p:custDataLst>
              <p:tags r:id="rId31"/>
            </p:custDataLst>
          </p:nvPr>
        </p:nvCxnSpPr>
        <p:spPr>
          <a:xfrm flipV="1">
            <a:off x="3903345" y="2181225"/>
            <a:ext cx="9525" cy="212400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32"/>
            </p:custDataLst>
          </p:nvPr>
        </p:nvCxnSpPr>
        <p:spPr>
          <a:xfrm>
            <a:off x="4658995" y="3931920"/>
            <a:ext cx="1221740" cy="0"/>
          </a:xfrm>
          <a:prstGeom prst="line">
            <a:avLst/>
          </a:prstGeom>
          <a:ln w="3175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33"/>
            </p:custDataLst>
          </p:nvPr>
        </p:nvCxnSpPr>
        <p:spPr>
          <a:xfrm flipH="1" flipV="1">
            <a:off x="4678680" y="2197735"/>
            <a:ext cx="0" cy="756000"/>
          </a:xfrm>
          <a:prstGeom prst="line">
            <a:avLst/>
          </a:prstGeom>
          <a:ln w="3175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34"/>
            </p:custDataLst>
          </p:nvPr>
        </p:nvCxnSpPr>
        <p:spPr>
          <a:xfrm flipH="1">
            <a:off x="5890260" y="3224530"/>
            <a:ext cx="0" cy="699770"/>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custDataLst>
              <p:tags r:id="rId35"/>
            </p:custDataLst>
          </p:nvPr>
        </p:nvCxnSpPr>
        <p:spPr>
          <a:xfrm>
            <a:off x="4675505" y="3625215"/>
            <a:ext cx="0" cy="324000"/>
          </a:xfrm>
          <a:prstGeom prst="line">
            <a:avLst/>
          </a:prstGeom>
          <a:ln w="3175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37" name="直接连接符 36"/>
          <p:cNvCxnSpPr/>
          <p:nvPr>
            <p:custDataLst>
              <p:tags r:id="rId36"/>
            </p:custDataLst>
          </p:nvPr>
        </p:nvCxnSpPr>
        <p:spPr>
          <a:xfrm>
            <a:off x="4674870" y="3949065"/>
            <a:ext cx="0" cy="360000"/>
          </a:xfrm>
          <a:prstGeom prst="line">
            <a:avLst/>
          </a:prstGeom>
          <a:ln w="31750"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38" name="直接连接符 37"/>
          <p:cNvCxnSpPr/>
          <p:nvPr>
            <p:custDataLst>
              <p:tags r:id="rId37"/>
            </p:custDataLst>
          </p:nvPr>
        </p:nvCxnSpPr>
        <p:spPr>
          <a:xfrm>
            <a:off x="6428105" y="3221990"/>
            <a:ext cx="635" cy="1080000"/>
          </a:xfrm>
          <a:prstGeom prst="line">
            <a:avLst/>
          </a:prstGeom>
          <a:ln w="31750" cmpd="sng">
            <a:solidFill>
              <a:schemeClr val="accent5">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sp>
        <p:nvSpPr>
          <p:cNvPr id="40" name="圆角矩形 39"/>
          <p:cNvSpPr/>
          <p:nvPr>
            <p:custDataLst>
              <p:tags r:id="rId38"/>
            </p:custDataLst>
          </p:nvPr>
        </p:nvSpPr>
        <p:spPr>
          <a:xfrm>
            <a:off x="5716905" y="928370"/>
            <a:ext cx="3820160" cy="1425575"/>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1" name="组合 40"/>
          <p:cNvGrpSpPr/>
          <p:nvPr/>
        </p:nvGrpSpPr>
        <p:grpSpPr>
          <a:xfrm rot="0">
            <a:off x="5960110" y="1801178"/>
            <a:ext cx="180000" cy="180000"/>
            <a:chOff x="10687" y="958"/>
            <a:chExt cx="2149" cy="2125"/>
          </a:xfrm>
        </p:grpSpPr>
        <p:sp>
          <p:nvSpPr>
            <p:cNvPr id="42" name="新月形 41"/>
            <p:cNvSpPr/>
            <p:nvPr>
              <p:custDataLst>
                <p:tags r:id="rId39"/>
              </p:custDataLst>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新月形 42"/>
            <p:cNvSpPr/>
            <p:nvPr>
              <p:custDataLst>
                <p:tags r:id="rId40"/>
              </p:custDataLst>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新月形 45"/>
            <p:cNvSpPr/>
            <p:nvPr>
              <p:custDataLst>
                <p:tags r:id="rId41"/>
              </p:custDataLst>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新月形 46"/>
            <p:cNvSpPr/>
            <p:nvPr>
              <p:custDataLst>
                <p:tags r:id="rId42"/>
              </p:custDataLst>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8" name="直角三角形 47"/>
          <p:cNvSpPr/>
          <p:nvPr>
            <p:custDataLst>
              <p:tags r:id="rId43"/>
            </p:custDataLst>
          </p:nvPr>
        </p:nvSpPr>
        <p:spPr>
          <a:xfrm rot="16200000">
            <a:off x="7096125" y="145415"/>
            <a:ext cx="885825" cy="2870200"/>
          </a:xfrm>
          <a:prstGeom prst="rtTriangle">
            <a:avLst/>
          </a:prstGeom>
          <a:pattFill prst="dkVert">
            <a:fgClr>
              <a:schemeClr val="tx1"/>
            </a:fgClr>
            <a:bgClr>
              <a:schemeClr val="bg1"/>
            </a:bgClr>
          </a:pattFill>
          <a:ln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9" name="组合 48"/>
          <p:cNvGrpSpPr/>
          <p:nvPr/>
        </p:nvGrpSpPr>
        <p:grpSpPr>
          <a:xfrm rot="0">
            <a:off x="9123680" y="1446870"/>
            <a:ext cx="360000" cy="360000"/>
            <a:chOff x="10687" y="958"/>
            <a:chExt cx="2149" cy="2125"/>
          </a:xfrm>
        </p:grpSpPr>
        <p:sp>
          <p:nvSpPr>
            <p:cNvPr id="50" name="新月形 49"/>
            <p:cNvSpPr/>
            <p:nvPr>
              <p:custDataLst>
                <p:tags r:id="rId44"/>
              </p:custDataLst>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新月形 51"/>
            <p:cNvSpPr/>
            <p:nvPr>
              <p:custDataLst>
                <p:tags r:id="rId45"/>
              </p:custDataLst>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新月形 58"/>
            <p:cNvSpPr/>
            <p:nvPr>
              <p:custDataLst>
                <p:tags r:id="rId46"/>
              </p:custDataLst>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新月形 59"/>
            <p:cNvSpPr/>
            <p:nvPr>
              <p:custDataLst>
                <p:tags r:id="rId47"/>
              </p:custDataLst>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1" name="直角三角形 60"/>
          <p:cNvSpPr/>
          <p:nvPr>
            <p:custDataLst>
              <p:tags r:id="rId48"/>
            </p:custDataLst>
          </p:nvPr>
        </p:nvSpPr>
        <p:spPr>
          <a:xfrm rot="16200000">
            <a:off x="7108825" y="139065"/>
            <a:ext cx="885825" cy="2870200"/>
          </a:xfrm>
          <a:prstGeom prst="rtTriangle">
            <a:avLst/>
          </a:prstGeom>
          <a:pattFill prst="dkVert">
            <a:fgClr>
              <a:srgbClr val="FF0000"/>
            </a:fgClr>
            <a:bgClr>
              <a:schemeClr val="bg1"/>
            </a:bgClr>
          </a:pattFill>
          <a:ln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49"/>
            </p:custDataLst>
          </p:nvPr>
        </p:nvSpPr>
        <p:spPr>
          <a:xfrm>
            <a:off x="3138170" y="1905635"/>
            <a:ext cx="600710" cy="281940"/>
          </a:xfrm>
          <a:prstGeom prst="rect">
            <a:avLst/>
          </a:prstGeom>
          <a:noFill/>
        </p:spPr>
        <p:txBody>
          <a:bodyPr wrap="square" rtlCol="0">
            <a:noAutofit/>
          </a:bodyPr>
          <a:p>
            <a:r>
              <a:rPr lang="en-US" altLang="zh-CN" sz="1400"/>
              <a:t>K1/5</a:t>
            </a:r>
            <a:endParaRPr lang="en-US" altLang="zh-CN" sz="140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3000" fill="hold" grpId="0" nodeType="click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par>
                                <p:cTn id="16" presetID="26" presetClass="emph" presetSubtype="0" repeatCount="3000" fill="hold" grpId="0"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repeatCount="3000" fill="hold" grpId="0" nodeType="click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3000" fill="hold" grpId="0" nodeType="clickEffect">
                                  <p:stCondLst>
                                    <p:cond delay="0"/>
                                  </p:stCondLst>
                                  <p:childTnLst>
                                    <p:animEffect transition="out" filter="fade">
                                      <p:cBhvr>
                                        <p:cTn id="27" dur="500" tmFilter="0, 0; .2, .5; .8, .5; 1, 0"/>
                                        <p:tgtEl>
                                          <p:spTgt spid="12"/>
                                        </p:tgtEl>
                                      </p:cBhvr>
                                    </p:animEffect>
                                    <p:animScale>
                                      <p:cBhvr>
                                        <p:cTn id="28" dur="250" autoRev="1" fill="hold"/>
                                        <p:tgtEl>
                                          <p:spTgt spid="12"/>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repeatCount="3000" fill="hold" grpId="1" nodeType="click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repeatCount="3000" fill="hold" grpId="0" nodeType="clickEffect">
                                  <p:stCondLst>
                                    <p:cond delay="0"/>
                                  </p:stCondLst>
                                  <p:childTnLst>
                                    <p:animEffect transition="out" filter="fade">
                                      <p:cBhvr>
                                        <p:cTn id="37" dur="500" tmFilter="0, 0; .2, .5; .8, .5; 1, 0"/>
                                        <p:tgtEl>
                                          <p:spTgt spid="27"/>
                                        </p:tgtEl>
                                      </p:cBhvr>
                                    </p:animEffect>
                                    <p:animScale>
                                      <p:cBhvr>
                                        <p:cTn id="38" dur="250" autoRev="1" fill="hold"/>
                                        <p:tgtEl>
                                          <p:spTgt spid="27"/>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000" fill="hold">
                                          <p:stCondLst>
                                            <p:cond delay="0"/>
                                          </p:stCondLst>
                                        </p:cTn>
                                        <p:tgtEl>
                                          <p:spTgt spid="30"/>
                                        </p:tgtEl>
                                        <p:attrNameLst>
                                          <p:attrName>style.visibility</p:attrName>
                                        </p:attrNameLst>
                                      </p:cBhvr>
                                      <p:to>
                                        <p:strVal val="visible"/>
                                      </p:to>
                                    </p:set>
                                    <p:animEffect transition="in" filter="wipe(up)">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repeatCount="3000" fill="hold" nodeType="clickEffect">
                                  <p:stCondLst>
                                    <p:cond delay="0"/>
                                  </p:stCondLst>
                                  <p:childTnLst>
                                    <p:animEffect transition="out" filter="fade">
                                      <p:cBhvr>
                                        <p:cTn id="47" dur="500" tmFilter="0, 0; .2, .5; .8, .5; 1, 0"/>
                                        <p:tgtEl>
                                          <p:spTgt spid="5"/>
                                        </p:tgtEl>
                                      </p:cBhvr>
                                    </p:animEffect>
                                    <p:animScale>
                                      <p:cBhvr>
                                        <p:cTn id="48" dur="250" autoRev="1" fill="hold"/>
                                        <p:tgtEl>
                                          <p:spTgt spid="5"/>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1080000">
                                      <p:cBhvr>
                                        <p:cTn id="52" dur="500" fill="hold"/>
                                        <p:tgtEl>
                                          <p:spTgt spid="56"/>
                                        </p:tgtEl>
                                        <p:attrNameLst>
                                          <p:attrName>r</p:attrName>
                                        </p:attrNameLst>
                                      </p:cBhvr>
                                    </p:animRo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up)">
                                      <p:cBhvr>
                                        <p:cTn id="56" dur="500"/>
                                        <p:tgtEl>
                                          <p:spTgt spid="33"/>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500"/>
                                        <p:tgtEl>
                                          <p:spTgt spid="35"/>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childTnLst>
                          </p:cTn>
                        </p:par>
                        <p:par>
                          <p:cTn id="65" fill="hold">
                            <p:stCondLst>
                              <p:cond delay="2000"/>
                            </p:stCondLst>
                            <p:childTnLst>
                              <p:par>
                                <p:cTn id="66" presetID="22" presetClass="entr" presetSubtype="4"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repeatCount="3000" fill="hold" grpId="0" nodeType="clickEffect">
                                  <p:stCondLst>
                                    <p:cond delay="0"/>
                                  </p:stCondLst>
                                  <p:childTnLst>
                                    <p:animEffect transition="out" filter="fade">
                                      <p:cBhvr>
                                        <p:cTn id="72" dur="500" tmFilter="0, 0; .2, .5; .8, .5; 1, 0"/>
                                        <p:tgtEl>
                                          <p:spTgt spid="29"/>
                                        </p:tgtEl>
                                      </p:cBhvr>
                                    </p:animEffect>
                                    <p:animScale>
                                      <p:cBhvr>
                                        <p:cTn id="73" dur="250" autoRev="1" fill="hold"/>
                                        <p:tgtEl>
                                          <p:spTgt spid="29"/>
                                        </p:tgtEl>
                                      </p:cBhvr>
                                      <p:by x="105000" y="105000"/>
                                    </p:animScale>
                                  </p:childTnLst>
                                </p:cTn>
                              </p:par>
                            </p:childTnLst>
                          </p:cTn>
                        </p:par>
                        <p:par>
                          <p:cTn id="74" fill="hold">
                            <p:stCondLst>
                              <p:cond delay="500"/>
                            </p:stCondLst>
                            <p:childTnLst>
                              <p:par>
                                <p:cTn id="75" presetID="2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mph" presetSubtype="0" repeatCount="indefinite" fill="hold" grpId="1" nodeType="clickEffect">
                                  <p:stCondLst>
                                    <p:cond delay="0"/>
                                  </p:stCondLst>
                                  <p:endCondLst>
                                    <p:cond evt="onNext">
                                      <p:tgtEl>
                                        <p:sldTgt/>
                                      </p:tgtEl>
                                    </p:cond>
                                  </p:end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par>
                                <p:cTn id="83" presetID="8" presetClass="emph" presetSubtype="0" repeatCount="indefinite" fill="hold" nodeType="withEffect">
                                  <p:stCondLst>
                                    <p:cond delay="0"/>
                                  </p:stCondLst>
                                  <p:childTnLst>
                                    <p:animRot by="216000000">
                                      <p:cBhvr>
                                        <p:cTn id="84" dur="5000" fill="hold"/>
                                        <p:tgtEl>
                                          <p:spTgt spid="132"/>
                                        </p:tgtEl>
                                        <p:attrNameLst>
                                          <p:attrName>r</p:attrName>
                                        </p:attrNameLst>
                                      </p:cBhvr>
                                    </p:animRot>
                                  </p:childTnLst>
                                </p:cTn>
                              </p:par>
                              <p:par>
                                <p:cTn id="85" presetID="9"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dissolve">
                                      <p:cBhvr>
                                        <p:cTn id="87" dur="500"/>
                                        <p:tgtEl>
                                          <p:spTgt spid="41"/>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dissolve">
                                      <p:cBhvr>
                                        <p:cTn id="90" dur="500"/>
                                        <p:tgtEl>
                                          <p:spTgt spid="48"/>
                                        </p:tgtEl>
                                      </p:cBhvr>
                                    </p:animEffect>
                                  </p:childTnLst>
                                </p:cTn>
                              </p:par>
                              <p:par>
                                <p:cTn id="91" presetID="9" presetClass="entr" presetSubtype="0"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dissolve">
                                      <p:cBhvr>
                                        <p:cTn id="93" dur="500"/>
                                        <p:tgtEl>
                                          <p:spTgt spid="4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dissolve">
                                      <p:cBhvr>
                                        <p:cTn id="96" dur="500"/>
                                        <p:tgtEl>
                                          <p:spTgt spid="4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xit" presetSubtype="8" fill="hold" grpId="1" nodeType="clickEffect">
                                  <p:stCondLst>
                                    <p:cond delay="0"/>
                                  </p:stCondLst>
                                  <p:childTnLst>
                                    <p:animEffect transition="out" filter="wipe(left)">
                                      <p:cBhvr>
                                        <p:cTn id="100" dur="2000"/>
                                        <p:tgtEl>
                                          <p:spTgt spid="48"/>
                                        </p:tgtEl>
                                      </p:cBhvr>
                                    </p:animEffect>
                                    <p:set>
                                      <p:cBhvr>
                                        <p:cTn id="101" dur="1" fill="hold">
                                          <p:stCondLst>
                                            <p:cond delay="1996"/>
                                          </p:stCondLst>
                                        </p:cTn>
                                        <p:tgtEl>
                                          <p:spTgt spid="48"/>
                                        </p:tgtEl>
                                        <p:attrNameLst>
                                          <p:attrName>style.visibility</p:attrName>
                                        </p:attrNameLst>
                                      </p:cBhvr>
                                      <p:to>
                                        <p:strVal val="hidden"/>
                                      </p:to>
                                    </p:set>
                                  </p:childTnLst>
                                </p:cTn>
                              </p:par>
                              <p:par>
                                <p:cTn id="102" presetID="22" presetClass="entr" presetSubtype="8" fill="hold" grpId="0" nodeType="withEffect">
                                  <p:stCondLst>
                                    <p:cond delay="0"/>
                                  </p:stCondLst>
                                  <p:childTnLst>
                                    <p:set>
                                      <p:cBhvr>
                                        <p:cTn id="103" dur="2000" fill="hold">
                                          <p:stCondLst>
                                            <p:cond delay="0"/>
                                          </p:stCondLst>
                                        </p:cTn>
                                        <p:tgtEl>
                                          <p:spTgt spid="61"/>
                                        </p:tgtEl>
                                        <p:attrNameLst>
                                          <p:attrName>style.visibility</p:attrName>
                                        </p:attrNameLst>
                                      </p:cBhvr>
                                      <p:to>
                                        <p:strVal val="visible"/>
                                      </p:to>
                                    </p:set>
                                    <p:animEffect transition="in" filter="wipe(left)">
                                      <p:cBhvr>
                                        <p:cTn id="104" dur="20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up)">
                                      <p:cBhvr>
                                        <p:cTn id="10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0" grpId="0"/>
      <p:bldP spid="21" grpId="0"/>
      <p:bldP spid="9" grpId="0" bldLvl="0" animBg="1"/>
      <p:bldP spid="2" grpId="0" bldLvl="0" animBg="1"/>
      <p:bldP spid="12" grpId="0" bldLvl="0" animBg="1"/>
      <p:bldP spid="2" grpId="1" bldLvl="0" animBg="1"/>
      <p:bldP spid="27" grpId="0"/>
      <p:bldP spid="12" grpId="1" bldLvl="0" animBg="1"/>
      <p:bldP spid="29" grpId="0"/>
      <p:bldP spid="48" grpId="0" bldLvl="0" animBg="1"/>
      <p:bldP spid="48" grpId="1" bldLvl="0" animBg="1"/>
      <p:bldP spid="61" grpId="0" bldLvl="0" animBg="1"/>
      <p:bldP spid="4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鼓风机常见故障分析</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725805" y="535305"/>
            <a:ext cx="10266680" cy="4154170"/>
          </a:xfrm>
          <a:prstGeom prst="rect">
            <a:avLst/>
          </a:prstGeom>
          <a:noFill/>
        </p:spPr>
        <p:txBody>
          <a:bodyPr wrap="square" rtlCol="0">
            <a:spAutoFit/>
          </a:bodyPr>
          <a:p>
            <a:r>
              <a:rPr lang="zh-CN" altLang="en-US" sz="2400">
                <a:sym typeface="+mn-ea"/>
              </a:rPr>
              <a:t>故障分析：鼓风机最长出现的问题有两个，异响与不工作，如果是异响故障，证明线路是没有问题的，重点检查机械部件。先来听一下是什么响声，因为异响故障也分多种</a:t>
            </a:r>
            <a:endParaRPr lang="zh-CN" altLang="en-US" sz="2400">
              <a:sym typeface="+mn-ea"/>
            </a:endParaRPr>
          </a:p>
          <a:p>
            <a:r>
              <a:rPr lang="zh-CN" altLang="en-US" sz="2400">
                <a:sym typeface="+mn-ea"/>
              </a:rPr>
              <a:t>（</a:t>
            </a:r>
            <a:r>
              <a:rPr lang="en-US" altLang="zh-CN" sz="2400">
                <a:sym typeface="+mn-ea"/>
              </a:rPr>
              <a:t>1</a:t>
            </a:r>
            <a:r>
              <a:rPr lang="zh-CN" altLang="en-US" sz="2400">
                <a:sym typeface="+mn-ea"/>
              </a:rPr>
              <a:t>）鼓风机工作后产生嗡嗡嗡的异响，转速越高，声音越大，这一般就是鼓风机内部太脏或是有树叶等异物。因为在进气时如果滤芯更换不积极，时间一长鼓风机的内部就会有很多的尘土。还有就是再开启外循环时一些树叶也会被吸进去，最终落在空调滤芯的上面，但是在更换空调滤芯的时候难免会把树叶掉落在鼓风机上面，而鼓风机在出厂后都会做动平衡处理，就是电机转动起来后不会偏转，而这些尘土以及树叶机会使电机转动不平稳，从而导致转动时偏转产生噪音。</a:t>
            </a:r>
            <a:endParaRPr lang="zh-CN" altLang="en-US" sz="2400">
              <a:sym typeface="+mn-ea"/>
            </a:endParaRPr>
          </a:p>
          <a:p>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TIMING" val="|1.2|0.9|0.8"/>
</p:tagLst>
</file>

<file path=ppt/tags/tag102.xml><?xml version="1.0" encoding="utf-8"?>
<p:tagLst xmlns:p="http://schemas.openxmlformats.org/presentationml/2006/main">
  <p:tag name="TIMING" val="|1.2|0.9|0.8"/>
</p:tagLst>
</file>

<file path=ppt/tags/tag103.xml><?xml version="1.0" encoding="utf-8"?>
<p:tagLst xmlns:p="http://schemas.openxmlformats.org/presentationml/2006/main">
  <p:tag name="TIMING" val="|1.2|0.9|0.8"/>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OWY5N2VlZDFlODk3ZDAwMDRmNGIxMjE1MmRlZWZiYTA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TIMING" val="|1.2|0.9|0.8"/>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TIMING" val="|1.2|0.9|0.8"/>
</p:tagLst>
</file>

<file path=ppt/tags/tag43.xml><?xml version="1.0" encoding="utf-8"?>
<p:tagLst xmlns:p="http://schemas.openxmlformats.org/presentationml/2006/main">
  <p:tag name="TIMING" val="|1.2|0.9|0.8"/>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TIMING" val="|1.2|0.9|0.8"/>
</p:tagLst>
</file>

<file path=ppt/tags/tag98.xml><?xml version="1.0" encoding="utf-8"?>
<p:tagLst xmlns:p="http://schemas.openxmlformats.org/presentationml/2006/main">
  <p:tag name="TIMING" val="|1.2|0.9|0.8"/>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1064</Words>
  <Application>WPS 演示</Application>
  <PresentationFormat>宽屏</PresentationFormat>
  <Paragraphs>96</Paragraphs>
  <Slides>13</Slides>
  <Notes>32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午后普洱茶</cp:lastModifiedBy>
  <cp:revision>135</cp:revision>
  <dcterms:created xsi:type="dcterms:W3CDTF">2017-10-15T03:08:00Z</dcterms:created>
  <dcterms:modified xsi:type="dcterms:W3CDTF">2023-11-20T03:52:10Z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2052-12.1.0.15712</vt:lpwstr>
  </property>
</Properties>
</file>