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21"/>
  </p:handoutMasterIdLst>
  <p:sldIdLst>
    <p:sldId id="868" r:id="rId4"/>
    <p:sldId id="884" r:id="rId6"/>
    <p:sldId id="886" r:id="rId7"/>
    <p:sldId id="898" r:id="rId8"/>
    <p:sldId id="891" r:id="rId9"/>
    <p:sldId id="893" r:id="rId10"/>
    <p:sldId id="896" r:id="rId11"/>
    <p:sldId id="909" r:id="rId12"/>
    <p:sldId id="911" r:id="rId13"/>
    <p:sldId id="910" r:id="rId14"/>
    <p:sldId id="912" r:id="rId15"/>
    <p:sldId id="913" r:id="rId16"/>
    <p:sldId id="914" r:id="rId17"/>
    <p:sldId id="915" r:id="rId18"/>
    <p:sldId id="916" r:id="rId19"/>
    <p:sldId id="879" r:id="rId20"/>
  </p:sldIdLst>
  <p:sldSz cx="12192000" cy="6858000"/>
  <p:notesSz cx="7099300" cy="10234295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9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85"/>
        <p:guide pos="3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60"/>
        <p:guide pos="22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80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15.xml"/><Relationship Id="rId12" Type="http://schemas.openxmlformats.org/officeDocument/2006/relationships/image" Target="../media/image15.png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tags" Target="../tags/tag10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25.xml"/><Relationship Id="rId12" Type="http://schemas.openxmlformats.org/officeDocument/2006/relationships/image" Target="../media/image16.png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tags" Target="../tags/tag11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6" Type="http://schemas.openxmlformats.org/officeDocument/2006/relationships/notesSlide" Target="../notesSlides/notesSlide12.xml"/><Relationship Id="rId25" Type="http://schemas.openxmlformats.org/officeDocument/2006/relationships/slideLayout" Target="../slideLayouts/slideLayout4.xml"/><Relationship Id="rId24" Type="http://schemas.openxmlformats.org/officeDocument/2006/relationships/tags" Target="../tags/tag146.xml"/><Relationship Id="rId23" Type="http://schemas.openxmlformats.org/officeDocument/2006/relationships/image" Target="../media/image17.png"/><Relationship Id="rId22" Type="http://schemas.openxmlformats.org/officeDocument/2006/relationships/tags" Target="../tags/tag145.xml"/><Relationship Id="rId21" Type="http://schemas.openxmlformats.org/officeDocument/2006/relationships/tags" Target="../tags/tag144.xml"/><Relationship Id="rId20" Type="http://schemas.openxmlformats.org/officeDocument/2006/relationships/tags" Target="../tags/tag143.xml"/><Relationship Id="rId2" Type="http://schemas.openxmlformats.org/officeDocument/2006/relationships/image" Target="../media/image4.jpeg"/><Relationship Id="rId19" Type="http://schemas.openxmlformats.org/officeDocument/2006/relationships/tags" Target="../tags/tag142.xml"/><Relationship Id="rId18" Type="http://schemas.openxmlformats.org/officeDocument/2006/relationships/tags" Target="../tags/tag141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image" Target="../media/image8.png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tags" Target="../tags/tag12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13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56.xml"/><Relationship Id="rId12" Type="http://schemas.openxmlformats.org/officeDocument/2006/relationships/image" Target="../media/image18.png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image" Target="../media/image4.jpeg"/><Relationship Id="rId17" Type="http://schemas.openxmlformats.org/officeDocument/2006/relationships/notesSlide" Target="../notesSlides/notesSlide14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167.xml"/><Relationship Id="rId14" Type="http://schemas.openxmlformats.org/officeDocument/2006/relationships/image" Target="../media/image20.png"/><Relationship Id="rId13" Type="http://schemas.openxmlformats.org/officeDocument/2006/relationships/tags" Target="../tags/tag166.xml"/><Relationship Id="rId12" Type="http://schemas.openxmlformats.org/officeDocument/2006/relationships/image" Target="../media/image19.png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tags" Target="../tags/tag15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15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77.xml"/><Relationship Id="rId12" Type="http://schemas.openxmlformats.org/officeDocument/2006/relationships/image" Target="../media/image21.png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68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7.png"/><Relationship Id="rId3" Type="http://schemas.openxmlformats.org/officeDocument/2006/relationships/tags" Target="../tags/tag19.xml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4.xml"/><Relationship Id="rId24" Type="http://schemas.openxmlformats.org/officeDocument/2006/relationships/tags" Target="../tags/tag38.xml"/><Relationship Id="rId23" Type="http://schemas.openxmlformats.org/officeDocument/2006/relationships/tags" Target="../tags/tag37.xml"/><Relationship Id="rId22" Type="http://schemas.openxmlformats.org/officeDocument/2006/relationships/tags" Target="../tags/tag36.xml"/><Relationship Id="rId21" Type="http://schemas.openxmlformats.org/officeDocument/2006/relationships/tags" Target="../tags/tag35.xml"/><Relationship Id="rId20" Type="http://schemas.openxmlformats.org/officeDocument/2006/relationships/tags" Target="../tags/tag34.xml"/><Relationship Id="rId2" Type="http://schemas.openxmlformats.org/officeDocument/2006/relationships/image" Target="../media/image4.jpeg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image" Target="../media/image8.png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9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4.jpeg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image" Target="../media/image8.png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4.jpe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image" Target="../media/image9.pn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4.jpeg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tags" Target="../tags/tag61.xml"/><Relationship Id="rId6" Type="http://schemas.openxmlformats.org/officeDocument/2006/relationships/image" Target="../media/image10.png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8.png"/><Relationship Id="rId2" Type="http://schemas.openxmlformats.org/officeDocument/2006/relationships/tags" Target="../tags/tag58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62.xml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8" Type="http://schemas.openxmlformats.org/officeDocument/2006/relationships/notesSlide" Target="../notesSlides/notesSlide7.xml"/><Relationship Id="rId27" Type="http://schemas.openxmlformats.org/officeDocument/2006/relationships/slideLayout" Target="../slideLayouts/slideLayout4.xml"/><Relationship Id="rId26" Type="http://schemas.openxmlformats.org/officeDocument/2006/relationships/tags" Target="../tags/tag85.xml"/><Relationship Id="rId25" Type="http://schemas.openxmlformats.org/officeDocument/2006/relationships/tags" Target="../tags/tag84.xml"/><Relationship Id="rId24" Type="http://schemas.openxmlformats.org/officeDocument/2006/relationships/tags" Target="../tags/tag83.xml"/><Relationship Id="rId23" Type="http://schemas.openxmlformats.org/officeDocument/2006/relationships/tags" Target="../tags/tag82.xml"/><Relationship Id="rId22" Type="http://schemas.openxmlformats.org/officeDocument/2006/relationships/tags" Target="../tags/tag81.xml"/><Relationship Id="rId21" Type="http://schemas.openxmlformats.org/officeDocument/2006/relationships/tags" Target="../tags/tag80.xml"/><Relationship Id="rId20" Type="http://schemas.openxmlformats.org/officeDocument/2006/relationships/image" Target="../media/image13.png"/><Relationship Id="rId2" Type="http://schemas.openxmlformats.org/officeDocument/2006/relationships/image" Target="../media/image4.jpeg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image" Target="../media/image8.png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95.xml"/><Relationship Id="rId12" Type="http://schemas.openxmlformats.org/officeDocument/2006/relationships/image" Target="../media/image13.png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05.xml"/><Relationship Id="rId12" Type="http://schemas.openxmlformats.org/officeDocument/2006/relationships/image" Target="../media/image14.png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847215" y="1844675"/>
            <a:ext cx="4853305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断路器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847215" y="4004945"/>
            <a:ext cx="461200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Single phase circuit breaker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215894" y="4653437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断路器</a:t>
            </a:r>
            <a:endParaRPr lang="zh-CN" altLang="en-US">
              <a:solidFill>
                <a:schemeClr val="bg1">
                  <a:lumMod val="9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71925" y="1772811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2286000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3. 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过载保护热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脱扣器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11294" y="2564782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3062857"/>
              <a:ext cx="4422699" cy="10553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zh-CN" altLang="en-US" sz="1400">
                  <a:sym typeface="+mn-ea"/>
                </a:rPr>
                <a:t>电流流过双金属片产生时产生热效应，导致双金属片弯曲变形，将脱扣器顶开，使触点断开，这式热脱扣器在</a:t>
              </a:r>
              <a:r>
                <a:rPr lang="zh-CN" altLang="en-US" sz="1400">
                  <a:sym typeface="+mn-ea"/>
                </a:rPr>
                <a:t>起作用。</a:t>
              </a:r>
              <a:endParaRPr lang="zh-CN" altLang="en-US" sz="1400">
                <a:sym typeface="+mn-ea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455" y="432435"/>
            <a:ext cx="3970020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单相断路器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23610" y="2636520"/>
            <a:ext cx="6142990" cy="236855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71925" y="1772811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1371600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4. 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灭弧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装置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11294" y="2564782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3062857"/>
              <a:ext cx="4422699" cy="13785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zh-CN" altLang="en-US" sz="1400">
                  <a:sym typeface="+mn-ea"/>
                </a:rPr>
                <a:t>在合闸和断闸时，在二个触点之间，瞬间就会产生很大的电弧，电弧的温度上千摄氏度，很容易将断路器损坏，为了解决这个问题，设置了灭弧室，使生的电弧分割成较小的部分，分散在灭弧栅内而灭掉</a:t>
              </a:r>
              <a:endParaRPr lang="zh-CN" altLang="en-US" sz="1400">
                <a:sym typeface="+mn-ea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455" y="432435"/>
            <a:ext cx="3970020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单相断路器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67755" y="2060575"/>
            <a:ext cx="5883275" cy="303847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1320800" y="-220345"/>
            <a:ext cx="17948910" cy="707834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PA_组合 20"/>
          <p:cNvGrpSpPr/>
          <p:nvPr>
            <p:custDataLst>
              <p:tags r:id="rId3"/>
            </p:custDataLst>
          </p:nvPr>
        </p:nvGrpSpPr>
        <p:grpSpPr>
          <a:xfrm>
            <a:off x="4943872" y="1484784"/>
            <a:ext cx="2340000" cy="2340000"/>
            <a:chOff x="1897649" y="1840108"/>
            <a:chExt cx="2340000" cy="2340000"/>
          </a:xfrm>
        </p:grpSpPr>
        <p:sp>
          <p:nvSpPr>
            <p:cNvPr id="6" name="PA_椭圆 17"/>
            <p:cNvSpPr/>
            <p:nvPr>
              <p:custDataLst>
                <p:tags r:id="rId4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PA_椭圆 22"/>
            <p:cNvSpPr/>
            <p:nvPr>
              <p:custDataLst>
                <p:tags r:id="rId5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_矩形 14"/>
            <p:cNvSpPr/>
            <p:nvPr>
              <p:custDataLst>
                <p:tags r:id="rId6"/>
              </p:custDataLst>
            </p:nvPr>
          </p:nvSpPr>
          <p:spPr>
            <a:xfrm>
              <a:off x="2557764" y="2377716"/>
              <a:ext cx="10972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结构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组成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11362" y="3815725"/>
            <a:ext cx="9182735" cy="749121"/>
            <a:chOff x="1227865" y="3340599"/>
            <a:chExt cx="9182735" cy="749121"/>
          </a:xfrm>
        </p:grpSpPr>
        <p:sp>
          <p:nvSpPr>
            <p:cNvPr id="19" name="箭头: 虚尾 18"/>
            <p:cNvSpPr/>
            <p:nvPr>
              <p:custDataLst>
                <p:tags r:id="rId7"/>
              </p:custDataLst>
            </p:nvPr>
          </p:nvSpPr>
          <p:spPr bwMode="auto">
            <a:xfrm rot="5400000">
              <a:off x="2825450" y="3399886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箭头: 虚尾 20"/>
            <p:cNvSpPr/>
            <p:nvPr>
              <p:custDataLst>
                <p:tags r:id="rId8"/>
              </p:custDataLst>
            </p:nvPr>
          </p:nvSpPr>
          <p:spPr bwMode="auto">
            <a:xfrm rot="5400000">
              <a:off x="1325132" y="3428461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9"/>
              </p:custDataLst>
            </p:nvPr>
          </p:nvSpPr>
          <p:spPr bwMode="auto">
            <a:xfrm>
              <a:off x="1431700" y="3340599"/>
              <a:ext cx="89789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1862455" y="499745"/>
            <a:ext cx="404177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漏电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保护器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箭头: 虚尾 18"/>
          <p:cNvSpPr/>
          <p:nvPr>
            <p:custDataLst>
              <p:tags r:id="rId14"/>
            </p:custDataLst>
          </p:nvPr>
        </p:nvSpPr>
        <p:spPr bwMode="auto">
          <a:xfrm rot="5400000">
            <a:off x="6111240" y="3888740"/>
            <a:ext cx="583565" cy="758825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箭头: 虚尾 18"/>
          <p:cNvSpPr/>
          <p:nvPr>
            <p:custDataLst>
              <p:tags r:id="rId15"/>
            </p:custDataLst>
          </p:nvPr>
        </p:nvSpPr>
        <p:spPr bwMode="auto">
          <a:xfrm rot="5400000">
            <a:off x="4393272" y="3855327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箭头: 虚尾 18"/>
          <p:cNvSpPr/>
          <p:nvPr>
            <p:custDataLst>
              <p:tags r:id="rId16"/>
            </p:custDataLst>
          </p:nvPr>
        </p:nvSpPr>
        <p:spPr bwMode="auto">
          <a:xfrm rot="5400000">
            <a:off x="7955622" y="3835642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箭头: 虚尾 18"/>
          <p:cNvSpPr/>
          <p:nvPr>
            <p:custDataLst>
              <p:tags r:id="rId17"/>
            </p:custDataLst>
          </p:nvPr>
        </p:nvSpPr>
        <p:spPr bwMode="auto">
          <a:xfrm rot="5400000">
            <a:off x="9886022" y="3865487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55370" y="4650105"/>
            <a:ext cx="1285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输入</a:t>
            </a:r>
            <a:r>
              <a:rPr lang="zh-CN" altLang="en-US" sz="2000" b="1"/>
              <a:t>端</a:t>
            </a:r>
            <a:endParaRPr lang="zh-CN" altLang="en-US" sz="2000" b="1"/>
          </a:p>
        </p:txBody>
      </p:sp>
      <p:sp>
        <p:nvSpPr>
          <p:cNvPr id="25" name="文本框 24"/>
          <p:cNvSpPr txBox="1"/>
          <p:nvPr/>
        </p:nvSpPr>
        <p:spPr>
          <a:xfrm>
            <a:off x="7608570" y="4598035"/>
            <a:ext cx="1353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电磁</a:t>
            </a:r>
            <a:r>
              <a:rPr lang="zh-CN" altLang="en-US" sz="2000" b="1"/>
              <a:t>线圈</a:t>
            </a:r>
            <a:endParaRPr lang="zh-CN" altLang="en-US" sz="2000" b="1"/>
          </a:p>
        </p:txBody>
      </p:sp>
      <p:sp>
        <p:nvSpPr>
          <p:cNvPr id="26" name="文本框 25"/>
          <p:cNvSpPr txBox="1"/>
          <p:nvPr>
            <p:custDataLst>
              <p:tags r:id="rId18"/>
            </p:custDataLst>
          </p:nvPr>
        </p:nvSpPr>
        <p:spPr>
          <a:xfrm>
            <a:off x="4151630" y="4645025"/>
            <a:ext cx="972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电路板</a:t>
            </a:r>
            <a:endParaRPr lang="zh-CN" altLang="en-US" sz="2000" b="1"/>
          </a:p>
        </p:txBody>
      </p:sp>
      <p:sp>
        <p:nvSpPr>
          <p:cNvPr id="27" name="文本框 26"/>
          <p:cNvSpPr txBox="1"/>
          <p:nvPr>
            <p:custDataLst>
              <p:tags r:id="rId19"/>
            </p:custDataLst>
          </p:nvPr>
        </p:nvSpPr>
        <p:spPr>
          <a:xfrm>
            <a:off x="5426710" y="4653280"/>
            <a:ext cx="17538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交流感应</a:t>
            </a:r>
            <a:r>
              <a:rPr lang="zh-CN" altLang="en-US" sz="2000" b="1"/>
              <a:t>线圈</a:t>
            </a:r>
            <a:endParaRPr lang="zh-CN" altLang="en-US" sz="2000" b="1"/>
          </a:p>
        </p:txBody>
      </p:sp>
      <p:sp>
        <p:nvSpPr>
          <p:cNvPr id="29" name="文本框 28"/>
          <p:cNvSpPr txBox="1"/>
          <p:nvPr>
            <p:custDataLst>
              <p:tags r:id="rId20"/>
            </p:custDataLst>
          </p:nvPr>
        </p:nvSpPr>
        <p:spPr>
          <a:xfrm>
            <a:off x="9271635" y="4598035"/>
            <a:ext cx="1793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漏电保护</a:t>
            </a:r>
            <a:r>
              <a:rPr lang="zh-CN" altLang="en-US" sz="2000" b="1"/>
              <a:t>装置</a:t>
            </a:r>
            <a:endParaRPr lang="zh-CN" altLang="en-US" sz="2000" b="1"/>
          </a:p>
        </p:txBody>
      </p:sp>
      <p:sp>
        <p:nvSpPr>
          <p:cNvPr id="30" name="文本框 29"/>
          <p:cNvSpPr txBox="1"/>
          <p:nvPr>
            <p:custDataLst>
              <p:tags r:id="rId21"/>
            </p:custDataLst>
          </p:nvPr>
        </p:nvSpPr>
        <p:spPr>
          <a:xfrm>
            <a:off x="2639695" y="4657725"/>
            <a:ext cx="1353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输出端</a:t>
            </a:r>
            <a:endParaRPr lang="zh-CN" altLang="en-US" sz="2000" b="1"/>
          </a:p>
        </p:txBody>
      </p:sp>
      <p:pic>
        <p:nvPicPr>
          <p:cNvPr id="44" name="图片 4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320280" y="685165"/>
            <a:ext cx="4439920" cy="2828925"/>
          </a:xfrm>
          <a:prstGeom prst="rect">
            <a:avLst/>
          </a:prstGeom>
        </p:spPr>
      </p:pic>
    </p:spTree>
    <p:custDataLst>
      <p:tags r:id="rId2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71925" y="1772811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1097280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工作原理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11294" y="2564782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3062857"/>
              <a:ext cx="4422699" cy="13785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zh-CN" sz="1400">
                  <a:sym typeface="+mn-ea"/>
                </a:rPr>
                <a:t>1.</a:t>
              </a:r>
              <a:r>
                <a:rPr lang="zh-CN" altLang="en-US" sz="1400">
                  <a:sym typeface="+mn-ea"/>
                </a:rPr>
                <a:t>当设备正常工作时，电源进入到交流感应线圈后到输出端子，火线、零线的电流大小相等，磁场方向相反，在交流感应线圈内磁场抵消，交流感应线圈感应不到电流产生，信号放大器也就不会驱使线圈动作</a:t>
              </a:r>
              <a:endParaRPr lang="zh-CN" altLang="en-US" sz="1400">
                <a:sym typeface="+mn-ea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455" y="432435"/>
            <a:ext cx="3970020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漏电保护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器结构原理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0" y="2132965"/>
            <a:ext cx="5631815" cy="318452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635" y="0"/>
            <a:ext cx="12238355" cy="685736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71925" y="1772811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1097280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工作原理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11294" y="2564782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3062857"/>
              <a:ext cx="4422699" cy="13785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zh-CN" sz="1400">
                  <a:sym typeface="+mn-ea"/>
                </a:rPr>
                <a:t>2.</a:t>
              </a:r>
              <a:r>
                <a:rPr lang="zh-CN" altLang="en-US" sz="1400">
                  <a:sym typeface="+mn-ea"/>
                </a:rPr>
                <a:t>当用电器出现漏电或者是有人触电情况下，这个火线与零线的电流不相等，当电流差大于</a:t>
              </a:r>
              <a:r>
                <a:rPr lang="en-US" altLang="zh-CN" sz="1400">
                  <a:sym typeface="+mn-ea"/>
                </a:rPr>
                <a:t>30mA</a:t>
              </a:r>
              <a:r>
                <a:rPr lang="zh-CN" altLang="en-US" sz="1400">
                  <a:sym typeface="+mn-ea"/>
                </a:rPr>
                <a:t>时，信号放大器就会驱使电磁线圈工作，使脱扣器动作，出现</a:t>
              </a:r>
              <a:r>
                <a:rPr lang="zh-CN" altLang="en-US" sz="1400">
                  <a:sym typeface="+mn-ea"/>
                </a:rPr>
                <a:t>跳闸。</a:t>
              </a:r>
              <a:endParaRPr lang="zh-CN" altLang="en-US" sz="1400">
                <a:sym typeface="+mn-ea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455" y="432435"/>
            <a:ext cx="3970020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漏电保护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器结构原理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743700" y="920115"/>
            <a:ext cx="4600575" cy="2590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755130" y="3573145"/>
            <a:ext cx="4528820" cy="251142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635" y="-27305"/>
            <a:ext cx="12357100" cy="685736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71925" y="1772811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1097280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接线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方法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11294" y="2564782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3062857"/>
              <a:ext cx="4422699" cy="10553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zh-CN" altLang="en-US" sz="1400">
                  <a:sym typeface="+mn-ea"/>
                </a:rPr>
                <a:t>左边接火线，右边接零线。在下方这个位置接输出线，左边接火线，右边接零线。当开关合上后，输出线就有电源通过。</a:t>
              </a:r>
              <a:endParaRPr lang="zh-CN" altLang="en-US" sz="1400">
                <a:sym typeface="+mn-ea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455" y="432435"/>
            <a:ext cx="3970020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单相断路器接线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383655" y="1637665"/>
            <a:ext cx="5055870" cy="426148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1162" y="4474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013253" y="4010817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断路器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23603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658399" y="548873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162337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674943" y="4036862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漏电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保护器结构原理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674943" y="1624306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单相断路器参数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含义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746875" y="425450"/>
            <a:ext cx="2642235" cy="56896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单相断路器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组成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29172" y="29619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8012" y="1820827"/>
              <a:ext cx="759460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929171" y="1476331"/>
            <a:ext cx="1411635" cy="995673"/>
            <a:chOff x="5390182" y="128425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28425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765467" y="1508407"/>
              <a:ext cx="759460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952308" y="3797565"/>
            <a:ext cx="1411635" cy="995673"/>
            <a:chOff x="5390182" y="1068987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068987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736257" y="1246787"/>
              <a:ext cx="816610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53" y="2638055"/>
            <a:ext cx="1411635" cy="9956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73" y="5014860"/>
            <a:ext cx="1411635" cy="995673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20"/>
            </p:custDataLst>
          </p:nvPr>
        </p:nvSpPr>
        <p:spPr>
          <a:xfrm>
            <a:off x="5289493" y="2869830"/>
            <a:ext cx="816610" cy="5988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3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>
            <p:custDataLst>
              <p:tags r:id="rId21"/>
            </p:custDataLst>
          </p:nvPr>
        </p:nvSpPr>
        <p:spPr>
          <a:xfrm>
            <a:off x="5375853" y="5233935"/>
            <a:ext cx="816610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  <a:endParaRPr lang="zh-CN" altLang="en-US" sz="3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AutoShape 5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6658433" y="2728762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单相断路器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AutoShape 5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688913" y="5229392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单相断路器接线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2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漏电断路器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组成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455" y="423545"/>
            <a:ext cx="3280410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漏电断路器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Rectangle 2"/>
          <p:cNvSpPr>
            <a:spLocks noGrp="1" noChangeArrowheads="1"/>
          </p:cNvSpPr>
          <p:nvPr>
            <p:custDataLst>
              <p:tags r:id="rId7"/>
            </p:custDataLst>
          </p:nvPr>
        </p:nvSpPr>
        <p:spPr>
          <a:xfrm>
            <a:off x="1775460" y="1196975"/>
            <a:ext cx="548449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有单相断路器和漏电保护器二部分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组成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719830" y="1700530"/>
            <a:ext cx="3874770" cy="3959860"/>
            <a:chOff x="5858" y="2678"/>
            <a:chExt cx="6102" cy="6236"/>
          </a:xfrm>
        </p:grpSpPr>
        <p:pic>
          <p:nvPicPr>
            <p:cNvPr id="3" name="图片 2" descr="单相断路器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858" y="2678"/>
              <a:ext cx="6103" cy="6103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9078" y="2678"/>
              <a:ext cx="68" cy="623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" name="文本框 9"/>
          <p:cNvSpPr txBox="1"/>
          <p:nvPr/>
        </p:nvSpPr>
        <p:spPr>
          <a:xfrm>
            <a:off x="2855595" y="3284855"/>
            <a:ext cx="1402715" cy="3683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r>
              <a:rPr lang="zh-CN" altLang="en-US"/>
              <a:t>单相</a:t>
            </a:r>
            <a:r>
              <a:rPr lang="zh-CN" altLang="en-US"/>
              <a:t>断路器</a:t>
            </a:r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6960235" y="3284855"/>
            <a:ext cx="1402715" cy="3683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r>
              <a:rPr lang="zh-CN" altLang="en-US"/>
              <a:t>漏电</a:t>
            </a:r>
            <a:r>
              <a:rPr lang="zh-CN" altLang="en-US"/>
              <a:t>保护器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单相断路器参数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含义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单相断路器参数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含义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4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19830" y="1124585"/>
            <a:ext cx="3874770" cy="3959860"/>
            <a:chOff x="5858" y="2678"/>
            <a:chExt cx="6102" cy="6236"/>
          </a:xfrm>
        </p:grpSpPr>
        <p:pic>
          <p:nvPicPr>
            <p:cNvPr id="6" name="图片 5" descr="单相断路器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5858" y="2678"/>
              <a:ext cx="6103" cy="6103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>
              <p:custDataLst>
                <p:tags r:id="rId7"/>
              </p:custDataLst>
            </p:nvPr>
          </p:nvCxnSpPr>
          <p:spPr>
            <a:xfrm>
              <a:off x="9078" y="2678"/>
              <a:ext cx="68" cy="623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890" y="1324610"/>
            <a:ext cx="2918460" cy="40919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4890" y="1285240"/>
            <a:ext cx="3082925" cy="41313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1320800" y="-220345"/>
            <a:ext cx="17948910" cy="707834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PA_组合 20"/>
          <p:cNvGrpSpPr/>
          <p:nvPr>
            <p:custDataLst>
              <p:tags r:id="rId3"/>
            </p:custDataLst>
          </p:nvPr>
        </p:nvGrpSpPr>
        <p:grpSpPr>
          <a:xfrm>
            <a:off x="4943872" y="1484784"/>
            <a:ext cx="2340000" cy="2340000"/>
            <a:chOff x="1897649" y="1840108"/>
            <a:chExt cx="2340000" cy="2340000"/>
          </a:xfrm>
        </p:grpSpPr>
        <p:sp>
          <p:nvSpPr>
            <p:cNvPr id="6" name="PA_椭圆 17"/>
            <p:cNvSpPr/>
            <p:nvPr>
              <p:custDataLst>
                <p:tags r:id="rId4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PA_椭圆 22"/>
            <p:cNvSpPr/>
            <p:nvPr>
              <p:custDataLst>
                <p:tags r:id="rId5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_矩形 14"/>
            <p:cNvSpPr/>
            <p:nvPr>
              <p:custDataLst>
                <p:tags r:id="rId6"/>
              </p:custDataLst>
            </p:nvPr>
          </p:nvSpPr>
          <p:spPr>
            <a:xfrm>
              <a:off x="2557764" y="2377716"/>
              <a:ext cx="10972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结构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组成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11362" y="3815725"/>
            <a:ext cx="9182735" cy="749121"/>
            <a:chOff x="1227865" y="3340599"/>
            <a:chExt cx="9182735" cy="749121"/>
          </a:xfrm>
        </p:grpSpPr>
        <p:sp>
          <p:nvSpPr>
            <p:cNvPr id="19" name="箭头: 虚尾 18"/>
            <p:cNvSpPr/>
            <p:nvPr>
              <p:custDataLst>
                <p:tags r:id="rId7"/>
              </p:custDataLst>
            </p:nvPr>
          </p:nvSpPr>
          <p:spPr bwMode="auto">
            <a:xfrm rot="5400000">
              <a:off x="2825450" y="3399886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箭头: 虚尾 20"/>
            <p:cNvSpPr/>
            <p:nvPr>
              <p:custDataLst>
                <p:tags r:id="rId8"/>
              </p:custDataLst>
            </p:nvPr>
          </p:nvSpPr>
          <p:spPr bwMode="auto">
            <a:xfrm rot="5400000">
              <a:off x="1325132" y="3428461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9"/>
              </p:custDataLst>
            </p:nvPr>
          </p:nvSpPr>
          <p:spPr bwMode="auto">
            <a:xfrm>
              <a:off x="1431700" y="3340599"/>
              <a:ext cx="89789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1862188" y="4998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单相断路器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箭头: 虚尾 18"/>
          <p:cNvSpPr/>
          <p:nvPr>
            <p:custDataLst>
              <p:tags r:id="rId14"/>
            </p:custDataLst>
          </p:nvPr>
        </p:nvSpPr>
        <p:spPr bwMode="auto">
          <a:xfrm rot="5400000">
            <a:off x="5967730" y="3888740"/>
            <a:ext cx="583565" cy="758825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箭头: 虚尾 18"/>
          <p:cNvSpPr/>
          <p:nvPr>
            <p:custDataLst>
              <p:tags r:id="rId15"/>
            </p:custDataLst>
          </p:nvPr>
        </p:nvSpPr>
        <p:spPr bwMode="auto">
          <a:xfrm rot="5400000">
            <a:off x="4393272" y="3855327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箭头: 虚尾 18"/>
          <p:cNvSpPr/>
          <p:nvPr>
            <p:custDataLst>
              <p:tags r:id="rId16"/>
            </p:custDataLst>
          </p:nvPr>
        </p:nvSpPr>
        <p:spPr bwMode="auto">
          <a:xfrm rot="5400000">
            <a:off x="7381582" y="3835642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箭头: 虚尾 18"/>
          <p:cNvSpPr/>
          <p:nvPr>
            <p:custDataLst>
              <p:tags r:id="rId17"/>
            </p:custDataLst>
          </p:nvPr>
        </p:nvSpPr>
        <p:spPr bwMode="auto">
          <a:xfrm rot="5400000">
            <a:off x="8713812" y="3848977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箭头: 虚尾 18"/>
          <p:cNvSpPr/>
          <p:nvPr>
            <p:custDataLst>
              <p:tags r:id="rId18"/>
            </p:custDataLst>
          </p:nvPr>
        </p:nvSpPr>
        <p:spPr bwMode="auto">
          <a:xfrm rot="5400000">
            <a:off x="9886022" y="3865487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392035" y="617855"/>
            <a:ext cx="3973830" cy="308864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948055" y="4639945"/>
            <a:ext cx="1285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进线端子</a:t>
            </a:r>
            <a:endParaRPr lang="zh-CN" altLang="en-US" sz="2000" b="1"/>
          </a:p>
        </p:txBody>
      </p:sp>
      <p:sp>
        <p:nvSpPr>
          <p:cNvPr id="25" name="文本框 24"/>
          <p:cNvSpPr txBox="1"/>
          <p:nvPr/>
        </p:nvSpPr>
        <p:spPr>
          <a:xfrm>
            <a:off x="2495550" y="4645025"/>
            <a:ext cx="1353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触点装置</a:t>
            </a:r>
            <a:endParaRPr lang="zh-CN" altLang="en-US" sz="2000" b="1"/>
          </a:p>
        </p:txBody>
      </p:sp>
      <p:sp>
        <p:nvSpPr>
          <p:cNvPr id="26" name="文本框 25"/>
          <p:cNvSpPr txBox="1"/>
          <p:nvPr>
            <p:custDataLst>
              <p:tags r:id="rId21"/>
            </p:custDataLst>
          </p:nvPr>
        </p:nvSpPr>
        <p:spPr>
          <a:xfrm>
            <a:off x="4151630" y="4645025"/>
            <a:ext cx="972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灭弧室</a:t>
            </a:r>
            <a:endParaRPr lang="zh-CN" altLang="en-US" sz="2000" b="1"/>
          </a:p>
        </p:txBody>
      </p:sp>
      <p:sp>
        <p:nvSpPr>
          <p:cNvPr id="27" name="文本框 26"/>
          <p:cNvSpPr txBox="1"/>
          <p:nvPr>
            <p:custDataLst>
              <p:tags r:id="rId22"/>
            </p:custDataLst>
          </p:nvPr>
        </p:nvSpPr>
        <p:spPr>
          <a:xfrm>
            <a:off x="5663565" y="4644390"/>
            <a:ext cx="1353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短路</a:t>
            </a:r>
            <a:r>
              <a:rPr lang="zh-CN" altLang="en-US" sz="2000" b="1"/>
              <a:t>保护磁</a:t>
            </a:r>
            <a:r>
              <a:rPr lang="zh-CN" altLang="en-US" sz="2000" b="1"/>
              <a:t>脱扣器</a:t>
            </a:r>
            <a:endParaRPr lang="zh-CN" altLang="en-US" sz="2000" b="1"/>
          </a:p>
        </p:txBody>
      </p:sp>
      <p:sp>
        <p:nvSpPr>
          <p:cNvPr id="28" name="文本框 27"/>
          <p:cNvSpPr txBox="1"/>
          <p:nvPr>
            <p:custDataLst>
              <p:tags r:id="rId23"/>
            </p:custDataLst>
          </p:nvPr>
        </p:nvSpPr>
        <p:spPr>
          <a:xfrm>
            <a:off x="7087870" y="4653280"/>
            <a:ext cx="1353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过载保护热</a:t>
            </a:r>
            <a:r>
              <a:rPr lang="zh-CN" altLang="en-US" sz="2000" b="1"/>
              <a:t>脱扣器</a:t>
            </a:r>
            <a:endParaRPr lang="zh-CN" altLang="en-US" sz="2000" b="1"/>
          </a:p>
        </p:txBody>
      </p:sp>
      <p:sp>
        <p:nvSpPr>
          <p:cNvPr id="29" name="文本框 28"/>
          <p:cNvSpPr txBox="1"/>
          <p:nvPr>
            <p:custDataLst>
              <p:tags r:id="rId24"/>
            </p:custDataLst>
          </p:nvPr>
        </p:nvSpPr>
        <p:spPr>
          <a:xfrm>
            <a:off x="8342630" y="4654550"/>
            <a:ext cx="1353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机械机构</a:t>
            </a:r>
            <a:endParaRPr lang="zh-CN" altLang="en-US" sz="2000" b="1"/>
          </a:p>
        </p:txBody>
      </p:sp>
      <p:sp>
        <p:nvSpPr>
          <p:cNvPr id="30" name="文本框 29"/>
          <p:cNvSpPr txBox="1"/>
          <p:nvPr>
            <p:custDataLst>
              <p:tags r:id="rId25"/>
            </p:custDataLst>
          </p:nvPr>
        </p:nvSpPr>
        <p:spPr>
          <a:xfrm>
            <a:off x="9696450" y="4654550"/>
            <a:ext cx="1353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出线</a:t>
            </a:r>
            <a:r>
              <a:rPr lang="zh-CN" altLang="en-US" sz="2000" b="1"/>
              <a:t>端子</a:t>
            </a:r>
            <a:endParaRPr lang="zh-CN" altLang="en-US" sz="2000" b="1"/>
          </a:p>
        </p:txBody>
      </p:sp>
    </p:spTree>
    <p:custDataLst>
      <p:tags r:id="rId2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31385" y="1124476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1303655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1.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工作原理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93284" y="1951372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3062857"/>
              <a:ext cx="4422699" cy="20250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>
                  <a:sym typeface="+mn-ea"/>
                </a:rPr>
                <a:t>开关合上，</a:t>
              </a:r>
              <a:r>
                <a:rPr lang="en-US" altLang="zh-CN" sz="1400">
                  <a:sym typeface="+mn-ea"/>
                </a:rPr>
                <a:t> </a:t>
              </a:r>
              <a:r>
                <a:rPr lang="zh-CN" altLang="en-US" sz="1400">
                  <a:sym typeface="+mn-ea"/>
                </a:rPr>
                <a:t>单相断路器在工作时，电源从进线端子进来，经闭合后的触点，到金属片经软铜线到电磁线圈，再经软铜线到双金属片到出线端子后接用电器工作。</a:t>
              </a:r>
              <a:endParaRPr lang="zh-CN" altLang="en-US" sz="1400">
                <a:sym typeface="+mn-ea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455" y="432435"/>
            <a:ext cx="3970020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单相断路器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745605" y="1340485"/>
            <a:ext cx="4977765" cy="386905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5395" y="1516906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2218055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2.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短路保护磁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脱扣器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5394" y="2348882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3062857"/>
              <a:ext cx="4422699" cy="10553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zh-CN" altLang="en-US" sz="1400">
                  <a:sym typeface="+mn-ea"/>
                </a:rPr>
                <a:t>当电磁线圈中电流足够大时，产生的磁场克服弹簧作用，将铁芯吸下，从而使触点断开，避免断路器损坏，这就是磁脱扣器在</a:t>
              </a:r>
              <a:r>
                <a:rPr lang="zh-CN" altLang="en-US" sz="1400">
                  <a:sym typeface="+mn-ea"/>
                </a:rPr>
                <a:t>起作用。</a:t>
              </a:r>
              <a:endParaRPr lang="zh-CN" altLang="en-US" sz="1400">
                <a:sym typeface="+mn-ea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455" y="432435"/>
            <a:ext cx="3970020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单相断路器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80100" y="1988820"/>
            <a:ext cx="6017895" cy="346456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TIMING" val="|1.2|0.9|0.8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PA" val="v4.0.0"/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TIMING" val="|1.2|0.9|0.8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PA" val="v4.0.0"/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TIMING" val="|1.2|0.9|0.8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PA" val="v4.0.0"/>
</p:tagLst>
</file>

<file path=ppt/tags/tag128.xml><?xml version="1.0" encoding="utf-8"?>
<p:tagLst xmlns:p="http://schemas.openxmlformats.org/presentationml/2006/main">
  <p:tag name="PA" val="v4.0.0"/>
  <p:tag name="KSO_WM_BEAUTIFY_FLAG" val=""/>
</p:tagLst>
</file>

<file path=ppt/tags/tag129.xml><?xml version="1.0" encoding="utf-8"?>
<p:tagLst xmlns:p="http://schemas.openxmlformats.org/presentationml/2006/main">
  <p:tag name="PA" val="v4.0.0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PA" val="v4.0.0"/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TIMING" val="|1.2|0.9|0.8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PA" val="v4.0.0"/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10799.067716535434,&quot;width&quot;:19198.341732283465}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TIMING" val="|1.2|0.9|0.8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PA" val="v4.0.0"/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TIMING" val="|1.2|0.9|0.8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PA" val="v4.0.0"/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TIMING" val="|1.2|0.9|0.8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MDgyNDdiZTBmOTNkNjgxNjc3ZTg2NDBiOWRiZWRhY2YifQ=="/>
  <p:tag name="commondata" val="eyJoZGlkIjoiMzMxN2VlZTUzMzU0MDIzMDIxZjIxZDQ4MzdlYzczMzcifQ==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PA" val="v4.0.0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TIMING" val="|1.2|0.9|0.8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TIMING" val="|1.2|0.9|0.8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TIMING" val="|1.2|0.9|0.8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TIMING" val="|1.2|0.9|0.8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  <p:tag name="KSO_WM_BEAUTIFY_FLAG" val=""/>
</p:tagLst>
</file>

<file path=ppt/tags/tag66.xml><?xml version="1.0" encoding="utf-8"?>
<p:tagLst xmlns:p="http://schemas.openxmlformats.org/presentationml/2006/main">
  <p:tag name="PA" val="v4.0.0"/>
  <p:tag name="KSO_WM_BEAUTIFY_FLAG" val=""/>
</p:tagLst>
</file>

<file path=ppt/tags/tag67.xml><?xml version="1.0" encoding="utf-8"?>
<p:tagLst xmlns:p="http://schemas.openxmlformats.org/presentationml/2006/main">
  <p:tag name="PA" val="v4.0.0"/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TIMING" val="|1.2|0.9|0.8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PA" val="v4.0.0"/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TIMING" val="|1.2|0.9|0.8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PA" val="v4.0.0"/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925</Words>
  <Application>WPS 演示</Application>
  <PresentationFormat>宽屏</PresentationFormat>
  <Paragraphs>167</Paragraphs>
  <Slides>16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李海滨</cp:lastModifiedBy>
  <cp:revision>133</cp:revision>
  <dcterms:created xsi:type="dcterms:W3CDTF">2017-10-15T03:08:00Z</dcterms:created>
  <dcterms:modified xsi:type="dcterms:W3CDTF">2023-12-02T07:47:41Z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2052-11.1.0.14309</vt:lpwstr>
  </property>
</Properties>
</file>