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3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4" r:id="rId4"/>
    <p:sldId id="297" r:id="rId5"/>
    <p:sldId id="308" r:id="rId6"/>
    <p:sldId id="309" r:id="rId7"/>
    <p:sldId id="306" r:id="rId8"/>
    <p:sldId id="307" r:id="rId9"/>
    <p:sldId id="310" r:id="rId10"/>
    <p:sldId id="311" r:id="rId11"/>
    <p:sldId id="258" r:id="rId12"/>
  </p:sldIdLst>
  <p:sldSz cx="12192000" cy="6858000"/>
  <p:notesSz cx="6858000" cy="9144000"/>
  <p:embeddedFontLst>
    <p:embeddedFont>
      <p:font typeface="OPPOSans H" panose="02010600030101010101" pitchFamily="18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660CC"/>
    <a:srgbClr val="3484E4"/>
    <a:srgbClr val="112759"/>
    <a:srgbClr val="489CF5"/>
    <a:srgbClr val="9A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5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6.xml"/><Relationship Id="rId18" Type="http://schemas.openxmlformats.org/officeDocument/2006/relationships/font" Target="fonts/font1.fntdata"/><Relationship Id="rId17" Type="http://schemas.openxmlformats.org/officeDocument/2006/relationships/customXml" Target="../customXml/item1.xml"/><Relationship Id="rId16" Type="http://schemas.openxmlformats.org/officeDocument/2006/relationships/customXmlProps" Target="../customXml/itemProps13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 b="2896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11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5.png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0" Type="http://schemas.openxmlformats.org/officeDocument/2006/relationships/slideLayout" Target="../slideLayouts/slideLayout1.xml"/><Relationship Id="rId6" Type="http://schemas.openxmlformats.org/officeDocument/2006/relationships/tags" Target="../tags/tag30.xml"/><Relationship Id="rId59" Type="http://schemas.openxmlformats.org/officeDocument/2006/relationships/tags" Target="../tags/tag83.xml"/><Relationship Id="rId58" Type="http://schemas.openxmlformats.org/officeDocument/2006/relationships/tags" Target="../tags/tag82.xml"/><Relationship Id="rId57" Type="http://schemas.openxmlformats.org/officeDocument/2006/relationships/tags" Target="../tags/tag81.xml"/><Relationship Id="rId56" Type="http://schemas.openxmlformats.org/officeDocument/2006/relationships/tags" Target="../tags/tag80.xml"/><Relationship Id="rId55" Type="http://schemas.openxmlformats.org/officeDocument/2006/relationships/tags" Target="../tags/tag79.xml"/><Relationship Id="rId54" Type="http://schemas.openxmlformats.org/officeDocument/2006/relationships/tags" Target="../tags/tag78.xml"/><Relationship Id="rId53" Type="http://schemas.openxmlformats.org/officeDocument/2006/relationships/tags" Target="../tags/tag77.xml"/><Relationship Id="rId52" Type="http://schemas.openxmlformats.org/officeDocument/2006/relationships/tags" Target="../tags/tag76.xml"/><Relationship Id="rId51" Type="http://schemas.openxmlformats.org/officeDocument/2006/relationships/tags" Target="../tags/tag75.xml"/><Relationship Id="rId50" Type="http://schemas.openxmlformats.org/officeDocument/2006/relationships/tags" Target="../tags/tag74.xml"/><Relationship Id="rId5" Type="http://schemas.openxmlformats.org/officeDocument/2006/relationships/tags" Target="../tags/tag29.xml"/><Relationship Id="rId49" Type="http://schemas.openxmlformats.org/officeDocument/2006/relationships/tags" Target="../tags/tag73.xml"/><Relationship Id="rId48" Type="http://schemas.openxmlformats.org/officeDocument/2006/relationships/tags" Target="../tags/tag72.xml"/><Relationship Id="rId47" Type="http://schemas.openxmlformats.org/officeDocument/2006/relationships/tags" Target="../tags/tag71.xml"/><Relationship Id="rId46" Type="http://schemas.openxmlformats.org/officeDocument/2006/relationships/tags" Target="../tags/tag70.xml"/><Relationship Id="rId45" Type="http://schemas.openxmlformats.org/officeDocument/2006/relationships/tags" Target="../tags/tag69.xml"/><Relationship Id="rId44" Type="http://schemas.openxmlformats.org/officeDocument/2006/relationships/tags" Target="../tags/tag68.xml"/><Relationship Id="rId43" Type="http://schemas.openxmlformats.org/officeDocument/2006/relationships/tags" Target="../tags/tag67.xml"/><Relationship Id="rId42" Type="http://schemas.openxmlformats.org/officeDocument/2006/relationships/tags" Target="../tags/tag66.xml"/><Relationship Id="rId41" Type="http://schemas.openxmlformats.org/officeDocument/2006/relationships/tags" Target="../tags/tag65.xml"/><Relationship Id="rId40" Type="http://schemas.openxmlformats.org/officeDocument/2006/relationships/tags" Target="../tags/tag64.xml"/><Relationship Id="rId4" Type="http://schemas.openxmlformats.org/officeDocument/2006/relationships/tags" Target="../tags/tag28.xml"/><Relationship Id="rId39" Type="http://schemas.openxmlformats.org/officeDocument/2006/relationships/tags" Target="../tags/tag63.xml"/><Relationship Id="rId38" Type="http://schemas.openxmlformats.org/officeDocument/2006/relationships/tags" Target="../tags/tag62.xml"/><Relationship Id="rId37" Type="http://schemas.openxmlformats.org/officeDocument/2006/relationships/tags" Target="../tags/tag61.xml"/><Relationship Id="rId36" Type="http://schemas.openxmlformats.org/officeDocument/2006/relationships/tags" Target="../tags/tag60.xml"/><Relationship Id="rId35" Type="http://schemas.openxmlformats.org/officeDocument/2006/relationships/tags" Target="../tags/tag59.xml"/><Relationship Id="rId34" Type="http://schemas.openxmlformats.org/officeDocument/2006/relationships/tags" Target="../tags/tag58.xml"/><Relationship Id="rId33" Type="http://schemas.openxmlformats.org/officeDocument/2006/relationships/tags" Target="../tags/tag57.xml"/><Relationship Id="rId32" Type="http://schemas.openxmlformats.org/officeDocument/2006/relationships/tags" Target="../tags/tag56.xml"/><Relationship Id="rId31" Type="http://schemas.openxmlformats.org/officeDocument/2006/relationships/tags" Target="../tags/tag55.xml"/><Relationship Id="rId30" Type="http://schemas.openxmlformats.org/officeDocument/2006/relationships/tags" Target="../tags/tag54.xml"/><Relationship Id="rId3" Type="http://schemas.openxmlformats.org/officeDocument/2006/relationships/tags" Target="../tags/tag27.xml"/><Relationship Id="rId29" Type="http://schemas.openxmlformats.org/officeDocument/2006/relationships/tags" Target="../tags/tag53.xml"/><Relationship Id="rId28" Type="http://schemas.openxmlformats.org/officeDocument/2006/relationships/tags" Target="../tags/tag52.xml"/><Relationship Id="rId27" Type="http://schemas.openxmlformats.org/officeDocument/2006/relationships/tags" Target="../tags/tag51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image" Target="../media/image2.png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127.xml"/><Relationship Id="rId44" Type="http://schemas.openxmlformats.org/officeDocument/2006/relationships/tags" Target="../tags/tag126.xml"/><Relationship Id="rId43" Type="http://schemas.openxmlformats.org/officeDocument/2006/relationships/tags" Target="../tags/tag125.xml"/><Relationship Id="rId42" Type="http://schemas.openxmlformats.org/officeDocument/2006/relationships/tags" Target="../tags/tag124.xml"/><Relationship Id="rId41" Type="http://schemas.openxmlformats.org/officeDocument/2006/relationships/tags" Target="../tags/tag123.xml"/><Relationship Id="rId40" Type="http://schemas.openxmlformats.org/officeDocument/2006/relationships/tags" Target="../tags/tag122.xml"/><Relationship Id="rId4" Type="http://schemas.openxmlformats.org/officeDocument/2006/relationships/tags" Target="../tags/tag86.xml"/><Relationship Id="rId39" Type="http://schemas.openxmlformats.org/officeDocument/2006/relationships/tags" Target="../tags/tag121.xml"/><Relationship Id="rId38" Type="http://schemas.openxmlformats.org/officeDocument/2006/relationships/tags" Target="../tags/tag120.xml"/><Relationship Id="rId37" Type="http://schemas.openxmlformats.org/officeDocument/2006/relationships/tags" Target="../tags/tag119.xml"/><Relationship Id="rId36" Type="http://schemas.openxmlformats.org/officeDocument/2006/relationships/tags" Target="../tags/tag118.xml"/><Relationship Id="rId35" Type="http://schemas.openxmlformats.org/officeDocument/2006/relationships/tags" Target="../tags/tag117.xml"/><Relationship Id="rId34" Type="http://schemas.openxmlformats.org/officeDocument/2006/relationships/tags" Target="../tags/tag116.xml"/><Relationship Id="rId33" Type="http://schemas.openxmlformats.org/officeDocument/2006/relationships/tags" Target="../tags/tag115.xml"/><Relationship Id="rId32" Type="http://schemas.openxmlformats.org/officeDocument/2006/relationships/tags" Target="../tags/tag114.xml"/><Relationship Id="rId31" Type="http://schemas.openxmlformats.org/officeDocument/2006/relationships/tags" Target="../tags/tag113.xml"/><Relationship Id="rId30" Type="http://schemas.openxmlformats.org/officeDocument/2006/relationships/tags" Target="../tags/tag112.xml"/><Relationship Id="rId3" Type="http://schemas.openxmlformats.org/officeDocument/2006/relationships/tags" Target="../tags/tag85.xml"/><Relationship Id="rId29" Type="http://schemas.openxmlformats.org/officeDocument/2006/relationships/tags" Target="../tags/tag111.xml"/><Relationship Id="rId28" Type="http://schemas.openxmlformats.org/officeDocument/2006/relationships/tags" Target="../tags/tag110.xml"/><Relationship Id="rId27" Type="http://schemas.openxmlformats.org/officeDocument/2006/relationships/tags" Target="../tags/tag109.xml"/><Relationship Id="rId26" Type="http://schemas.openxmlformats.org/officeDocument/2006/relationships/tags" Target="../tags/tag108.xml"/><Relationship Id="rId25" Type="http://schemas.openxmlformats.org/officeDocument/2006/relationships/tags" Target="../tags/tag107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image" Target="../media/image2.png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2.png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2.png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0595" y="2272665"/>
            <a:ext cx="10137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5400" b="1">
                <a:sym typeface="+mn-ea"/>
              </a:rPr>
              <a:t>特斯拉model3高压配电系统</a:t>
            </a:r>
            <a:endParaRPr lang="zh-CN" sz="5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080125"/>
            <a:ext cx="48520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中职北方智扬（北京）教育科技有限公司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02997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59362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3018235" y="1615958"/>
            <a:ext cx="6155531" cy="99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217EEB"/>
                    </a:gs>
                    <a:gs pos="100000">
                      <a:srgbClr val="0866D1"/>
                    </a:gs>
                  </a:gsLst>
                  <a:lin ang="5400000" scaled="1"/>
                </a:gradFill>
                <a:effectLst>
                  <a:outerShdw blurRad="190500" dist="76200" dir="5400000" algn="t" rotWithShape="0">
                    <a:srgbClr val="0866D1">
                      <a:alpha val="25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217EEB"/>
                  </a:gs>
                  <a:gs pos="100000">
                    <a:srgbClr val="0866D1"/>
                  </a:gs>
                </a:gsLst>
                <a:lin ang="5400000" scaled="1"/>
              </a:gradFill>
              <a:effectLst>
                <a:outerShdw blurRad="190500" dist="76200" dir="5400000" algn="t" rotWithShape="0">
                  <a:srgbClr val="0866D1">
                    <a:alpha val="25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362939" y="2390419"/>
            <a:ext cx="746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感谢各位的观看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2138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一、概述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2110" y="28778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二、内部结构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2110" y="36169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三、高压电路走向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42110" y="4356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四、故障检修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70" y="1535430"/>
            <a:ext cx="10822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特斯拉</a:t>
            </a:r>
            <a:r>
              <a:rPr lang="en-US" altLang="zh-CN"/>
              <a:t>Model 3</a:t>
            </a:r>
            <a:r>
              <a:rPr lang="zh-CN" altLang="en-US"/>
              <a:t>高压配电系统集成在电池包后端的阁楼内部。是一个高度集成的部件，包含有：电池管理控制电源、</a:t>
            </a:r>
            <a:r>
              <a:rPr lang="en-US" altLang="zh-CN"/>
              <a:t>PCS</a:t>
            </a:r>
            <a:r>
              <a:rPr lang="zh-CN" altLang="en-US"/>
              <a:t>功率转换单元、高压配电箱以及一些辅助部件。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22045" y="2550160"/>
            <a:ext cx="4937125" cy="3709670"/>
            <a:chOff x="6163" y="3358"/>
            <a:chExt cx="7775" cy="5842"/>
          </a:xfrm>
        </p:grpSpPr>
        <p:pic>
          <p:nvPicPr>
            <p:cNvPr id="101" name="F35B0BEE-F18A-47BB-8FCB-E00DA2F2635D-3" descr="C:/Users/岳群/AppData/Local/Temp/wpp.OsOWSIwpp"/>
            <p:cNvPicPr/>
            <p:nvPr>
              <p:custDataLst>
                <p:tags r:id="rId4"/>
              </p:custDataLst>
            </p:nvPr>
          </p:nvPicPr>
          <p:blipFill>
            <a:blip r:embed="rId5"/>
            <a:srcRect r="37235"/>
            <a:stretch>
              <a:fillRect/>
            </a:stretch>
          </p:blipFill>
          <p:spPr>
            <a:xfrm>
              <a:off x="6163" y="3358"/>
              <a:ext cx="7662" cy="58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 rot="20700000">
              <a:off x="7058" y="4025"/>
              <a:ext cx="24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2148mm</a:t>
              </a:r>
              <a:endParaRPr lang="en-US" altLang="zh-CN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9822" y="8149"/>
              <a:ext cx="20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120mm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2294" y="7408"/>
              <a:ext cx="1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355mm</a:t>
              </a:r>
              <a:endParaRPr lang="en-US" altLang="zh-CN"/>
            </a:p>
          </p:txBody>
        </p:sp>
      </p:grpSp>
      <p:sp>
        <p:nvSpPr>
          <p:cNvPr id="10" name="矩形 9"/>
          <p:cNvSpPr/>
          <p:nvPr/>
        </p:nvSpPr>
        <p:spPr>
          <a:xfrm rot="3240000">
            <a:off x="3553460" y="3373120"/>
            <a:ext cx="2035810" cy="7575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12" idx="1"/>
          </p:cNvCxnSpPr>
          <p:nvPr/>
        </p:nvCxnSpPr>
        <p:spPr>
          <a:xfrm>
            <a:off x="4991735" y="3615055"/>
            <a:ext cx="2599055" cy="40005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590790" y="3830955"/>
            <a:ext cx="189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高压电池包阁楼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内部结构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4850" y="1447165"/>
            <a:ext cx="1504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内部结构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28750" y="2109470"/>
            <a:ext cx="8956040" cy="3500120"/>
            <a:chOff x="1412" y="3049"/>
            <a:chExt cx="14104" cy="55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6" y="4871"/>
              <a:ext cx="10861" cy="3691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 flipH="1" flipV="1">
              <a:off x="4455" y="4424"/>
              <a:ext cx="1004" cy="108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219" y="4007"/>
              <a:ext cx="26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快速充电接口</a:t>
              </a:r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 flipV="1">
              <a:off x="3790" y="5876"/>
              <a:ext cx="1684" cy="44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412" y="5506"/>
              <a:ext cx="26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慢速充电接口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2" y="3049"/>
              <a:ext cx="34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PCS</a:t>
              </a:r>
              <a:r>
                <a:rPr lang="zh-CN" altLang="en-US"/>
                <a:t>功率转换单元</a:t>
              </a:r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 flipV="1">
              <a:off x="9709" y="3629"/>
              <a:ext cx="121" cy="2247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6293" y="3714"/>
              <a:ext cx="710" cy="261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841" y="3143"/>
              <a:ext cx="30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快速充电接触器</a:t>
              </a:r>
              <a:endParaRPr lang="zh-CN" altLang="en-US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12302" y="3853"/>
              <a:ext cx="185" cy="157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1697" y="3049"/>
              <a:ext cx="34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/>
                <a:t>电池管理单元</a:t>
              </a:r>
              <a:endParaRPr 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内部结构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99160" y="1699895"/>
            <a:ext cx="10474325" cy="4232275"/>
            <a:chOff x="1988" y="3143"/>
            <a:chExt cx="16495" cy="66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2" y="4867"/>
              <a:ext cx="10362" cy="3700"/>
            </a:xfrm>
            <a:prstGeom prst="rect">
              <a:avLst/>
            </a:prstGeom>
          </p:spPr>
        </p:pic>
        <p:cxnSp>
          <p:nvCxnSpPr>
            <p:cNvPr id="10" name="直接箭头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713" y="7421"/>
              <a:ext cx="2426" cy="68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988" y="8101"/>
              <a:ext cx="2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正极接触器</a:t>
              </a:r>
              <a:endParaRPr lang="zh-CN" altLang="en-US"/>
            </a:p>
          </p:txBody>
        </p:sp>
        <p:cxnSp>
          <p:nvCxnSpPr>
            <p:cNvPr id="14" name="直接箭头连接符 13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6293" y="3714"/>
              <a:ext cx="710" cy="261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4841" y="3143"/>
              <a:ext cx="30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快速充电接触器</a:t>
              </a:r>
              <a:endParaRPr lang="zh-CN" altLang="en-US"/>
            </a:p>
          </p:txBody>
        </p:sp>
        <p:cxnSp>
          <p:nvCxnSpPr>
            <p:cNvPr id="16" name="直接箭头连接符 15"/>
            <p:cNvCxnSpPr/>
            <p:nvPr>
              <p:custDataLst>
                <p:tags r:id="rId9"/>
              </p:custDataLst>
            </p:nvPr>
          </p:nvCxnSpPr>
          <p:spPr>
            <a:xfrm flipH="1">
              <a:off x="8702" y="7854"/>
              <a:ext cx="557" cy="137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7425" y="9228"/>
              <a:ext cx="2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烟火式熔断器</a:t>
              </a:r>
              <a:endParaRPr lang="zh-CN" altLang="en-US"/>
            </a:p>
          </p:txBody>
        </p:sp>
        <p:cxnSp>
          <p:nvCxnSpPr>
            <p:cNvPr id="18" name="直接箭头连接符 17"/>
            <p:cNvCxnSpPr/>
            <p:nvPr>
              <p:custDataLst>
                <p:tags r:id="rId11"/>
              </p:custDataLst>
            </p:nvPr>
          </p:nvCxnSpPr>
          <p:spPr>
            <a:xfrm flipH="1">
              <a:off x="11977" y="7854"/>
              <a:ext cx="557" cy="137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10761" y="9228"/>
              <a:ext cx="2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高压保险丝</a:t>
              </a:r>
              <a:endParaRPr lang="zh-CN" altLang="en-US"/>
            </a:p>
          </p:txBody>
        </p:sp>
        <p:cxnSp>
          <p:nvCxnSpPr>
            <p:cNvPr id="22" name="直接箭头连接符 21"/>
            <p:cNvCxnSpPr/>
            <p:nvPr>
              <p:custDataLst>
                <p:tags r:id="rId13"/>
              </p:custDataLst>
            </p:nvPr>
          </p:nvCxnSpPr>
          <p:spPr>
            <a:xfrm flipV="1">
              <a:off x="14727" y="5227"/>
              <a:ext cx="1621" cy="154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14"/>
              </p:custDataLst>
            </p:nvPr>
          </p:nvSpPr>
          <p:spPr>
            <a:xfrm>
              <a:off x="15933" y="4647"/>
              <a:ext cx="2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负极接触器</a:t>
              </a:r>
              <a:endParaRPr lang="zh-CN" altLang="en-US"/>
            </a:p>
          </p:txBody>
        </p:sp>
        <p:cxnSp>
          <p:nvCxnSpPr>
            <p:cNvPr id="6" name="直接箭头连接符 5"/>
            <p:cNvCxnSpPr/>
            <p:nvPr>
              <p:custDataLst>
                <p:tags r:id="rId15"/>
              </p:custDataLst>
            </p:nvPr>
          </p:nvCxnSpPr>
          <p:spPr>
            <a:xfrm flipV="1">
              <a:off x="10123" y="3839"/>
              <a:ext cx="611" cy="382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>
              <p:custDataLst>
                <p:tags r:id="rId16"/>
              </p:custDataLst>
            </p:nvPr>
          </p:nvSpPr>
          <p:spPr>
            <a:xfrm>
              <a:off x="9259" y="3259"/>
              <a:ext cx="388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分流式电流传感器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高压电路走向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255645" y="1860550"/>
            <a:ext cx="7724140" cy="3502660"/>
            <a:chOff x="957" y="1680"/>
            <a:chExt cx="15871" cy="7292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3759" y="7794"/>
              <a:ext cx="2883" cy="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号模组（</a:t>
              </a:r>
              <a:r>
                <a:rPr lang="en-US" altLang="zh-CN"/>
                <a:t>25</a:t>
              </a:r>
              <a:r>
                <a:rPr lang="zh-CN" altLang="en-US"/>
                <a:t>节）</a:t>
              </a:r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3668" y="5809"/>
              <a:ext cx="3553" cy="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号模组</a:t>
              </a:r>
              <a:endParaRPr lang="zh-CN" altLang="en-US"/>
            </a:p>
            <a:p>
              <a:r>
                <a:rPr lang="zh-CN" altLang="en-US"/>
                <a:t>（</a:t>
              </a:r>
              <a:r>
                <a:rPr lang="en-US" altLang="zh-CN"/>
                <a:t>28</a:t>
              </a:r>
              <a:r>
                <a:rPr lang="zh-CN" altLang="en-US"/>
                <a:t>节）</a:t>
              </a:r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3668" y="3722"/>
              <a:ext cx="3502" cy="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r>
                <a:rPr lang="zh-CN" altLang="en-US"/>
                <a:t>号模组</a:t>
              </a:r>
              <a:endParaRPr lang="zh-CN" altLang="en-US"/>
            </a:p>
            <a:p>
              <a:r>
                <a:rPr lang="zh-CN" altLang="en-US"/>
                <a:t>（</a:t>
              </a:r>
              <a:r>
                <a:rPr lang="en-US" altLang="zh-CN"/>
                <a:t>28</a:t>
              </a:r>
              <a:r>
                <a:rPr lang="zh-CN" altLang="en-US"/>
                <a:t>节）</a:t>
              </a:r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668" y="1687"/>
              <a:ext cx="2974" cy="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</a:t>
              </a:r>
              <a:r>
                <a:rPr lang="zh-CN" altLang="en-US"/>
                <a:t>号模组</a:t>
              </a:r>
              <a:endParaRPr lang="zh-CN" altLang="en-US"/>
            </a:p>
            <a:p>
              <a:r>
                <a:rPr lang="zh-CN" altLang="en-US"/>
                <a:t>（</a:t>
              </a:r>
              <a:r>
                <a:rPr lang="en-US" altLang="zh-CN"/>
                <a:t>25</a:t>
              </a:r>
              <a:r>
                <a:rPr lang="zh-CN" altLang="en-US"/>
                <a:t>节）</a:t>
              </a:r>
              <a:endParaRPr lang="zh-CN" altLang="en-US"/>
            </a:p>
          </p:txBody>
        </p:sp>
        <p:cxnSp>
          <p:nvCxnSpPr>
            <p:cNvPr id="11" name="直接箭头连接符 10"/>
            <p:cNvCxnSpPr/>
            <p:nvPr>
              <p:custDataLst>
                <p:tags r:id="rId8"/>
              </p:custDataLst>
            </p:nvPr>
          </p:nvCxnSpPr>
          <p:spPr>
            <a:xfrm flipV="1">
              <a:off x="10233" y="4403"/>
              <a:ext cx="558" cy="382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10791" y="5403"/>
              <a:ext cx="3246" cy="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烟火式熔断器</a:t>
              </a:r>
              <a:endParaRPr lang="zh-CN" altLang="en-US"/>
            </a:p>
          </p:txBody>
        </p:sp>
        <p:cxnSp>
          <p:nvCxnSpPr>
            <p:cNvPr id="13" name="直接箭头连接符 12"/>
            <p:cNvCxnSpPr/>
            <p:nvPr>
              <p:custDataLst>
                <p:tags r:id="rId10"/>
              </p:custDataLst>
            </p:nvPr>
          </p:nvCxnSpPr>
          <p:spPr>
            <a:xfrm flipV="1">
              <a:off x="10127" y="5761"/>
              <a:ext cx="694" cy="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10821" y="4144"/>
              <a:ext cx="3216" cy="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电流传感器</a:t>
              </a:r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3334" y="8374"/>
              <a:ext cx="38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/>
            </a:p>
          </p:txBody>
        </p:sp>
        <p:cxnSp>
          <p:nvCxnSpPr>
            <p:cNvPr id="67" name="直接连接符 66"/>
            <p:cNvCxnSpPr/>
            <p:nvPr>
              <p:custDataLst>
                <p:tags r:id="rId13"/>
              </p:custDataLst>
            </p:nvPr>
          </p:nvCxnSpPr>
          <p:spPr>
            <a:xfrm flipV="1">
              <a:off x="15697" y="3754"/>
              <a:ext cx="0" cy="4724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 rot="16200000">
              <a:off x="4417" y="4836"/>
              <a:ext cx="1177" cy="7094"/>
              <a:chOff x="4731" y="1067"/>
              <a:chExt cx="1177" cy="7094"/>
            </a:xfrm>
          </p:grpSpPr>
          <p:sp>
            <p:nvSpPr>
              <p:cNvPr id="3" name="矩形 2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" y="1093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25</a:t>
                </a:r>
                <a:endParaRPr lang="en-US" altLang="zh-CN" sz="1200"/>
              </a:p>
            </p:txBody>
          </p:sp>
          <p:sp>
            <p:nvSpPr>
              <p:cNvPr id="9" name="矩形 8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108" y="1525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24</a:t>
                </a:r>
                <a:endParaRPr lang="en-US" altLang="zh-CN" sz="1200"/>
              </a:p>
            </p:txBody>
          </p:sp>
          <p:sp>
            <p:nvSpPr>
              <p:cNvPr id="10" name="矩形 9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5108" y="1956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23</a:t>
                </a:r>
                <a:endParaRPr lang="en-US" altLang="zh-CN" sz="1200"/>
              </a:p>
            </p:txBody>
          </p:sp>
          <p:sp>
            <p:nvSpPr>
              <p:cNvPr id="19" name="矩形 18"/>
              <p:cNvSpPr/>
              <p:nvPr>
                <p:custDataLst>
                  <p:tags r:id="rId17"/>
                </p:custDataLst>
              </p:nvPr>
            </p:nvSpPr>
            <p:spPr>
              <a:xfrm rot="5400000">
                <a:off x="5108" y="6489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3</a:t>
                </a:r>
                <a:endParaRPr lang="en-US" altLang="zh-CN" sz="1200"/>
              </a:p>
            </p:txBody>
          </p:sp>
          <p:sp>
            <p:nvSpPr>
              <p:cNvPr id="20" name="矩形 19"/>
              <p:cNvSpPr/>
              <p:nvPr>
                <p:custDataLst>
                  <p:tags r:id="rId18"/>
                </p:custDataLst>
              </p:nvPr>
            </p:nvSpPr>
            <p:spPr>
              <a:xfrm rot="5400000">
                <a:off x="5108" y="6922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</a:t>
                </a:r>
                <a:endParaRPr lang="en-US" altLang="zh-CN" sz="1200"/>
              </a:p>
            </p:txBody>
          </p:sp>
          <p:sp>
            <p:nvSpPr>
              <p:cNvPr id="21" name="矩形 20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5108" y="7353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320" y="2523"/>
                <a:ext cx="0" cy="41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圆角矩形 43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31" y="1067"/>
                <a:ext cx="1177" cy="7094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rot="16200000">
              <a:off x="4817" y="2451"/>
              <a:ext cx="1176" cy="7893"/>
              <a:chOff x="6717" y="1067"/>
              <a:chExt cx="1176" cy="7893"/>
            </a:xfrm>
          </p:grpSpPr>
          <p:sp>
            <p:nvSpPr>
              <p:cNvPr id="23" name="矩形 22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7115" y="1014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26</a:t>
                </a:r>
                <a:endParaRPr lang="en-US" altLang="zh-CN" sz="1200"/>
              </a:p>
            </p:txBody>
          </p:sp>
          <p:sp>
            <p:nvSpPr>
              <p:cNvPr id="24" name="矩形 23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7115" y="1446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27</a:t>
                </a:r>
                <a:endParaRPr lang="en-US" altLang="zh-CN" sz="1200"/>
              </a:p>
            </p:txBody>
          </p:sp>
          <p:sp>
            <p:nvSpPr>
              <p:cNvPr id="25" name="矩形 24"/>
              <p:cNvSpPr/>
              <p:nvPr>
                <p:custDataLst>
                  <p:tags r:id="rId24"/>
                </p:custDataLst>
              </p:nvPr>
            </p:nvSpPr>
            <p:spPr>
              <a:xfrm rot="5400000">
                <a:off x="7115" y="1879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28</a:t>
                </a:r>
                <a:endParaRPr lang="en-US" altLang="zh-CN" sz="1200"/>
              </a:p>
            </p:txBody>
          </p:sp>
          <p:sp>
            <p:nvSpPr>
              <p:cNvPr id="26" name="矩形 25"/>
              <p:cNvSpPr/>
              <p:nvPr>
                <p:custDataLst>
                  <p:tags r:id="rId25"/>
                </p:custDataLst>
              </p:nvPr>
            </p:nvSpPr>
            <p:spPr>
              <a:xfrm rot="5400000">
                <a:off x="7115" y="7281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50</a:t>
                </a:r>
                <a:endParaRPr lang="en-US" altLang="zh-CN" sz="1200"/>
              </a:p>
            </p:txBody>
          </p:sp>
          <p:sp>
            <p:nvSpPr>
              <p:cNvPr id="27" name="矩形 26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7115" y="7713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51</a:t>
                </a:r>
                <a:endParaRPr lang="en-US" altLang="zh-CN" sz="1200"/>
              </a:p>
            </p:txBody>
          </p:sp>
          <p:sp>
            <p:nvSpPr>
              <p:cNvPr id="28" name="矩形 27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7115" y="8144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52</a:t>
                </a:r>
                <a:endParaRPr lang="en-US" altLang="zh-CN" sz="1200"/>
              </a:p>
            </p:txBody>
          </p:sp>
          <p:cxnSp>
            <p:nvCxnSpPr>
              <p:cNvPr id="29" name="直接连接符 28"/>
              <p:cNvCxnSpPr>
                <a:stCxn id="25" idx="3"/>
                <a:endCxn id="26" idx="1"/>
              </p:cNvCxnSpPr>
              <p:nvPr>
                <p:custDataLst>
                  <p:tags r:id="rId28"/>
                </p:custDataLst>
              </p:nvPr>
            </p:nvCxnSpPr>
            <p:spPr>
              <a:xfrm>
                <a:off x="7306" y="2485"/>
                <a:ext cx="0" cy="50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圆角矩形 44"/>
              <p:cNvSpPr/>
              <p:nvPr>
                <p:custDataLst>
                  <p:tags r:id="rId29"/>
                </p:custDataLst>
              </p:nvPr>
            </p:nvSpPr>
            <p:spPr>
              <a:xfrm>
                <a:off x="6717" y="1067"/>
                <a:ext cx="1176" cy="7893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 rot="16200000">
              <a:off x="4817" y="364"/>
              <a:ext cx="1176" cy="7893"/>
              <a:chOff x="8804" y="1037"/>
              <a:chExt cx="1176" cy="7893"/>
            </a:xfrm>
          </p:grpSpPr>
          <p:sp>
            <p:nvSpPr>
              <p:cNvPr id="30" name="矩形 29"/>
              <p:cNvSpPr/>
              <p:nvPr>
                <p:custDataLst>
                  <p:tags r:id="rId30"/>
                </p:custDataLst>
              </p:nvPr>
            </p:nvSpPr>
            <p:spPr>
              <a:xfrm rot="5400000">
                <a:off x="9200" y="1005"/>
                <a:ext cx="385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79</a:t>
                </a:r>
                <a:endParaRPr lang="en-US" altLang="zh-CN" sz="1200"/>
              </a:p>
            </p:txBody>
          </p:sp>
          <p:sp>
            <p:nvSpPr>
              <p:cNvPr id="31" name="矩形 30"/>
              <p:cNvSpPr/>
              <p:nvPr>
                <p:custDataLst>
                  <p:tags r:id="rId31"/>
                </p:custDataLst>
              </p:nvPr>
            </p:nvSpPr>
            <p:spPr>
              <a:xfrm rot="5400000">
                <a:off x="9202" y="1431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78</a:t>
                </a:r>
                <a:endParaRPr lang="en-US" altLang="zh-CN" sz="1200"/>
              </a:p>
            </p:txBody>
          </p:sp>
          <p:sp>
            <p:nvSpPr>
              <p:cNvPr id="32" name="矩形 31"/>
              <p:cNvSpPr/>
              <p:nvPr>
                <p:custDataLst>
                  <p:tags r:id="rId32"/>
                </p:custDataLst>
              </p:nvPr>
            </p:nvSpPr>
            <p:spPr>
              <a:xfrm rot="5400000">
                <a:off x="9202" y="1863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77</a:t>
                </a:r>
                <a:endParaRPr lang="en-US" altLang="zh-CN" sz="1200"/>
              </a:p>
            </p:txBody>
          </p:sp>
          <p:sp>
            <p:nvSpPr>
              <p:cNvPr id="33" name="矩形 32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9202" y="7265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55</a:t>
                </a:r>
                <a:endParaRPr lang="en-US" altLang="zh-CN" sz="1200"/>
              </a:p>
            </p:txBody>
          </p:sp>
          <p:sp>
            <p:nvSpPr>
              <p:cNvPr id="34" name="矩形 33"/>
              <p:cNvSpPr/>
              <p:nvPr>
                <p:custDataLst>
                  <p:tags r:id="rId34"/>
                </p:custDataLst>
              </p:nvPr>
            </p:nvSpPr>
            <p:spPr>
              <a:xfrm rot="5400000">
                <a:off x="9202" y="7697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54</a:t>
                </a:r>
                <a:endParaRPr lang="en-US" altLang="zh-CN" sz="1200"/>
              </a:p>
            </p:txBody>
          </p:sp>
          <p:sp>
            <p:nvSpPr>
              <p:cNvPr id="35" name="矩形 34"/>
              <p:cNvSpPr/>
              <p:nvPr>
                <p:custDataLst>
                  <p:tags r:id="rId35"/>
                </p:custDataLst>
              </p:nvPr>
            </p:nvSpPr>
            <p:spPr>
              <a:xfrm rot="5400000">
                <a:off x="9202" y="812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53</a:t>
                </a:r>
                <a:endParaRPr lang="en-US" altLang="zh-CN" sz="1200"/>
              </a:p>
            </p:txBody>
          </p:sp>
          <p:cxnSp>
            <p:nvCxnSpPr>
              <p:cNvPr id="36" name="直接连接符 35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9392" y="2467"/>
                <a:ext cx="0" cy="50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圆角矩形 45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04" y="1037"/>
                <a:ext cx="1176" cy="7893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 rot="16200000">
              <a:off x="4417" y="-1279"/>
              <a:ext cx="1177" cy="7094"/>
              <a:chOff x="10846" y="1037"/>
              <a:chExt cx="1177" cy="7094"/>
            </a:xfrm>
          </p:grpSpPr>
          <p:sp>
            <p:nvSpPr>
              <p:cNvPr id="37" name="矩形 36"/>
              <p:cNvSpPr/>
              <p:nvPr>
                <p:custDataLst>
                  <p:tags r:id="rId38"/>
                </p:custDataLst>
              </p:nvPr>
            </p:nvSpPr>
            <p:spPr>
              <a:xfrm rot="5400000">
                <a:off x="11245" y="101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80</a:t>
                </a:r>
                <a:endParaRPr lang="en-US" altLang="zh-CN" sz="900"/>
              </a:p>
            </p:txBody>
          </p:sp>
          <p:sp>
            <p:nvSpPr>
              <p:cNvPr id="38" name="矩形 37"/>
              <p:cNvSpPr/>
              <p:nvPr>
                <p:custDataLst>
                  <p:tags r:id="rId39"/>
                </p:custDataLst>
              </p:nvPr>
            </p:nvSpPr>
            <p:spPr>
              <a:xfrm rot="5400000">
                <a:off x="11245" y="145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81</a:t>
                </a:r>
                <a:endParaRPr lang="en-US" altLang="zh-CN" sz="900"/>
              </a:p>
            </p:txBody>
          </p:sp>
          <p:sp>
            <p:nvSpPr>
              <p:cNvPr id="39" name="矩形 38"/>
              <p:cNvSpPr/>
              <p:nvPr>
                <p:custDataLst>
                  <p:tags r:id="rId40"/>
                </p:custDataLst>
              </p:nvPr>
            </p:nvSpPr>
            <p:spPr>
              <a:xfrm rot="5400000">
                <a:off x="11245" y="188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82</a:t>
                </a:r>
                <a:endParaRPr lang="en-US" altLang="zh-CN" sz="900"/>
              </a:p>
            </p:txBody>
          </p:sp>
          <p:sp>
            <p:nvSpPr>
              <p:cNvPr id="40" name="矩形 39"/>
              <p:cNvSpPr/>
              <p:nvPr>
                <p:custDataLst>
                  <p:tags r:id="rId41"/>
                </p:custDataLst>
              </p:nvPr>
            </p:nvSpPr>
            <p:spPr>
              <a:xfrm rot="5400000">
                <a:off x="11245" y="6416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102</a:t>
                </a:r>
                <a:endParaRPr lang="en-US" altLang="zh-CN" sz="900"/>
              </a:p>
            </p:txBody>
          </p:sp>
          <p:sp>
            <p:nvSpPr>
              <p:cNvPr id="41" name="矩形 40"/>
              <p:cNvSpPr/>
              <p:nvPr>
                <p:custDataLst>
                  <p:tags r:id="rId42"/>
                </p:custDataLst>
              </p:nvPr>
            </p:nvSpPr>
            <p:spPr>
              <a:xfrm rot="5400000">
                <a:off x="11245" y="684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103</a:t>
                </a:r>
                <a:endParaRPr lang="en-US" altLang="zh-CN" sz="900"/>
              </a:p>
            </p:txBody>
          </p:sp>
          <p:sp>
            <p:nvSpPr>
              <p:cNvPr id="42" name="矩形 41"/>
              <p:cNvSpPr/>
              <p:nvPr>
                <p:custDataLst>
                  <p:tags r:id="rId43"/>
                </p:custDataLst>
              </p:nvPr>
            </p:nvSpPr>
            <p:spPr>
              <a:xfrm rot="5400000">
                <a:off x="11245" y="727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104</a:t>
                </a:r>
                <a:endParaRPr lang="en-US" altLang="zh-CN" sz="900"/>
              </a:p>
            </p:txBody>
          </p:sp>
          <p:cxnSp>
            <p:nvCxnSpPr>
              <p:cNvPr id="43" name="直接连接符 42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11435" y="2449"/>
                <a:ext cx="0" cy="419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圆角矩形 46"/>
              <p:cNvSpPr/>
              <p:nvPr>
                <p:custDataLst>
                  <p:tags r:id="rId45"/>
                </p:custDataLst>
              </p:nvPr>
            </p:nvSpPr>
            <p:spPr>
              <a:xfrm>
                <a:off x="10846" y="1037"/>
                <a:ext cx="1177" cy="7094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  <p:cxnSp>
          <p:nvCxnSpPr>
            <p:cNvPr id="48" name="直接连接符 47"/>
            <p:cNvCxnSpPr/>
            <p:nvPr>
              <p:custDataLst>
                <p:tags r:id="rId46"/>
              </p:custDataLst>
            </p:nvPr>
          </p:nvCxnSpPr>
          <p:spPr>
            <a:xfrm rot="16200000" flipH="1" flipV="1">
              <a:off x="1353" y="8043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47"/>
              </p:custDataLst>
            </p:nvPr>
          </p:nvCxnSpPr>
          <p:spPr>
            <a:xfrm rot="16200000" flipV="1">
              <a:off x="12023" y="4766"/>
              <a:ext cx="0" cy="737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48"/>
              </p:custDataLst>
            </p:nvPr>
          </p:nvCxnSpPr>
          <p:spPr>
            <a:xfrm rot="16200000" flipH="1" flipV="1">
              <a:off x="9545" y="6021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49"/>
              </p:custDataLst>
            </p:nvPr>
          </p:nvCxnSpPr>
          <p:spPr>
            <a:xfrm rot="16200000">
              <a:off x="-74" y="3301"/>
              <a:ext cx="2098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50"/>
              </p:custDataLst>
            </p:nvPr>
          </p:nvCxnSpPr>
          <p:spPr>
            <a:xfrm rot="16200000" flipH="1" flipV="1">
              <a:off x="1334" y="6020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51"/>
              </p:custDataLst>
            </p:nvPr>
          </p:nvCxnSpPr>
          <p:spPr>
            <a:xfrm rot="16200000" flipH="1" flipV="1">
              <a:off x="1353" y="3933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52"/>
              </p:custDataLst>
            </p:nvPr>
          </p:nvCxnSpPr>
          <p:spPr>
            <a:xfrm rot="16200000">
              <a:off x="-45" y="7415"/>
              <a:ext cx="2041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53"/>
              </p:custDataLst>
            </p:nvPr>
          </p:nvCxnSpPr>
          <p:spPr>
            <a:xfrm rot="16200000" flipH="1" flipV="1">
              <a:off x="9550" y="3923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54"/>
              </p:custDataLst>
            </p:nvPr>
          </p:nvCxnSpPr>
          <p:spPr>
            <a:xfrm rot="16200000" flipV="1">
              <a:off x="12576" y="-1985"/>
              <a:ext cx="0" cy="8504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55"/>
              </p:custDataLst>
            </p:nvPr>
          </p:nvCxnSpPr>
          <p:spPr>
            <a:xfrm rot="16200000">
              <a:off x="8851" y="5359"/>
              <a:ext cx="2098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56"/>
              </p:custDataLst>
            </p:nvPr>
          </p:nvCxnSpPr>
          <p:spPr>
            <a:xfrm rot="16200000" flipH="1" flipV="1">
              <a:off x="1353" y="1890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57"/>
              </p:custDataLst>
            </p:nvPr>
          </p:nvCxnSpPr>
          <p:spPr>
            <a:xfrm flipV="1">
              <a:off x="15667" y="3739"/>
              <a:ext cx="1134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>
              <p:custDataLst>
                <p:tags r:id="rId58"/>
              </p:custDataLst>
            </p:nvPr>
          </p:nvSpPr>
          <p:spPr>
            <a:xfrm>
              <a:off x="9719" y="5381"/>
              <a:ext cx="408" cy="90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59"/>
              </p:custDataLst>
            </p:nvPr>
          </p:nvSpPr>
          <p:spPr>
            <a:xfrm>
              <a:off x="9600" y="4505"/>
              <a:ext cx="633" cy="55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A</a:t>
              </a:r>
              <a:endParaRPr lang="en-US" altLang="zh-CN" b="1">
                <a:solidFill>
                  <a:schemeClr val="tx1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21005" y="1780540"/>
            <a:ext cx="2171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高压电池一号模组输出负极，四号模组输出正极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1458 0.00138889 L -0.764896 0.0040740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高压电路走向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440940" y="1735455"/>
            <a:ext cx="9532620" cy="4376420"/>
            <a:chOff x="3274" y="2733"/>
            <a:chExt cx="15012" cy="68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978" y="2733"/>
              <a:ext cx="13309" cy="6892"/>
              <a:chOff x="828" y="119"/>
              <a:chExt cx="17459" cy="10353"/>
            </a:xfrm>
          </p:grpSpPr>
          <p:cxnSp>
            <p:nvCxnSpPr>
              <p:cNvPr id="3" name="直接连接符 2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2686" y="2294"/>
                <a:ext cx="13918" cy="0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2655" y="3777"/>
                <a:ext cx="12669" cy="0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3026" y="2295"/>
                <a:ext cx="0" cy="2795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4045" y="3762"/>
                <a:ext cx="0" cy="1344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2702" y="5060"/>
                <a:ext cx="325" cy="371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3675" y="5060"/>
                <a:ext cx="371" cy="355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3026" y="5365"/>
                <a:ext cx="0" cy="2778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4046" y="5368"/>
                <a:ext cx="0" cy="2778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圆角矩形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563" y="7933"/>
                <a:ext cx="2183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快充口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6177" y="2294"/>
                <a:ext cx="0" cy="2835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7228" y="3777"/>
                <a:ext cx="0" cy="1361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圆角矩形 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5388" y="5060"/>
                <a:ext cx="2772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车载充电与</a:t>
                </a:r>
                <a:r>
                  <a:rPr lang="en-US" altLang="zh-CN" sz="1200">
                    <a:solidFill>
                      <a:schemeClr val="tx1"/>
                    </a:solidFill>
                  </a:rPr>
                  <a:t>DC-DC</a:t>
                </a:r>
                <a:endParaRPr lang="en-US" altLang="zh-CN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00" y="2294"/>
                <a:ext cx="0" cy="5669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10527" y="3745"/>
                <a:ext cx="0" cy="4195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圆角矩形 17"/>
              <p:cNvSpPr/>
              <p:nvPr>
                <p:custDataLst>
                  <p:tags r:id="rId18"/>
                </p:custDataLst>
              </p:nvPr>
            </p:nvSpPr>
            <p:spPr>
              <a:xfrm>
                <a:off x="8959" y="7933"/>
                <a:ext cx="2025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PTC</a:t>
                </a:r>
                <a:r>
                  <a:rPr lang="zh-CN" altLang="en-US" sz="1200">
                    <a:solidFill>
                      <a:schemeClr val="tx1"/>
                    </a:solidFill>
                  </a:rPr>
                  <a:t>加热器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76" y="3935"/>
                <a:ext cx="386" cy="926"/>
              </a:xfrm>
              <a:prstGeom prst="rect">
                <a:avLst/>
              </a:prstGeom>
              <a:noFill/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9407" y="3935"/>
                <a:ext cx="386" cy="926"/>
              </a:xfrm>
              <a:prstGeom prst="rect">
                <a:avLst/>
              </a:prstGeom>
              <a:noFill/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1911" y="2326"/>
                <a:ext cx="0" cy="5669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12838" y="3777"/>
                <a:ext cx="0" cy="4195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圆角矩形 22"/>
              <p:cNvSpPr/>
              <p:nvPr>
                <p:custDataLst>
                  <p:tags r:id="rId23"/>
                </p:custDataLst>
              </p:nvPr>
            </p:nvSpPr>
            <p:spPr>
              <a:xfrm>
                <a:off x="11501" y="7965"/>
                <a:ext cx="1714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电动压缩机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718" y="3935"/>
                <a:ext cx="386" cy="926"/>
              </a:xfrm>
              <a:prstGeom prst="rect">
                <a:avLst/>
              </a:prstGeom>
              <a:noFill/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6579" y="2296"/>
                <a:ext cx="0" cy="5669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15324" y="3745"/>
                <a:ext cx="0" cy="4195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圆角矩形 26"/>
              <p:cNvSpPr/>
              <p:nvPr>
                <p:custDataLst>
                  <p:tags r:id="rId27"/>
                </p:custDataLst>
              </p:nvPr>
            </p:nvSpPr>
            <p:spPr>
              <a:xfrm>
                <a:off x="14948" y="7933"/>
                <a:ext cx="2315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圆角矩形 27"/>
              <p:cNvSpPr/>
              <p:nvPr>
                <p:custDataLst>
                  <p:tags r:id="rId28"/>
                </p:custDataLst>
              </p:nvPr>
            </p:nvSpPr>
            <p:spPr>
              <a:xfrm>
                <a:off x="1589" y="1630"/>
                <a:ext cx="16698" cy="5067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6106" y="6419"/>
                <a:ext cx="0" cy="1587"/>
              </a:xfrm>
              <a:prstGeom prst="line">
                <a:avLst/>
              </a:prstGeom>
              <a:ln w="41275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6537" y="6419"/>
                <a:ext cx="0" cy="1587"/>
              </a:xfrm>
              <a:prstGeom prst="line">
                <a:avLst/>
              </a:prstGeom>
              <a:ln w="41275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31"/>
                </p:custDataLst>
              </p:nvPr>
            </p:nvCxnSpPr>
            <p:spPr>
              <a:xfrm flipH="1">
                <a:off x="6968" y="6419"/>
                <a:ext cx="0" cy="1587"/>
              </a:xfrm>
              <a:prstGeom prst="line">
                <a:avLst/>
              </a:prstGeom>
              <a:ln w="41275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7399" y="6419"/>
                <a:ext cx="0" cy="1587"/>
              </a:xfrm>
              <a:prstGeom prst="line">
                <a:avLst/>
              </a:prstGeom>
              <a:ln w="41275" cmpd="sng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圆角矩形 32"/>
              <p:cNvSpPr/>
              <p:nvPr>
                <p:custDataLst>
                  <p:tags r:id="rId33"/>
                </p:custDataLst>
              </p:nvPr>
            </p:nvSpPr>
            <p:spPr>
              <a:xfrm>
                <a:off x="5575" y="7933"/>
                <a:ext cx="2290" cy="1390"/>
              </a:xfrm>
              <a:prstGeom prst="round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2000000">
                  <a:schemeClr val="tx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慢充口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2147" y="1924"/>
                <a:ext cx="647" cy="357"/>
              </a:xfrm>
              <a:prstGeom prst="line">
                <a:avLst/>
              </a:prstGeom>
              <a:ln w="412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35"/>
                </p:custDataLst>
              </p:nvPr>
            </p:nvCxnSpPr>
            <p:spPr>
              <a:xfrm flipH="1">
                <a:off x="2122" y="3407"/>
                <a:ext cx="647" cy="357"/>
              </a:xfrm>
              <a:prstGeom prst="line">
                <a:avLst/>
              </a:prstGeom>
              <a:ln w="412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2748" y="1181"/>
                <a:ext cx="726" cy="944"/>
              </a:xfrm>
              <a:prstGeom prst="straightConnector1">
                <a:avLst/>
              </a:prstGeom>
              <a:ln w="28575" cmpd="sng">
                <a:solidFill>
                  <a:schemeClr val="accent6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686" y="165"/>
                <a:ext cx="3003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正极接触器</a:t>
                </a:r>
                <a:endParaRPr lang="zh-CN" altLang="en-US"/>
              </a:p>
            </p:txBody>
          </p:sp>
          <p:cxnSp>
            <p:nvCxnSpPr>
              <p:cNvPr id="38" name="直接箭头连接符 37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2702" y="1198"/>
                <a:ext cx="4031" cy="2421"/>
              </a:xfrm>
              <a:prstGeom prst="straightConnector1">
                <a:avLst/>
              </a:prstGeom>
              <a:ln w="28575" cmpd="sng">
                <a:solidFill>
                  <a:schemeClr val="accent6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6362" y="119"/>
                <a:ext cx="3430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负极接触器</a:t>
                </a:r>
                <a:endParaRPr lang="zh-CN" altLang="en-US"/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4745" y="4165"/>
                <a:ext cx="1272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63A</a:t>
                </a:r>
                <a:endParaRPr lang="en-US" altLang="zh-CN"/>
              </a:p>
            </p:txBody>
          </p:sp>
          <p:sp>
            <p:nvSpPr>
              <p:cNvPr id="41" name="文本框 40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8339" y="4165"/>
                <a:ext cx="1133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63A</a:t>
                </a:r>
                <a:endParaRPr lang="en-US" altLang="zh-CN"/>
              </a:p>
            </p:txBody>
          </p:sp>
          <p:sp>
            <p:nvSpPr>
              <p:cNvPr id="42" name="文本框 41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0608" y="4165"/>
                <a:ext cx="1183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63A</a:t>
                </a:r>
                <a:endParaRPr lang="en-US" altLang="zh-CN"/>
              </a:p>
            </p:txBody>
          </p:sp>
          <p:cxnSp>
            <p:nvCxnSpPr>
              <p:cNvPr id="43" name="直接箭头连接符 42"/>
              <p:cNvCxnSpPr/>
              <p:nvPr>
                <p:custDataLst>
                  <p:tags r:id="rId43"/>
                </p:custDataLst>
              </p:nvPr>
            </p:nvCxnSpPr>
            <p:spPr>
              <a:xfrm flipV="1">
                <a:off x="1558" y="5585"/>
                <a:ext cx="1244" cy="4016"/>
              </a:xfrm>
              <a:prstGeom prst="straightConnector1">
                <a:avLst/>
              </a:prstGeom>
              <a:ln w="28575" cmpd="sng">
                <a:solidFill>
                  <a:schemeClr val="accent6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828" y="9601"/>
                <a:ext cx="4979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快充正极接触器</a:t>
                </a:r>
                <a:endParaRPr lang="zh-CN" altLang="en-US"/>
              </a:p>
            </p:txBody>
          </p:sp>
          <p:cxnSp>
            <p:nvCxnSpPr>
              <p:cNvPr id="45" name="直接箭头连接符 44"/>
              <p:cNvCxnSpPr/>
              <p:nvPr>
                <p:custDataLst>
                  <p:tags r:id="rId45"/>
                </p:custDataLst>
              </p:nvPr>
            </p:nvCxnSpPr>
            <p:spPr>
              <a:xfrm flipH="1" flipV="1">
                <a:off x="3930" y="5368"/>
                <a:ext cx="2340" cy="4156"/>
              </a:xfrm>
              <a:prstGeom prst="straightConnector1">
                <a:avLst/>
              </a:prstGeom>
              <a:ln w="28575" cmpd="sng">
                <a:solidFill>
                  <a:schemeClr val="accent6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>
              <a:off x="3274" y="4180"/>
              <a:ext cx="2732" cy="0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274" y="5162"/>
              <a:ext cx="2732" cy="0"/>
            </a:xfrm>
            <a:prstGeom prst="line">
              <a:avLst/>
            </a:prstGeom>
            <a:ln w="412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371475" y="1702435"/>
            <a:ext cx="26409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内部包含有：</a:t>
            </a:r>
            <a:endParaRPr lang="zh-CN" altLang="en-US"/>
          </a:p>
          <a:p>
            <a:r>
              <a:rPr lang="zh-CN" altLang="en-US"/>
              <a:t>一个分流式电流传感器</a:t>
            </a:r>
            <a:endParaRPr lang="zh-CN" altLang="en-US"/>
          </a:p>
          <a:p>
            <a:r>
              <a:rPr lang="zh-CN" altLang="en-US"/>
              <a:t>一个烟火式熔断器</a:t>
            </a:r>
            <a:endParaRPr lang="zh-CN" altLang="en-US"/>
          </a:p>
          <a:p>
            <a:r>
              <a:rPr lang="zh-CN" altLang="en-US"/>
              <a:t>四个高压接触器</a:t>
            </a:r>
            <a:endParaRPr lang="zh-CN" altLang="en-US"/>
          </a:p>
          <a:p>
            <a:r>
              <a:rPr lang="zh-CN" altLang="en-US"/>
              <a:t>三个</a:t>
            </a:r>
            <a:r>
              <a:rPr lang="en-US" altLang="zh-CN"/>
              <a:t>63A</a:t>
            </a:r>
            <a:r>
              <a:rPr lang="zh-CN" altLang="en-US"/>
              <a:t>保险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>
                <a:sym typeface="+mn-ea"/>
              </a:rPr>
              <a:t>故障检修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4850" y="1476375"/>
            <a:ext cx="102920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一、高压保险丝好坏检测</a:t>
            </a:r>
            <a:endParaRPr lang="zh-CN" altLang="en-US"/>
          </a:p>
          <a:p>
            <a:r>
              <a:rPr lang="zh-CN" altLang="en-US"/>
              <a:t>万用表测试保险丝</a:t>
            </a:r>
            <a:endParaRPr lang="zh-CN" altLang="en-US"/>
          </a:p>
          <a:p>
            <a:r>
              <a:rPr lang="zh-CN" altLang="en-US"/>
              <a:t>如果是机械万用表，将万用表调到电阻欧姆档位，然后用万用表连接保险丝两端，检测保险丝的电阻值。如果万用表指针转到右侧零的方向，电阻值在1欧以下，那说明保险丝正常。若电阻值在几十欧以上，则可以判断为损坏。如果是数字万用表，将万用表调到二极管符号档位，然后用万用表连接保险丝两端，如果有发出声音，那说明保险丝正常.</a:t>
            </a:r>
            <a:endParaRPr lang="zh-CN" altLang="en-US"/>
          </a:p>
        </p:txBody>
      </p:sp>
      <p:pic>
        <p:nvPicPr>
          <p:cNvPr id="102" name="F35B0BEE-F18A-47BB-8FCB-E00DA2F2635D-4" descr="C:/Users/岳群/AppData/Local/Temp/wpp.iohKMNwpp"/>
          <p:cNvPicPr/>
          <p:nvPr>
            <p:custDataLst>
              <p:tags r:id="rId4"/>
            </p:custDataLst>
          </p:nvPr>
        </p:nvPicPr>
        <p:blipFill>
          <a:blip r:embed="rId5"/>
          <a:srcRect l="20340" r="50638"/>
          <a:stretch>
            <a:fillRect/>
          </a:stretch>
        </p:blipFill>
        <p:spPr>
          <a:xfrm rot="4320000">
            <a:off x="7078980" y="3386455"/>
            <a:ext cx="1023620" cy="300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故障检修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40385" y="2094865"/>
            <a:ext cx="103524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、触点烧连检查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接触器不通电情况下使用万用表测量高压触点的通断，导通则证明发生了烧连。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、线圈阻值检查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使用万用表检测，接触器线圈是否在正常阻值范围。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、触点烧蚀检查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接触器接通后检测触点是否有阻值，阻值过大证明触点发生了烧蚀故障。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385" y="1417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高压接触器检测：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PP_MARK_KEY" val="3cc73b9a-f896-4b00-becc-0e02a97a3d35"/>
  <p:tag name="COMMONDATA" val="eyJoZGlkIjoiM2IyNGM0ZjdjZTNmODI0YTQ1YjExN2U3OGQ1NDcwNzc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2">
      <extobjdata type="F35B0BEE-F18A-47BB-8FCB-E00DA2F2635D" data="ewoJIkRlc2lnbklkIiA6ICJkMDEzZTZjZi0wNDQ4LTQzMjYtOTVkOC00MjAzYWQ1YzRiMDkiCn0K"/>
    </extobj>
    <extobj name="F35B0BEE-F18A-47BB-8FCB-E00DA2F2635D-3">
      <extobjdata type="F35B0BEE-F18A-47BB-8FCB-E00DA2F2635D" data="ewoJIkRlc2lnbklkIiA6ICJkMDEzZTZjZi0wNDQ4LTQzMjYtOTVkOC00MjAzYWQ1YzRiMDkiCn0K"/>
    </extobj>
    <extobj name="F35B0BEE-F18A-47BB-8FCB-E00DA2F2635D-4">
      <extobjdata type="F35B0BEE-F18A-47BB-8FCB-E00DA2F2635D" data="ewoJIkRlc2lnbklkIiA6ICIwODA5ZWY0YS0zOGFjLTRjZjQtOTRlNi0yNGVmMGJkNmNhMGMiCn0K"/>
    </extobj>
  </extobjs>
</s:customData>
</file>

<file path=customXml/itemProps13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835</Words>
  <Application>WPS 演示</Application>
  <PresentationFormat>宽屏</PresentationFormat>
  <Paragraphs>182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思源黑体 CN Normal</vt:lpstr>
      <vt:lpstr>思源黑体 CN Medium</vt:lpstr>
      <vt:lpstr>黑体</vt:lpstr>
      <vt:lpstr>思源黑体 CN Bold</vt:lpstr>
      <vt:lpstr>OPPOSans H</vt:lpstr>
      <vt:lpstr>微软雅黑</vt:lpstr>
      <vt:lpstr>Arial Unicode MS</vt:lpstr>
      <vt:lpstr>Calibri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北方职业教育 岳群</cp:lastModifiedBy>
  <cp:revision>35</cp:revision>
  <dcterms:created xsi:type="dcterms:W3CDTF">2023-09-15T06:27:00Z</dcterms:created>
  <dcterms:modified xsi:type="dcterms:W3CDTF">2023-10-20T07:01:32Z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35E73200262F4FD5948B574E95AD9A10_13</vt:lpwstr>
  </property>
  <property fmtid="{D5CDD505-2E9C-101B-9397-08002B2CF9AE}" pid="3" name="KSOProductBuildVer">
    <vt:lpwstr>2052-11.1.0.14309</vt:lpwstr>
  </property>
</Properties>
</file>