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rels" ContentType="application/vnd.openxmlformats-package.relationships+xml"/>
  <Override PartName="/customXml/itemProps78.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3"/>
    <p:sldId id="264" r:id="rId4"/>
    <p:sldId id="297" r:id="rId5"/>
    <p:sldId id="307" r:id="rId6"/>
    <p:sldId id="306" r:id="rId7"/>
    <p:sldId id="308" r:id="rId8"/>
    <p:sldId id="309" r:id="rId9"/>
    <p:sldId id="310" r:id="rId10"/>
    <p:sldId id="311" r:id="rId11"/>
    <p:sldId id="312" r:id="rId12"/>
    <p:sldId id="313" r:id="rId13"/>
    <p:sldId id="316" r:id="rId14"/>
    <p:sldId id="317" r:id="rId15"/>
    <p:sldId id="258" r:id="rId16"/>
  </p:sldIdLst>
  <p:sldSz cx="12192000" cy="6858000"/>
  <p:notesSz cx="6858000" cy="9144000"/>
  <p:embeddedFontLst>
    <p:embeddedFont>
      <p:font typeface="OPPOSans H" panose="02010600030101010101" pitchFamily="18" charset="-122"/>
      <p:regular r:id="rId22"/>
    </p:embeddedFont>
  </p:embeddedFontLst>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1660CC"/>
    <a:srgbClr val="3484E4"/>
    <a:srgbClr val="112759"/>
    <a:srgbClr val="489CF5"/>
    <a:srgbClr val="9AD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8" d="100"/>
          <a:sy n="68" d="100"/>
        </p:scale>
        <p:origin x="552" y="4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gs" Target="tags/tag79.xml"/><Relationship Id="rId22" Type="http://schemas.openxmlformats.org/officeDocument/2006/relationships/font" Target="fonts/font1.fntdata"/><Relationship Id="rId21" Type="http://schemas.openxmlformats.org/officeDocument/2006/relationships/customXml" Target="../customXml/item1.xml"/><Relationship Id="rId20" Type="http://schemas.openxmlformats.org/officeDocument/2006/relationships/customXmlProps" Target="../customXml/itemProps78.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t="28963" b="28963"/>
          <a:stretch>
            <a:fillRect/>
          </a:stretch>
        </p:blipFill>
        <p:spPr>
          <a:xfrm rot="5400000">
            <a:off x="2667000" y="-2667000"/>
            <a:ext cx="6858000" cy="12192000"/>
          </a:xfrm>
          <a:prstGeom prst="rect">
            <a:avLst/>
          </a:prstGeom>
        </p:spPr>
      </p:pic>
      <p:sp>
        <p:nvSpPr>
          <p:cNvPr id="8" name="矩形 7"/>
          <p:cNvSpPr/>
          <p:nvPr userDrawn="1"/>
        </p:nvSpPr>
        <p:spPr>
          <a:xfrm>
            <a:off x="0" y="0"/>
            <a:ext cx="12192000" cy="685800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EB8BA64-6C4C-4178-88A8-BDC819C7B99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B6325D-8900-4C96-8F7D-C49DC9A9A8F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EB8BA64-6C4C-4178-88A8-BDC819C7B99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B6325D-8900-4C96-8F7D-C49DC9A9A8F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EB8BA64-6C4C-4178-88A8-BDC819C7B99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B6325D-8900-4C96-8F7D-C49DC9A9A8F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4EB8BA64-6C4C-4178-88A8-BDC819C7B99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B6325D-8900-4C96-8F7D-C49DC9A9A8F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EB8BA64-6C4C-4178-88A8-BDC819C7B99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B6325D-8900-4C96-8F7D-C49DC9A9A8F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EB8BA64-6C4C-4178-88A8-BDC819C7B99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2B6325D-8900-4C96-8F7D-C49DC9A9A8F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EB8BA64-6C4C-4178-88A8-BDC819C7B99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2B6325D-8900-4C96-8F7D-C49DC9A9A8F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B8BA64-6C4C-4178-88A8-BDC819C7B99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2B6325D-8900-4C96-8F7D-C49DC9A9A8F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4EB8BA64-6C4C-4178-88A8-BDC819C7B99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B6325D-8900-4C96-8F7D-C49DC9A9A8F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4EB8BA64-6C4C-4178-88A8-BDC819C7B99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B6325D-8900-4C96-8F7D-C49DC9A9A8F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B8BA64-6C4C-4178-88A8-BDC819C7B99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B6325D-8900-4C96-8F7D-C49DC9A9A8F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tags" Target="../tags/tag47.xml"/><Relationship Id="rId7" Type="http://schemas.openxmlformats.org/officeDocument/2006/relationships/image" Target="../media/image10.png"/><Relationship Id="rId6" Type="http://schemas.openxmlformats.org/officeDocument/2006/relationships/tags" Target="../tags/tag46.xml"/><Relationship Id="rId5" Type="http://schemas.openxmlformats.org/officeDocument/2006/relationships/image" Target="../media/image9.png"/><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image" Target="../media/image2.png"/><Relationship Id="rId10" Type="http://schemas.openxmlformats.org/officeDocument/2006/relationships/slideLayout" Target="../slideLayouts/slideLayout1.xml"/><Relationship Id="rId1" Type="http://schemas.openxmlformats.org/officeDocument/2006/relationships/tags" Target="../tags/tag43.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image" Target="../media/image2.png"/><Relationship Id="rId1" Type="http://schemas.openxmlformats.org/officeDocument/2006/relationships/tags" Target="../tags/tag48.xml"/></Relationships>
</file>

<file path=ppt/slides/_rels/slide12.xml.rels><?xml version="1.0" encoding="UTF-8" standalone="yes"?>
<Relationships xmlns="http://schemas.openxmlformats.org/package/2006/relationships"><Relationship Id="rId9" Type="http://schemas.openxmlformats.org/officeDocument/2006/relationships/tags" Target="../tags/tag56.xml"/><Relationship Id="rId8" Type="http://schemas.openxmlformats.org/officeDocument/2006/relationships/tags" Target="../tags/tag55.xml"/><Relationship Id="rId7" Type="http://schemas.openxmlformats.org/officeDocument/2006/relationships/image" Target="../media/image14.png"/><Relationship Id="rId6" Type="http://schemas.openxmlformats.org/officeDocument/2006/relationships/tags" Target="../tags/tag54.xml"/><Relationship Id="rId5" Type="http://schemas.openxmlformats.org/officeDocument/2006/relationships/image" Target="../media/image13.png"/><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image" Target="../media/image2.png"/><Relationship Id="rId17" Type="http://schemas.openxmlformats.org/officeDocument/2006/relationships/slideLayout" Target="../slideLayouts/slideLayout1.xml"/><Relationship Id="rId16" Type="http://schemas.openxmlformats.org/officeDocument/2006/relationships/tags" Target="../tags/tag63.xml"/><Relationship Id="rId15" Type="http://schemas.openxmlformats.org/officeDocument/2006/relationships/tags" Target="../tags/tag62.xml"/><Relationship Id="rId14" Type="http://schemas.openxmlformats.org/officeDocument/2006/relationships/tags" Target="../tags/tag61.xml"/><Relationship Id="rId13" Type="http://schemas.openxmlformats.org/officeDocument/2006/relationships/tags" Target="../tags/tag60.xml"/><Relationship Id="rId12" Type="http://schemas.openxmlformats.org/officeDocument/2006/relationships/tags" Target="../tags/tag59.xml"/><Relationship Id="rId11" Type="http://schemas.openxmlformats.org/officeDocument/2006/relationships/tags" Target="../tags/tag58.xml"/><Relationship Id="rId10" Type="http://schemas.openxmlformats.org/officeDocument/2006/relationships/tags" Target="../tags/tag57.xml"/><Relationship Id="rId1" Type="http://schemas.openxmlformats.org/officeDocument/2006/relationships/tags" Target="../tags/tag51.xml"/></Relationships>
</file>

<file path=ppt/slides/_rels/slide13.xml.rels><?xml version="1.0" encoding="UTF-8" standalone="yes"?>
<Relationships xmlns="http://schemas.openxmlformats.org/package/2006/relationships"><Relationship Id="rId9" Type="http://schemas.openxmlformats.org/officeDocument/2006/relationships/tags" Target="../tags/tag69.xml"/><Relationship Id="rId8" Type="http://schemas.openxmlformats.org/officeDocument/2006/relationships/tags" Target="../tags/tag68.xml"/><Relationship Id="rId7" Type="http://schemas.openxmlformats.org/officeDocument/2006/relationships/image" Target="../media/image14.png"/><Relationship Id="rId6" Type="http://schemas.openxmlformats.org/officeDocument/2006/relationships/tags" Target="../tags/tag67.xml"/><Relationship Id="rId5" Type="http://schemas.openxmlformats.org/officeDocument/2006/relationships/image" Target="../media/image13.png"/><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image" Target="../media/image2.png"/><Relationship Id="rId17" Type="http://schemas.openxmlformats.org/officeDocument/2006/relationships/slideLayout" Target="../slideLayouts/slideLayout1.xml"/><Relationship Id="rId16" Type="http://schemas.openxmlformats.org/officeDocument/2006/relationships/tags" Target="../tags/tag76.xml"/><Relationship Id="rId15" Type="http://schemas.openxmlformats.org/officeDocument/2006/relationships/tags" Target="../tags/tag75.xml"/><Relationship Id="rId14" Type="http://schemas.openxmlformats.org/officeDocument/2006/relationships/tags" Target="../tags/tag74.xml"/><Relationship Id="rId13" Type="http://schemas.openxmlformats.org/officeDocument/2006/relationships/tags" Target="../tags/tag73.xml"/><Relationship Id="rId12" Type="http://schemas.openxmlformats.org/officeDocument/2006/relationships/tags" Target="../tags/tag72.xml"/><Relationship Id="rId11" Type="http://schemas.openxmlformats.org/officeDocument/2006/relationships/tags" Target="../tags/tag71.xml"/><Relationship Id="rId10" Type="http://schemas.openxmlformats.org/officeDocument/2006/relationships/tags" Target="../tags/tag70.xml"/><Relationship Id="rId1" Type="http://schemas.openxmlformats.org/officeDocument/2006/relationships/tags" Target="../tags/tag6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tags" Target="../tags/tag77.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3.xml"/><Relationship Id="rId2" Type="http://schemas.openxmlformats.org/officeDocument/2006/relationships/image" Target="../media/image2.png"/><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image" Target="../media/image2.png"/><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image" Target="../media/image2.png"/><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9" Type="http://schemas.openxmlformats.org/officeDocument/2006/relationships/tags" Target="../tags/tag17.xml"/><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image" Target="../media/image2.png"/><Relationship Id="rId19" Type="http://schemas.openxmlformats.org/officeDocument/2006/relationships/slideLayout" Target="../slideLayouts/slideLayout1.xml"/><Relationship Id="rId18" Type="http://schemas.openxmlformats.org/officeDocument/2006/relationships/tags" Target="../tags/tag25.xml"/><Relationship Id="rId17" Type="http://schemas.openxmlformats.org/officeDocument/2006/relationships/image" Target="../media/image5.png"/><Relationship Id="rId16" Type="http://schemas.openxmlformats.org/officeDocument/2006/relationships/tags" Target="../tags/tag24.xml"/><Relationship Id="rId15" Type="http://schemas.openxmlformats.org/officeDocument/2006/relationships/tags" Target="../tags/tag23.xml"/><Relationship Id="rId14" Type="http://schemas.openxmlformats.org/officeDocument/2006/relationships/tags" Target="../tags/tag22.xml"/><Relationship Id="rId13" Type="http://schemas.openxmlformats.org/officeDocument/2006/relationships/tags" Target="../tags/tag21.xml"/><Relationship Id="rId12" Type="http://schemas.openxmlformats.org/officeDocument/2006/relationships/tags" Target="../tags/tag20.xml"/><Relationship Id="rId11" Type="http://schemas.openxmlformats.org/officeDocument/2006/relationships/tags" Target="../tags/tag19.xml"/><Relationship Id="rId10" Type="http://schemas.openxmlformats.org/officeDocument/2006/relationships/tags" Target="../tags/tag18.xml"/><Relationship Id="rId1" Type="http://schemas.openxmlformats.org/officeDocument/2006/relationships/tags" Target="../tags/tag10.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image" Target="../media/image2.png"/><Relationship Id="rId1" Type="http://schemas.openxmlformats.org/officeDocument/2006/relationships/tags" Target="../tags/tag26.xml"/></Relationships>
</file>

<file path=ppt/slides/_rels/slide7.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image" Target="../media/image2.png"/><Relationship Id="rId12" Type="http://schemas.openxmlformats.org/officeDocument/2006/relationships/slideLayout" Target="../slideLayouts/slideLayout1.xml"/><Relationship Id="rId11" Type="http://schemas.openxmlformats.org/officeDocument/2006/relationships/tags" Target="../tags/tag37.xml"/><Relationship Id="rId10" Type="http://schemas.openxmlformats.org/officeDocument/2006/relationships/tags" Target="../tags/tag36.xml"/><Relationship Id="rId1" Type="http://schemas.openxmlformats.org/officeDocument/2006/relationships/tags" Target="../tags/tag29.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39.xml"/><Relationship Id="rId2" Type="http://schemas.openxmlformats.org/officeDocument/2006/relationships/image" Target="../media/image2.png"/><Relationship Id="rId1" Type="http://schemas.openxmlformats.org/officeDocument/2006/relationships/tags" Target="../tags/tag38.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image" Target="../media/image2.png"/><Relationship Id="rId1" Type="http://schemas.openxmlformats.org/officeDocument/2006/relationships/tags" Target="../tags/tag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rot="3219617" flipH="1" flipV="1">
            <a:off x="8960812" y="4818207"/>
            <a:ext cx="2521669" cy="3835203"/>
          </a:xfrm>
          <a:custGeom>
            <a:avLst/>
            <a:gdLst>
              <a:gd name="connsiteX0" fmla="*/ 0 w 2521669"/>
              <a:gd name="connsiteY0" fmla="*/ 3427853 h 3835203"/>
              <a:gd name="connsiteX1" fmla="*/ 2521669 w 2521669"/>
              <a:gd name="connsiteY1" fmla="*/ 0 h 3835203"/>
              <a:gd name="connsiteX2" fmla="*/ 2521669 w 2521669"/>
              <a:gd name="connsiteY2" fmla="*/ 3202311 h 3835203"/>
              <a:gd name="connsiteX3" fmla="*/ 1888777 w 2521669"/>
              <a:gd name="connsiteY3" fmla="*/ 3835203 h 3835203"/>
              <a:gd name="connsiteX4" fmla="*/ 553735 w 2521669"/>
              <a:gd name="connsiteY4" fmla="*/ 3835203 h 3835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1669" h="3835203">
                <a:moveTo>
                  <a:pt x="0" y="3427853"/>
                </a:moveTo>
                <a:lnTo>
                  <a:pt x="2521669" y="0"/>
                </a:lnTo>
                <a:lnTo>
                  <a:pt x="2521669" y="3202311"/>
                </a:lnTo>
                <a:cubicBezTo>
                  <a:pt x="2521669" y="3551848"/>
                  <a:pt x="2238314" y="3835203"/>
                  <a:pt x="1888777" y="3835203"/>
                </a:cubicBezTo>
                <a:lnTo>
                  <a:pt x="553735" y="3835203"/>
                </a:lnTo>
                <a:close/>
              </a:path>
            </a:pathLst>
          </a:custGeom>
          <a:solidFill>
            <a:srgbClr val="112759"/>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7" name="任意多边形 6"/>
          <p:cNvSpPr/>
          <p:nvPr/>
        </p:nvSpPr>
        <p:spPr>
          <a:xfrm rot="3219617">
            <a:off x="702834" y="-1796909"/>
            <a:ext cx="2521669" cy="3835203"/>
          </a:xfrm>
          <a:custGeom>
            <a:avLst/>
            <a:gdLst>
              <a:gd name="connsiteX0" fmla="*/ 0 w 2521669"/>
              <a:gd name="connsiteY0" fmla="*/ 3427853 h 3835203"/>
              <a:gd name="connsiteX1" fmla="*/ 2521669 w 2521669"/>
              <a:gd name="connsiteY1" fmla="*/ 0 h 3835203"/>
              <a:gd name="connsiteX2" fmla="*/ 2521669 w 2521669"/>
              <a:gd name="connsiteY2" fmla="*/ 3202311 h 3835203"/>
              <a:gd name="connsiteX3" fmla="*/ 1888777 w 2521669"/>
              <a:gd name="connsiteY3" fmla="*/ 3835203 h 3835203"/>
              <a:gd name="connsiteX4" fmla="*/ 553735 w 2521669"/>
              <a:gd name="connsiteY4" fmla="*/ 3835203 h 3835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1669" h="3835203">
                <a:moveTo>
                  <a:pt x="0" y="3427853"/>
                </a:moveTo>
                <a:lnTo>
                  <a:pt x="2521669" y="0"/>
                </a:lnTo>
                <a:lnTo>
                  <a:pt x="2521669" y="3202311"/>
                </a:lnTo>
                <a:cubicBezTo>
                  <a:pt x="2521669" y="3551848"/>
                  <a:pt x="2238314" y="3835203"/>
                  <a:pt x="1888777" y="3835203"/>
                </a:cubicBezTo>
                <a:lnTo>
                  <a:pt x="553735" y="3835203"/>
                </a:lnTo>
                <a:close/>
              </a:path>
            </a:pathLst>
          </a:custGeom>
          <a:solidFill>
            <a:srgbClr val="112759"/>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4" name="直角三角形 3"/>
          <p:cNvSpPr/>
          <p:nvPr/>
        </p:nvSpPr>
        <p:spPr>
          <a:xfrm rot="5400000">
            <a:off x="456658" y="-456657"/>
            <a:ext cx="2431702" cy="3345019"/>
          </a:xfrm>
          <a:prstGeom prst="rtTriangle">
            <a:avLst/>
          </a:pr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5" name="直角三角形 4"/>
          <p:cNvSpPr/>
          <p:nvPr/>
        </p:nvSpPr>
        <p:spPr>
          <a:xfrm rot="5400000" flipH="1" flipV="1">
            <a:off x="9303639" y="3969639"/>
            <a:ext cx="2431702" cy="3345019"/>
          </a:xfrm>
          <a:prstGeom prst="rtTriangle">
            <a:avLst/>
          </a:pr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0" name="文本框 9"/>
          <p:cNvSpPr txBox="1"/>
          <p:nvPr/>
        </p:nvSpPr>
        <p:spPr>
          <a:xfrm>
            <a:off x="643255" y="2272665"/>
            <a:ext cx="10598785" cy="922020"/>
          </a:xfrm>
          <a:prstGeom prst="rect">
            <a:avLst/>
          </a:prstGeom>
          <a:noFill/>
        </p:spPr>
        <p:txBody>
          <a:bodyPr wrap="square" rtlCol="0">
            <a:spAutoFit/>
          </a:bodyPr>
          <a:lstStyle/>
          <a:p>
            <a:pPr algn="ctr"/>
            <a:r>
              <a:rPr lang="zh-CN" sz="5400" b="1">
                <a:sym typeface="+mn-ea"/>
              </a:rPr>
              <a:t>特斯拉Model3驱动电机结构与原理</a:t>
            </a:r>
            <a:endParaRPr lang="zh-CN" sz="5400" b="1">
              <a:sym typeface="+mn-ea"/>
            </a:endParaRPr>
          </a:p>
        </p:txBody>
      </p:sp>
      <p:sp>
        <p:nvSpPr>
          <p:cNvPr id="11" name="文本框 10"/>
          <p:cNvSpPr txBox="1"/>
          <p:nvPr/>
        </p:nvSpPr>
        <p:spPr>
          <a:xfrm>
            <a:off x="0" y="6080125"/>
            <a:ext cx="4852035" cy="478155"/>
          </a:xfrm>
          <a:prstGeom prst="rect">
            <a:avLst/>
          </a:prstGeom>
          <a:noFill/>
        </p:spPr>
        <p:txBody>
          <a:bodyPr wrap="square" rtlCol="0">
            <a:spAutoFit/>
          </a:bodyPr>
          <a:lstStyle/>
          <a:p>
            <a:pPr algn="ctr">
              <a:lnSpc>
                <a:spcPct val="140000"/>
              </a:lnSpc>
            </a:pPr>
            <a:r>
              <a:rPr lang="zh-CN"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中职北方智扬（北京）教育科技有限公司</a:t>
            </a:r>
            <a:endParaRPr lang="en-US" altLang="zh-CN"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endParaRPr>
          </a:p>
        </p:txBody>
      </p:sp>
      <p:sp>
        <p:nvSpPr>
          <p:cNvPr id="15" name="文本框 14"/>
          <p:cNvSpPr txBox="1"/>
          <p:nvPr/>
        </p:nvSpPr>
        <p:spPr>
          <a:xfrm>
            <a:off x="3950681" y="3602997"/>
            <a:ext cx="4290638" cy="523220"/>
          </a:xfrm>
          <a:prstGeom prst="rect">
            <a:avLst/>
          </a:prstGeom>
          <a:noFill/>
        </p:spPr>
        <p:txBody>
          <a:bodyPr wrap="square" rtlCol="0">
            <a:spAutoFit/>
          </a:bodyPr>
          <a:lstStyle/>
          <a:p>
            <a:pPr algn="dist">
              <a:lnSpc>
                <a:spcPct val="140000"/>
              </a:lnSpc>
            </a:pPr>
            <a:r>
              <a:rPr lang="zh-CN" altLang="en-US" sz="2000" dirty="0">
                <a:solidFill>
                  <a:srgbClr val="1660CC"/>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诚信</a:t>
            </a:r>
            <a:r>
              <a:rPr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  </a:t>
            </a:r>
            <a:r>
              <a:rPr lang="en-US" altLang="zh-CN"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  </a:t>
            </a:r>
            <a:r>
              <a:rPr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共赢  </a:t>
            </a:r>
            <a:r>
              <a:rPr lang="en-US" altLang="zh-CN"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a:t>
            </a:r>
            <a:r>
              <a:rPr lang="en-US" altLang="zh-CN" sz="2000" dirty="0">
                <a:solidFill>
                  <a:srgbClr val="1660CC"/>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  </a:t>
            </a:r>
            <a:r>
              <a:rPr lang="zh-CN" altLang="en-US" sz="2000" dirty="0">
                <a:solidFill>
                  <a:srgbClr val="1660CC"/>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创新  </a:t>
            </a:r>
            <a:r>
              <a:rPr lang="en-US" altLang="zh-CN"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  </a:t>
            </a:r>
            <a:r>
              <a:rPr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开放</a:t>
            </a:r>
            <a:endParaRPr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endParaRPr>
          </a:p>
        </p:txBody>
      </p:sp>
      <p:grpSp>
        <p:nvGrpSpPr>
          <p:cNvPr id="17" name="组合 16"/>
          <p:cNvGrpSpPr/>
          <p:nvPr/>
        </p:nvGrpSpPr>
        <p:grpSpPr>
          <a:xfrm>
            <a:off x="1103371" y="1400537"/>
            <a:ext cx="1135532" cy="335974"/>
            <a:chOff x="2604927" y="5908818"/>
            <a:chExt cx="2841965" cy="840864"/>
          </a:xfrm>
          <a:gradFill flip="none" rotWithShape="1">
            <a:gsLst>
              <a:gs pos="48000">
                <a:srgbClr val="217EEB"/>
              </a:gs>
              <a:gs pos="12000">
                <a:srgbClr val="217EEB">
                  <a:alpha val="0"/>
                </a:srgbClr>
              </a:gs>
              <a:gs pos="84000">
                <a:srgbClr val="217EEB">
                  <a:alpha val="0"/>
                </a:srgbClr>
              </a:gs>
            </a:gsLst>
            <a:path path="circle">
              <a:fillToRect l="100000" b="100000"/>
            </a:path>
            <a:tileRect t="-100000" r="-100000"/>
          </a:gradFill>
        </p:grpSpPr>
        <p:sp>
          <p:nvSpPr>
            <p:cNvPr id="18" name="椭圆 17"/>
            <p:cNvSpPr>
              <a:spLocks noChangeAspect="1"/>
            </p:cNvSpPr>
            <p:nvPr/>
          </p:nvSpPr>
          <p:spPr>
            <a:xfrm>
              <a:off x="2850399"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9" name="椭圆 18"/>
            <p:cNvSpPr>
              <a:spLocks noChangeAspect="1"/>
            </p:cNvSpPr>
            <p:nvPr/>
          </p:nvSpPr>
          <p:spPr>
            <a:xfrm>
              <a:off x="3102426"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0" name="椭圆 19"/>
            <p:cNvSpPr>
              <a:spLocks noChangeAspect="1"/>
            </p:cNvSpPr>
            <p:nvPr/>
          </p:nvSpPr>
          <p:spPr>
            <a:xfrm>
              <a:off x="3354453"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1" name="椭圆 20"/>
            <p:cNvSpPr>
              <a:spLocks noChangeAspect="1"/>
            </p:cNvSpPr>
            <p:nvPr/>
          </p:nvSpPr>
          <p:spPr>
            <a:xfrm>
              <a:off x="3606478"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2" name="椭圆 21"/>
            <p:cNvSpPr>
              <a:spLocks noChangeAspect="1"/>
            </p:cNvSpPr>
            <p:nvPr/>
          </p:nvSpPr>
          <p:spPr>
            <a:xfrm>
              <a:off x="3858505"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3" name="椭圆 22"/>
            <p:cNvSpPr>
              <a:spLocks noChangeAspect="1"/>
            </p:cNvSpPr>
            <p:nvPr/>
          </p:nvSpPr>
          <p:spPr>
            <a:xfrm>
              <a:off x="4110531"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4" name="椭圆 23"/>
            <p:cNvSpPr>
              <a:spLocks noChangeAspect="1"/>
            </p:cNvSpPr>
            <p:nvPr/>
          </p:nvSpPr>
          <p:spPr>
            <a:xfrm>
              <a:off x="4362557"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5" name="椭圆 24"/>
            <p:cNvSpPr>
              <a:spLocks noChangeAspect="1"/>
            </p:cNvSpPr>
            <p:nvPr/>
          </p:nvSpPr>
          <p:spPr>
            <a:xfrm>
              <a:off x="4614585"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6" name="椭圆 25"/>
            <p:cNvSpPr>
              <a:spLocks noChangeAspect="1"/>
            </p:cNvSpPr>
            <p:nvPr/>
          </p:nvSpPr>
          <p:spPr>
            <a:xfrm>
              <a:off x="4866610"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7" name="椭圆 26"/>
            <p:cNvSpPr>
              <a:spLocks noChangeAspect="1"/>
            </p:cNvSpPr>
            <p:nvPr/>
          </p:nvSpPr>
          <p:spPr>
            <a:xfrm>
              <a:off x="5118637"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8" name="椭圆 27"/>
            <p:cNvSpPr>
              <a:spLocks noChangeAspect="1"/>
            </p:cNvSpPr>
            <p:nvPr/>
          </p:nvSpPr>
          <p:spPr>
            <a:xfrm>
              <a:off x="5370663"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9" name="椭圆 28"/>
            <p:cNvSpPr>
              <a:spLocks noChangeAspect="1"/>
            </p:cNvSpPr>
            <p:nvPr/>
          </p:nvSpPr>
          <p:spPr>
            <a:xfrm>
              <a:off x="2850399"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0" name="椭圆 29"/>
            <p:cNvSpPr>
              <a:spLocks noChangeAspect="1"/>
            </p:cNvSpPr>
            <p:nvPr/>
          </p:nvSpPr>
          <p:spPr>
            <a:xfrm>
              <a:off x="3102426"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1" name="椭圆 30"/>
            <p:cNvSpPr>
              <a:spLocks noChangeAspect="1"/>
            </p:cNvSpPr>
            <p:nvPr/>
          </p:nvSpPr>
          <p:spPr>
            <a:xfrm>
              <a:off x="3354453"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2" name="椭圆 31"/>
            <p:cNvSpPr>
              <a:spLocks noChangeAspect="1"/>
            </p:cNvSpPr>
            <p:nvPr/>
          </p:nvSpPr>
          <p:spPr>
            <a:xfrm>
              <a:off x="3606478"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3" name="椭圆 32"/>
            <p:cNvSpPr>
              <a:spLocks noChangeAspect="1"/>
            </p:cNvSpPr>
            <p:nvPr/>
          </p:nvSpPr>
          <p:spPr>
            <a:xfrm>
              <a:off x="3858505"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4" name="椭圆 33"/>
            <p:cNvSpPr>
              <a:spLocks noChangeAspect="1"/>
            </p:cNvSpPr>
            <p:nvPr/>
          </p:nvSpPr>
          <p:spPr>
            <a:xfrm>
              <a:off x="4110531"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5" name="椭圆 34"/>
            <p:cNvSpPr>
              <a:spLocks noChangeAspect="1"/>
            </p:cNvSpPr>
            <p:nvPr/>
          </p:nvSpPr>
          <p:spPr>
            <a:xfrm>
              <a:off x="4362557"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6" name="椭圆 35"/>
            <p:cNvSpPr>
              <a:spLocks noChangeAspect="1"/>
            </p:cNvSpPr>
            <p:nvPr/>
          </p:nvSpPr>
          <p:spPr>
            <a:xfrm>
              <a:off x="4614585"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7" name="椭圆 36"/>
            <p:cNvSpPr>
              <a:spLocks noChangeAspect="1"/>
            </p:cNvSpPr>
            <p:nvPr/>
          </p:nvSpPr>
          <p:spPr>
            <a:xfrm>
              <a:off x="4866610"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8" name="椭圆 37"/>
            <p:cNvSpPr>
              <a:spLocks noChangeAspect="1"/>
            </p:cNvSpPr>
            <p:nvPr/>
          </p:nvSpPr>
          <p:spPr>
            <a:xfrm>
              <a:off x="5118637"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9" name="椭圆 38"/>
            <p:cNvSpPr>
              <a:spLocks noChangeAspect="1"/>
            </p:cNvSpPr>
            <p:nvPr/>
          </p:nvSpPr>
          <p:spPr>
            <a:xfrm>
              <a:off x="5370663"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0" name="椭圆 39"/>
            <p:cNvSpPr>
              <a:spLocks noChangeAspect="1"/>
            </p:cNvSpPr>
            <p:nvPr/>
          </p:nvSpPr>
          <p:spPr>
            <a:xfrm>
              <a:off x="2850399"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1" name="椭圆 40"/>
            <p:cNvSpPr>
              <a:spLocks noChangeAspect="1"/>
            </p:cNvSpPr>
            <p:nvPr/>
          </p:nvSpPr>
          <p:spPr>
            <a:xfrm>
              <a:off x="3102426"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2" name="椭圆 41"/>
            <p:cNvSpPr>
              <a:spLocks noChangeAspect="1"/>
            </p:cNvSpPr>
            <p:nvPr/>
          </p:nvSpPr>
          <p:spPr>
            <a:xfrm>
              <a:off x="3354453"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3" name="椭圆 42"/>
            <p:cNvSpPr>
              <a:spLocks noChangeAspect="1"/>
            </p:cNvSpPr>
            <p:nvPr/>
          </p:nvSpPr>
          <p:spPr>
            <a:xfrm>
              <a:off x="3606478"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4" name="椭圆 43"/>
            <p:cNvSpPr>
              <a:spLocks noChangeAspect="1"/>
            </p:cNvSpPr>
            <p:nvPr/>
          </p:nvSpPr>
          <p:spPr>
            <a:xfrm>
              <a:off x="3858505"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5" name="椭圆 44"/>
            <p:cNvSpPr>
              <a:spLocks noChangeAspect="1"/>
            </p:cNvSpPr>
            <p:nvPr/>
          </p:nvSpPr>
          <p:spPr>
            <a:xfrm>
              <a:off x="4110531"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6" name="椭圆 45"/>
            <p:cNvSpPr>
              <a:spLocks noChangeAspect="1"/>
            </p:cNvSpPr>
            <p:nvPr/>
          </p:nvSpPr>
          <p:spPr>
            <a:xfrm>
              <a:off x="4362557"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7" name="椭圆 46"/>
            <p:cNvSpPr>
              <a:spLocks noChangeAspect="1"/>
            </p:cNvSpPr>
            <p:nvPr/>
          </p:nvSpPr>
          <p:spPr>
            <a:xfrm>
              <a:off x="4614585"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8" name="椭圆 47"/>
            <p:cNvSpPr>
              <a:spLocks noChangeAspect="1"/>
            </p:cNvSpPr>
            <p:nvPr/>
          </p:nvSpPr>
          <p:spPr>
            <a:xfrm>
              <a:off x="4866610"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9" name="椭圆 48"/>
            <p:cNvSpPr>
              <a:spLocks noChangeAspect="1"/>
            </p:cNvSpPr>
            <p:nvPr/>
          </p:nvSpPr>
          <p:spPr>
            <a:xfrm>
              <a:off x="5118637"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0" name="椭圆 49"/>
            <p:cNvSpPr>
              <a:spLocks noChangeAspect="1"/>
            </p:cNvSpPr>
            <p:nvPr/>
          </p:nvSpPr>
          <p:spPr>
            <a:xfrm>
              <a:off x="5370663"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1" name="椭圆 50"/>
            <p:cNvSpPr>
              <a:spLocks noChangeAspect="1"/>
            </p:cNvSpPr>
            <p:nvPr/>
          </p:nvSpPr>
          <p:spPr>
            <a:xfrm>
              <a:off x="2850399"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2" name="椭圆 51"/>
            <p:cNvSpPr>
              <a:spLocks noChangeAspect="1"/>
            </p:cNvSpPr>
            <p:nvPr/>
          </p:nvSpPr>
          <p:spPr>
            <a:xfrm>
              <a:off x="3102426"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3" name="椭圆 52"/>
            <p:cNvSpPr>
              <a:spLocks noChangeAspect="1"/>
            </p:cNvSpPr>
            <p:nvPr/>
          </p:nvSpPr>
          <p:spPr>
            <a:xfrm>
              <a:off x="3354453"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4" name="椭圆 53"/>
            <p:cNvSpPr>
              <a:spLocks noChangeAspect="1"/>
            </p:cNvSpPr>
            <p:nvPr/>
          </p:nvSpPr>
          <p:spPr>
            <a:xfrm>
              <a:off x="3606478"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5" name="椭圆 54"/>
            <p:cNvSpPr>
              <a:spLocks noChangeAspect="1"/>
            </p:cNvSpPr>
            <p:nvPr/>
          </p:nvSpPr>
          <p:spPr>
            <a:xfrm>
              <a:off x="3858505"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6" name="椭圆 55"/>
            <p:cNvSpPr>
              <a:spLocks noChangeAspect="1"/>
            </p:cNvSpPr>
            <p:nvPr/>
          </p:nvSpPr>
          <p:spPr>
            <a:xfrm>
              <a:off x="4110531"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7" name="椭圆 56"/>
            <p:cNvSpPr>
              <a:spLocks noChangeAspect="1"/>
            </p:cNvSpPr>
            <p:nvPr/>
          </p:nvSpPr>
          <p:spPr>
            <a:xfrm>
              <a:off x="4362557"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8" name="椭圆 57"/>
            <p:cNvSpPr>
              <a:spLocks noChangeAspect="1"/>
            </p:cNvSpPr>
            <p:nvPr/>
          </p:nvSpPr>
          <p:spPr>
            <a:xfrm>
              <a:off x="4614585"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9" name="椭圆 58"/>
            <p:cNvSpPr>
              <a:spLocks noChangeAspect="1"/>
            </p:cNvSpPr>
            <p:nvPr/>
          </p:nvSpPr>
          <p:spPr>
            <a:xfrm>
              <a:off x="4866610"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0" name="椭圆 59"/>
            <p:cNvSpPr>
              <a:spLocks noChangeAspect="1"/>
            </p:cNvSpPr>
            <p:nvPr/>
          </p:nvSpPr>
          <p:spPr>
            <a:xfrm>
              <a:off x="5118637"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1" name="椭圆 60"/>
            <p:cNvSpPr>
              <a:spLocks noChangeAspect="1"/>
            </p:cNvSpPr>
            <p:nvPr/>
          </p:nvSpPr>
          <p:spPr>
            <a:xfrm>
              <a:off x="5370663"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2" name="椭圆 61"/>
            <p:cNvSpPr>
              <a:spLocks noChangeAspect="1"/>
            </p:cNvSpPr>
            <p:nvPr/>
          </p:nvSpPr>
          <p:spPr>
            <a:xfrm>
              <a:off x="2604927" y="5908818"/>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3" name="椭圆 62"/>
            <p:cNvSpPr>
              <a:spLocks noChangeAspect="1"/>
            </p:cNvSpPr>
            <p:nvPr/>
          </p:nvSpPr>
          <p:spPr>
            <a:xfrm>
              <a:off x="2604927" y="6160844"/>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4" name="椭圆 63"/>
            <p:cNvSpPr>
              <a:spLocks noChangeAspect="1"/>
            </p:cNvSpPr>
            <p:nvPr/>
          </p:nvSpPr>
          <p:spPr>
            <a:xfrm>
              <a:off x="2604927" y="6412872"/>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5" name="椭圆 64"/>
            <p:cNvSpPr>
              <a:spLocks noChangeAspect="1"/>
            </p:cNvSpPr>
            <p:nvPr/>
          </p:nvSpPr>
          <p:spPr>
            <a:xfrm>
              <a:off x="2604927" y="6664898"/>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grpSp>
      <p:grpSp>
        <p:nvGrpSpPr>
          <p:cNvPr id="66" name="组合 65"/>
          <p:cNvGrpSpPr/>
          <p:nvPr/>
        </p:nvGrpSpPr>
        <p:grpSpPr>
          <a:xfrm>
            <a:off x="9165552" y="5119651"/>
            <a:ext cx="1135532" cy="335974"/>
            <a:chOff x="2604927" y="5908818"/>
            <a:chExt cx="2841965" cy="840864"/>
          </a:xfrm>
          <a:gradFill flip="none" rotWithShape="1">
            <a:gsLst>
              <a:gs pos="48000">
                <a:srgbClr val="217EEB"/>
              </a:gs>
              <a:gs pos="12000">
                <a:srgbClr val="217EEB">
                  <a:alpha val="0"/>
                </a:srgbClr>
              </a:gs>
              <a:gs pos="84000">
                <a:srgbClr val="217EEB">
                  <a:alpha val="0"/>
                </a:srgbClr>
              </a:gs>
            </a:gsLst>
            <a:path path="circle">
              <a:fillToRect l="100000" b="100000"/>
            </a:path>
            <a:tileRect t="-100000" r="-100000"/>
          </a:gradFill>
        </p:grpSpPr>
        <p:sp>
          <p:nvSpPr>
            <p:cNvPr id="67" name="椭圆 66"/>
            <p:cNvSpPr>
              <a:spLocks noChangeAspect="1"/>
            </p:cNvSpPr>
            <p:nvPr/>
          </p:nvSpPr>
          <p:spPr>
            <a:xfrm>
              <a:off x="2850399"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8" name="椭圆 67"/>
            <p:cNvSpPr>
              <a:spLocks noChangeAspect="1"/>
            </p:cNvSpPr>
            <p:nvPr/>
          </p:nvSpPr>
          <p:spPr>
            <a:xfrm>
              <a:off x="3102426"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9" name="椭圆 68"/>
            <p:cNvSpPr>
              <a:spLocks noChangeAspect="1"/>
            </p:cNvSpPr>
            <p:nvPr/>
          </p:nvSpPr>
          <p:spPr>
            <a:xfrm>
              <a:off x="3354453"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0" name="椭圆 69"/>
            <p:cNvSpPr>
              <a:spLocks noChangeAspect="1"/>
            </p:cNvSpPr>
            <p:nvPr/>
          </p:nvSpPr>
          <p:spPr>
            <a:xfrm>
              <a:off x="3606478"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1" name="椭圆 70"/>
            <p:cNvSpPr>
              <a:spLocks noChangeAspect="1"/>
            </p:cNvSpPr>
            <p:nvPr/>
          </p:nvSpPr>
          <p:spPr>
            <a:xfrm>
              <a:off x="3858505"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2" name="椭圆 71"/>
            <p:cNvSpPr>
              <a:spLocks noChangeAspect="1"/>
            </p:cNvSpPr>
            <p:nvPr/>
          </p:nvSpPr>
          <p:spPr>
            <a:xfrm>
              <a:off x="4110531"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3" name="椭圆 72"/>
            <p:cNvSpPr>
              <a:spLocks noChangeAspect="1"/>
            </p:cNvSpPr>
            <p:nvPr/>
          </p:nvSpPr>
          <p:spPr>
            <a:xfrm>
              <a:off x="4362557"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4" name="椭圆 73"/>
            <p:cNvSpPr>
              <a:spLocks noChangeAspect="1"/>
            </p:cNvSpPr>
            <p:nvPr/>
          </p:nvSpPr>
          <p:spPr>
            <a:xfrm>
              <a:off x="4614585"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5" name="椭圆 74"/>
            <p:cNvSpPr>
              <a:spLocks noChangeAspect="1"/>
            </p:cNvSpPr>
            <p:nvPr/>
          </p:nvSpPr>
          <p:spPr>
            <a:xfrm>
              <a:off x="4866610"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6" name="椭圆 75"/>
            <p:cNvSpPr>
              <a:spLocks noChangeAspect="1"/>
            </p:cNvSpPr>
            <p:nvPr/>
          </p:nvSpPr>
          <p:spPr>
            <a:xfrm>
              <a:off x="5118637"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7" name="椭圆 76"/>
            <p:cNvSpPr>
              <a:spLocks noChangeAspect="1"/>
            </p:cNvSpPr>
            <p:nvPr/>
          </p:nvSpPr>
          <p:spPr>
            <a:xfrm>
              <a:off x="5370663"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8" name="椭圆 77"/>
            <p:cNvSpPr>
              <a:spLocks noChangeAspect="1"/>
            </p:cNvSpPr>
            <p:nvPr/>
          </p:nvSpPr>
          <p:spPr>
            <a:xfrm>
              <a:off x="2850399"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9" name="椭圆 78"/>
            <p:cNvSpPr>
              <a:spLocks noChangeAspect="1"/>
            </p:cNvSpPr>
            <p:nvPr/>
          </p:nvSpPr>
          <p:spPr>
            <a:xfrm>
              <a:off x="3102426"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0" name="椭圆 79"/>
            <p:cNvSpPr>
              <a:spLocks noChangeAspect="1"/>
            </p:cNvSpPr>
            <p:nvPr/>
          </p:nvSpPr>
          <p:spPr>
            <a:xfrm>
              <a:off x="3354453"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1" name="椭圆 80"/>
            <p:cNvSpPr>
              <a:spLocks noChangeAspect="1"/>
            </p:cNvSpPr>
            <p:nvPr/>
          </p:nvSpPr>
          <p:spPr>
            <a:xfrm>
              <a:off x="3606478"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2" name="椭圆 81"/>
            <p:cNvSpPr>
              <a:spLocks noChangeAspect="1"/>
            </p:cNvSpPr>
            <p:nvPr/>
          </p:nvSpPr>
          <p:spPr>
            <a:xfrm>
              <a:off x="3858505"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3" name="椭圆 82"/>
            <p:cNvSpPr>
              <a:spLocks noChangeAspect="1"/>
            </p:cNvSpPr>
            <p:nvPr/>
          </p:nvSpPr>
          <p:spPr>
            <a:xfrm>
              <a:off x="4110531"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4" name="椭圆 83"/>
            <p:cNvSpPr>
              <a:spLocks noChangeAspect="1"/>
            </p:cNvSpPr>
            <p:nvPr/>
          </p:nvSpPr>
          <p:spPr>
            <a:xfrm>
              <a:off x="4362557"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5" name="椭圆 84"/>
            <p:cNvSpPr>
              <a:spLocks noChangeAspect="1"/>
            </p:cNvSpPr>
            <p:nvPr/>
          </p:nvSpPr>
          <p:spPr>
            <a:xfrm>
              <a:off x="4614585"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6" name="椭圆 85"/>
            <p:cNvSpPr>
              <a:spLocks noChangeAspect="1"/>
            </p:cNvSpPr>
            <p:nvPr/>
          </p:nvSpPr>
          <p:spPr>
            <a:xfrm>
              <a:off x="4866610"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7" name="椭圆 86"/>
            <p:cNvSpPr>
              <a:spLocks noChangeAspect="1"/>
            </p:cNvSpPr>
            <p:nvPr/>
          </p:nvSpPr>
          <p:spPr>
            <a:xfrm>
              <a:off x="5118637"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8" name="椭圆 87"/>
            <p:cNvSpPr>
              <a:spLocks noChangeAspect="1"/>
            </p:cNvSpPr>
            <p:nvPr/>
          </p:nvSpPr>
          <p:spPr>
            <a:xfrm>
              <a:off x="5370663"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9" name="椭圆 88"/>
            <p:cNvSpPr>
              <a:spLocks noChangeAspect="1"/>
            </p:cNvSpPr>
            <p:nvPr/>
          </p:nvSpPr>
          <p:spPr>
            <a:xfrm>
              <a:off x="2850399"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0" name="椭圆 89"/>
            <p:cNvSpPr>
              <a:spLocks noChangeAspect="1"/>
            </p:cNvSpPr>
            <p:nvPr/>
          </p:nvSpPr>
          <p:spPr>
            <a:xfrm>
              <a:off x="3102426"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1" name="椭圆 90"/>
            <p:cNvSpPr>
              <a:spLocks noChangeAspect="1"/>
            </p:cNvSpPr>
            <p:nvPr/>
          </p:nvSpPr>
          <p:spPr>
            <a:xfrm>
              <a:off x="3354453"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2" name="椭圆 91"/>
            <p:cNvSpPr>
              <a:spLocks noChangeAspect="1"/>
            </p:cNvSpPr>
            <p:nvPr/>
          </p:nvSpPr>
          <p:spPr>
            <a:xfrm>
              <a:off x="3606478"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3" name="椭圆 92"/>
            <p:cNvSpPr>
              <a:spLocks noChangeAspect="1"/>
            </p:cNvSpPr>
            <p:nvPr/>
          </p:nvSpPr>
          <p:spPr>
            <a:xfrm>
              <a:off x="3858505"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4" name="椭圆 93"/>
            <p:cNvSpPr>
              <a:spLocks noChangeAspect="1"/>
            </p:cNvSpPr>
            <p:nvPr/>
          </p:nvSpPr>
          <p:spPr>
            <a:xfrm>
              <a:off x="4110531"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5" name="椭圆 94"/>
            <p:cNvSpPr>
              <a:spLocks noChangeAspect="1"/>
            </p:cNvSpPr>
            <p:nvPr/>
          </p:nvSpPr>
          <p:spPr>
            <a:xfrm>
              <a:off x="4362557"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6" name="椭圆 95"/>
            <p:cNvSpPr>
              <a:spLocks noChangeAspect="1"/>
            </p:cNvSpPr>
            <p:nvPr/>
          </p:nvSpPr>
          <p:spPr>
            <a:xfrm>
              <a:off x="4614585"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7" name="椭圆 96"/>
            <p:cNvSpPr>
              <a:spLocks noChangeAspect="1"/>
            </p:cNvSpPr>
            <p:nvPr/>
          </p:nvSpPr>
          <p:spPr>
            <a:xfrm>
              <a:off x="4866610"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8" name="椭圆 97"/>
            <p:cNvSpPr>
              <a:spLocks noChangeAspect="1"/>
            </p:cNvSpPr>
            <p:nvPr/>
          </p:nvSpPr>
          <p:spPr>
            <a:xfrm>
              <a:off x="5118637"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9" name="椭圆 98"/>
            <p:cNvSpPr>
              <a:spLocks noChangeAspect="1"/>
            </p:cNvSpPr>
            <p:nvPr/>
          </p:nvSpPr>
          <p:spPr>
            <a:xfrm>
              <a:off x="5370663"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0" name="椭圆 99"/>
            <p:cNvSpPr>
              <a:spLocks noChangeAspect="1"/>
            </p:cNvSpPr>
            <p:nvPr/>
          </p:nvSpPr>
          <p:spPr>
            <a:xfrm>
              <a:off x="2850399"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1" name="椭圆 100"/>
            <p:cNvSpPr>
              <a:spLocks noChangeAspect="1"/>
            </p:cNvSpPr>
            <p:nvPr/>
          </p:nvSpPr>
          <p:spPr>
            <a:xfrm>
              <a:off x="3102426"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2" name="椭圆 101"/>
            <p:cNvSpPr>
              <a:spLocks noChangeAspect="1"/>
            </p:cNvSpPr>
            <p:nvPr/>
          </p:nvSpPr>
          <p:spPr>
            <a:xfrm>
              <a:off x="3354453"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3" name="椭圆 102"/>
            <p:cNvSpPr>
              <a:spLocks noChangeAspect="1"/>
            </p:cNvSpPr>
            <p:nvPr/>
          </p:nvSpPr>
          <p:spPr>
            <a:xfrm>
              <a:off x="3606478"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4" name="椭圆 103"/>
            <p:cNvSpPr>
              <a:spLocks noChangeAspect="1"/>
            </p:cNvSpPr>
            <p:nvPr/>
          </p:nvSpPr>
          <p:spPr>
            <a:xfrm>
              <a:off x="3858505"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5" name="椭圆 104"/>
            <p:cNvSpPr>
              <a:spLocks noChangeAspect="1"/>
            </p:cNvSpPr>
            <p:nvPr/>
          </p:nvSpPr>
          <p:spPr>
            <a:xfrm>
              <a:off x="4110531"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6" name="椭圆 105"/>
            <p:cNvSpPr>
              <a:spLocks noChangeAspect="1"/>
            </p:cNvSpPr>
            <p:nvPr/>
          </p:nvSpPr>
          <p:spPr>
            <a:xfrm>
              <a:off x="4362557"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7" name="椭圆 106"/>
            <p:cNvSpPr>
              <a:spLocks noChangeAspect="1"/>
            </p:cNvSpPr>
            <p:nvPr/>
          </p:nvSpPr>
          <p:spPr>
            <a:xfrm>
              <a:off x="4614585"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8" name="椭圆 107"/>
            <p:cNvSpPr>
              <a:spLocks noChangeAspect="1"/>
            </p:cNvSpPr>
            <p:nvPr/>
          </p:nvSpPr>
          <p:spPr>
            <a:xfrm>
              <a:off x="4866610"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9" name="椭圆 108"/>
            <p:cNvSpPr>
              <a:spLocks noChangeAspect="1"/>
            </p:cNvSpPr>
            <p:nvPr/>
          </p:nvSpPr>
          <p:spPr>
            <a:xfrm>
              <a:off x="5118637"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10" name="椭圆 109"/>
            <p:cNvSpPr>
              <a:spLocks noChangeAspect="1"/>
            </p:cNvSpPr>
            <p:nvPr/>
          </p:nvSpPr>
          <p:spPr>
            <a:xfrm>
              <a:off x="5370663"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11" name="椭圆 110"/>
            <p:cNvSpPr>
              <a:spLocks noChangeAspect="1"/>
            </p:cNvSpPr>
            <p:nvPr/>
          </p:nvSpPr>
          <p:spPr>
            <a:xfrm>
              <a:off x="2604927" y="5908818"/>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12" name="椭圆 111"/>
            <p:cNvSpPr>
              <a:spLocks noChangeAspect="1"/>
            </p:cNvSpPr>
            <p:nvPr/>
          </p:nvSpPr>
          <p:spPr>
            <a:xfrm>
              <a:off x="2604927" y="6160844"/>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13" name="椭圆 112"/>
            <p:cNvSpPr>
              <a:spLocks noChangeAspect="1"/>
            </p:cNvSpPr>
            <p:nvPr/>
          </p:nvSpPr>
          <p:spPr>
            <a:xfrm>
              <a:off x="2604927" y="6412872"/>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14" name="椭圆 113"/>
            <p:cNvSpPr>
              <a:spLocks noChangeAspect="1"/>
            </p:cNvSpPr>
            <p:nvPr/>
          </p:nvSpPr>
          <p:spPr>
            <a:xfrm>
              <a:off x="2604927" y="6664898"/>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grpSp>
      <p:pic>
        <p:nvPicPr>
          <p:cNvPr id="3" name="图片 2"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1773" y="408572"/>
            <a:ext cx="1422400" cy="430530"/>
          </a:xfrm>
          <a:prstGeom prst="rect">
            <a:avLst/>
          </a:prstGeom>
          <a:noFill/>
        </p:spPr>
        <p:txBody>
          <a:bodyPr wrap="none" lIns="0" tIns="0" rIns="0" bIns="0" rtlCol="0">
            <a:spAutoFit/>
          </a:bodyPr>
          <a:lstStyle/>
          <a:p>
            <a:pPr algn="l">
              <a:defRPr/>
            </a:pPr>
            <a:r>
              <a:rPr lang="zh-CN" altLang="en-US" sz="2800">
                <a:sym typeface="+mn-ea"/>
              </a:rPr>
              <a:t>磁阻电机</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图片 2" descr="微信图片_20230718163943"/>
          <p:cNvPicPr>
            <a:picLocks noChangeAspect="1"/>
          </p:cNvPicPr>
          <p:nvPr>
            <p:custDataLst>
              <p:tags r:id="rId4"/>
            </p:custDataLst>
          </p:nvPr>
        </p:nvPicPr>
        <p:blipFill>
          <a:blip r:embed="rId5"/>
          <a:stretch>
            <a:fillRect/>
          </a:stretch>
        </p:blipFill>
        <p:spPr>
          <a:xfrm>
            <a:off x="433070" y="2479040"/>
            <a:ext cx="2595880" cy="2484120"/>
          </a:xfrm>
          <a:prstGeom prst="rect">
            <a:avLst/>
          </a:prstGeom>
        </p:spPr>
      </p:pic>
      <p:pic>
        <p:nvPicPr>
          <p:cNvPr id="5" name="图片 4" descr="微信图片_20230718164929"/>
          <p:cNvPicPr>
            <a:picLocks noChangeAspect="1"/>
          </p:cNvPicPr>
          <p:nvPr>
            <p:custDataLst>
              <p:tags r:id="rId6"/>
            </p:custDataLst>
          </p:nvPr>
        </p:nvPicPr>
        <p:blipFill>
          <a:blip r:embed="rId7"/>
          <a:stretch>
            <a:fillRect/>
          </a:stretch>
        </p:blipFill>
        <p:spPr>
          <a:xfrm>
            <a:off x="4224020" y="2479040"/>
            <a:ext cx="2635885" cy="2522220"/>
          </a:xfrm>
          <a:prstGeom prst="rect">
            <a:avLst/>
          </a:prstGeom>
        </p:spPr>
      </p:pic>
      <p:pic>
        <p:nvPicPr>
          <p:cNvPr id="6" name="图片 5" descr="微信图片_20230718164949"/>
          <p:cNvPicPr>
            <a:picLocks noChangeAspect="1"/>
          </p:cNvPicPr>
          <p:nvPr>
            <p:custDataLst>
              <p:tags r:id="rId8"/>
            </p:custDataLst>
          </p:nvPr>
        </p:nvPicPr>
        <p:blipFill>
          <a:blip r:embed="rId9"/>
          <a:stretch>
            <a:fillRect/>
          </a:stretch>
        </p:blipFill>
        <p:spPr>
          <a:xfrm>
            <a:off x="8054975" y="2479040"/>
            <a:ext cx="2645410" cy="2533015"/>
          </a:xfrm>
          <a:prstGeom prst="rect">
            <a:avLst/>
          </a:prstGeom>
        </p:spPr>
      </p:pic>
      <p:sp>
        <p:nvSpPr>
          <p:cNvPr id="7" name="文本框 6"/>
          <p:cNvSpPr txBox="1"/>
          <p:nvPr/>
        </p:nvSpPr>
        <p:spPr>
          <a:xfrm>
            <a:off x="774065" y="1466850"/>
            <a:ext cx="4064000" cy="368300"/>
          </a:xfrm>
          <a:prstGeom prst="rect">
            <a:avLst/>
          </a:prstGeom>
          <a:noFill/>
        </p:spPr>
        <p:txBody>
          <a:bodyPr wrap="square" rtlCol="0">
            <a:spAutoFit/>
          </a:bodyPr>
          <a:p>
            <a:r>
              <a:rPr lang="zh-CN" altLang="en-US"/>
              <a:t>磁力线分布</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5" presetClass="path" presetSubtype="0" accel="50000" decel="50000" fill="hold" nodeType="clickEffect">
                                  <p:stCondLst>
                                    <p:cond delay="0"/>
                                  </p:stCondLst>
                                  <p:childTnLst>
                                    <p:animMotion origin="layout" path="M 0 0 L -0.281979 -0.00185185 " pathEditMode="relative" rAng="0" ptsTypes="">
                                      <p:cBhvr>
                                        <p:cTn id="11" dur="2000" fill="hold"/>
                                        <p:tgtEl>
                                          <p:spTgt spid="3"/>
                                        </p:tgtEl>
                                        <p:attrNameLst>
                                          <p:attrName>ppt_x</p:attrName>
                                          <p:attrName>ppt_y</p:attrName>
                                        </p:attrNameLst>
                                      </p:cBhvr>
                                      <p:rCtr x="-125" y="0"/>
                                    </p:animMotion>
                                  </p:childTnLst>
                                </p:cTn>
                              </p:par>
                              <p:par>
                                <p:cTn id="12" presetID="9" presetClass="entr" presetSubtype="0" fill="hold" nodeType="withEffect">
                                  <p:stCondLst>
                                    <p:cond delay="160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1773" y="408572"/>
            <a:ext cx="3200400" cy="430530"/>
          </a:xfrm>
          <a:prstGeom prst="rect">
            <a:avLst/>
          </a:prstGeom>
          <a:noFill/>
        </p:spPr>
        <p:txBody>
          <a:bodyPr wrap="none" lIns="0" tIns="0" rIns="0" bIns="0" rtlCol="0">
            <a:spAutoFit/>
          </a:bodyPr>
          <a:lstStyle/>
          <a:p>
            <a:pPr algn="l">
              <a:defRPr/>
            </a:pPr>
            <a:r>
              <a:rPr lang="zh-CN" altLang="en-US" sz="2800">
                <a:sym typeface="+mn-ea"/>
              </a:rPr>
              <a:t>内永磁同步磁阻电机</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313055" y="1711960"/>
            <a:ext cx="4358005" cy="3692525"/>
          </a:xfrm>
          <a:prstGeom prst="rect">
            <a:avLst/>
          </a:prstGeom>
          <a:noFill/>
        </p:spPr>
        <p:txBody>
          <a:bodyPr wrap="square" rtlCol="0">
            <a:spAutoFit/>
          </a:bodyPr>
          <a:p>
            <a:r>
              <a:rPr lang="zh-CN" altLang="en-US"/>
              <a:t>一、内永磁同步磁阻电机特点：</a:t>
            </a:r>
            <a:endParaRPr lang="zh-CN" altLang="en-US"/>
          </a:p>
          <a:p>
            <a:endParaRPr lang="en-US" altLang="zh-CN"/>
          </a:p>
          <a:p>
            <a:r>
              <a:rPr lang="en-US" altLang="zh-CN"/>
              <a:t>1</a:t>
            </a:r>
            <a:r>
              <a:rPr lang="zh-CN" altLang="en-US"/>
              <a:t>、体积小、重量轻、温升低、承受能力强、工作效率高、功率因数高</a:t>
            </a:r>
            <a:endParaRPr lang="zh-CN" altLang="en-US"/>
          </a:p>
          <a:p>
            <a:endParaRPr lang="en-US" altLang="zh-CN"/>
          </a:p>
          <a:p>
            <a:r>
              <a:rPr lang="en-US" altLang="zh-CN"/>
              <a:t>2</a:t>
            </a:r>
            <a:r>
              <a:rPr lang="zh-CN" altLang="en-US"/>
              <a:t>、转子没有永磁铁，不会使定子线圈产生反电动式。</a:t>
            </a:r>
            <a:endParaRPr lang="zh-CN" altLang="en-US"/>
          </a:p>
          <a:p>
            <a:endParaRPr lang="en-US" altLang="zh-CN"/>
          </a:p>
          <a:p>
            <a:r>
              <a:rPr lang="en-US" altLang="zh-CN"/>
              <a:t>3</a:t>
            </a:r>
            <a:r>
              <a:rPr lang="zh-CN" altLang="en-US"/>
              <a:t>、内置式永磁同步电机可以看作是一种合成电机，将永磁铁放在磁阻式电机的槽里面，因为永磁铁的磁阻也很大，永磁铁的磁阻和空气接近，不会对磁阻式同步电机的特性产生影响。</a:t>
            </a:r>
            <a:endParaRPr lang="zh-CN" altLang="en-US"/>
          </a:p>
        </p:txBody>
      </p:sp>
      <p:pic>
        <p:nvPicPr>
          <p:cNvPr id="5" name="图片 4" descr="微信图片_20230718164939"/>
          <p:cNvPicPr>
            <a:picLocks noChangeAspect="1"/>
          </p:cNvPicPr>
          <p:nvPr>
            <p:custDataLst>
              <p:tags r:id="rId4"/>
            </p:custDataLst>
          </p:nvPr>
        </p:nvPicPr>
        <p:blipFill>
          <a:blip r:embed="rId5"/>
          <a:srcRect t="4887" r="-546" b="3484"/>
          <a:stretch>
            <a:fillRect/>
          </a:stretch>
        </p:blipFill>
        <p:spPr>
          <a:xfrm>
            <a:off x="6096000" y="1407795"/>
            <a:ext cx="4673600" cy="46431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1773" y="408572"/>
            <a:ext cx="3200400" cy="430530"/>
          </a:xfrm>
          <a:prstGeom prst="rect">
            <a:avLst/>
          </a:prstGeom>
          <a:noFill/>
        </p:spPr>
        <p:txBody>
          <a:bodyPr wrap="none" lIns="0" tIns="0" rIns="0" bIns="0" rtlCol="0">
            <a:spAutoFit/>
          </a:bodyPr>
          <a:lstStyle/>
          <a:p>
            <a:pPr algn="l">
              <a:defRPr/>
            </a:pPr>
            <a:r>
              <a:rPr lang="zh-CN" altLang="en-US" sz="2800">
                <a:sym typeface="+mn-ea"/>
              </a:rPr>
              <a:t>内永磁同步磁阻电机</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9" name="组合 18"/>
          <p:cNvGrpSpPr/>
          <p:nvPr/>
        </p:nvGrpSpPr>
        <p:grpSpPr>
          <a:xfrm>
            <a:off x="4998720" y="1605915"/>
            <a:ext cx="6361430" cy="4512310"/>
            <a:chOff x="7872" y="2529"/>
            <a:chExt cx="10018" cy="7106"/>
          </a:xfrm>
        </p:grpSpPr>
        <p:pic>
          <p:nvPicPr>
            <p:cNvPr id="6" name="F35B0BEE-F18A-47BB-8FCB-E00DA2F2635D-15" descr="C:/Users/岳群/AppData/Local/Temp/wpp.bYqqZawpp"/>
            <p:cNvPicPr>
              <a:picLocks noChangeAspect="1"/>
            </p:cNvPicPr>
            <p:nvPr>
              <p:custDataLst>
                <p:tags r:id="rId4"/>
              </p:custDataLst>
            </p:nvPr>
          </p:nvPicPr>
          <p:blipFill>
            <a:blip r:embed="rId5"/>
            <a:stretch>
              <a:fillRect/>
            </a:stretch>
          </p:blipFill>
          <p:spPr>
            <a:xfrm rot="2580000">
              <a:off x="8712" y="3901"/>
              <a:ext cx="5237" cy="4963"/>
            </a:xfrm>
            <a:prstGeom prst="rect">
              <a:avLst/>
            </a:prstGeom>
          </p:spPr>
        </p:pic>
        <p:pic>
          <p:nvPicPr>
            <p:cNvPr id="7" name="F35B0BEE-F18A-47BB-8FCB-E00DA2F2635D-16" descr="C:/Users/岳群/AppData/Local/Temp/wpp.VLnWnYwpp"/>
            <p:cNvPicPr>
              <a:picLocks noChangeAspect="1"/>
            </p:cNvPicPr>
            <p:nvPr>
              <p:custDataLst>
                <p:tags r:id="rId6"/>
              </p:custDataLst>
            </p:nvPr>
          </p:nvPicPr>
          <p:blipFill>
            <a:blip r:embed="rId7"/>
            <a:srcRect t="-138" r="381"/>
            <a:stretch>
              <a:fillRect/>
            </a:stretch>
          </p:blipFill>
          <p:spPr>
            <a:xfrm rot="21240000">
              <a:off x="9177" y="4474"/>
              <a:ext cx="4157" cy="4408"/>
            </a:xfrm>
            <a:prstGeom prst="rect">
              <a:avLst/>
            </a:prstGeom>
          </p:spPr>
        </p:pic>
        <p:cxnSp>
          <p:nvCxnSpPr>
            <p:cNvPr id="8" name="直接箭头连接符 7"/>
            <p:cNvCxnSpPr/>
            <p:nvPr>
              <p:custDataLst>
                <p:tags r:id="rId8"/>
              </p:custDataLst>
            </p:nvPr>
          </p:nvCxnSpPr>
          <p:spPr>
            <a:xfrm flipV="1">
              <a:off x="13348" y="3895"/>
              <a:ext cx="2087" cy="96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文本框 8"/>
            <p:cNvSpPr txBox="1"/>
            <p:nvPr>
              <p:custDataLst>
                <p:tags r:id="rId9"/>
              </p:custDataLst>
            </p:nvPr>
          </p:nvSpPr>
          <p:spPr>
            <a:xfrm>
              <a:off x="15360" y="3578"/>
              <a:ext cx="1797" cy="580"/>
            </a:xfrm>
            <a:prstGeom prst="rect">
              <a:avLst/>
            </a:prstGeom>
            <a:noFill/>
          </p:spPr>
          <p:txBody>
            <a:bodyPr wrap="square" rtlCol="0">
              <a:spAutoFit/>
            </a:bodyPr>
            <a:p>
              <a:r>
                <a:rPr lang="zh-CN" altLang="en-US"/>
                <a:t>定子磁场</a:t>
              </a:r>
              <a:endParaRPr lang="zh-CN" altLang="en-US"/>
            </a:p>
          </p:txBody>
        </p:sp>
        <p:cxnSp>
          <p:nvCxnSpPr>
            <p:cNvPr id="10" name="直接箭头连接符 9"/>
            <p:cNvCxnSpPr/>
            <p:nvPr>
              <p:custDataLst>
                <p:tags r:id="rId10"/>
              </p:custDataLst>
            </p:nvPr>
          </p:nvCxnSpPr>
          <p:spPr>
            <a:xfrm>
              <a:off x="11421" y="4926"/>
              <a:ext cx="4673" cy="63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文本框 10"/>
            <p:cNvSpPr txBox="1"/>
            <p:nvPr>
              <p:custDataLst>
                <p:tags r:id="rId11"/>
              </p:custDataLst>
            </p:nvPr>
          </p:nvSpPr>
          <p:spPr>
            <a:xfrm>
              <a:off x="16094" y="5384"/>
              <a:ext cx="1797" cy="580"/>
            </a:xfrm>
            <a:prstGeom prst="rect">
              <a:avLst/>
            </a:prstGeom>
            <a:noFill/>
          </p:spPr>
          <p:txBody>
            <a:bodyPr wrap="square" rtlCol="0">
              <a:spAutoFit/>
            </a:bodyPr>
            <a:p>
              <a:r>
                <a:rPr lang="zh-CN" altLang="en-US"/>
                <a:t>转子磁场</a:t>
              </a:r>
              <a:endParaRPr lang="zh-CN" altLang="en-US"/>
            </a:p>
          </p:txBody>
        </p:sp>
        <p:cxnSp>
          <p:nvCxnSpPr>
            <p:cNvPr id="12" name="直接连接符 11"/>
            <p:cNvCxnSpPr/>
            <p:nvPr>
              <p:custDataLst>
                <p:tags r:id="rId12"/>
              </p:custDataLst>
            </p:nvPr>
          </p:nvCxnSpPr>
          <p:spPr>
            <a:xfrm>
              <a:off x="11325" y="2529"/>
              <a:ext cx="0" cy="7106"/>
            </a:xfrm>
            <a:prstGeom prst="line">
              <a:avLst/>
            </a:prstGeom>
            <a:ln w="38100" cmpd="sng">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13"/>
              </p:custDataLst>
            </p:nvPr>
          </p:nvCxnSpPr>
          <p:spPr>
            <a:xfrm flipH="1">
              <a:off x="7872" y="3454"/>
              <a:ext cx="7294" cy="5516"/>
            </a:xfrm>
            <a:prstGeom prst="line">
              <a:avLst/>
            </a:prstGeom>
            <a:ln w="38100" cmpd="sng">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custDataLst>
                <p:tags r:id="rId14"/>
              </p:custDataLst>
            </p:nvPr>
          </p:nvCxnSpPr>
          <p:spPr>
            <a:xfrm>
              <a:off x="11325" y="3803"/>
              <a:ext cx="2000" cy="960"/>
            </a:xfrm>
            <a:prstGeom prst="straightConnector1">
              <a:avLst/>
            </a:prstGeom>
            <a:ln w="28575" cmpd="sng">
              <a:solidFill>
                <a:srgbClr val="FF0000"/>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sp>
          <p:nvSpPr>
            <p:cNvPr id="15" name="文本框 14"/>
            <p:cNvSpPr txBox="1"/>
            <p:nvPr>
              <p:custDataLst>
                <p:tags r:id="rId15"/>
              </p:custDataLst>
            </p:nvPr>
          </p:nvSpPr>
          <p:spPr>
            <a:xfrm>
              <a:off x="12166" y="3802"/>
              <a:ext cx="1181" cy="580"/>
            </a:xfrm>
            <a:prstGeom prst="rect">
              <a:avLst/>
            </a:prstGeom>
            <a:noFill/>
          </p:spPr>
          <p:txBody>
            <a:bodyPr wrap="square" rtlCol="0">
              <a:spAutoFit/>
            </a:bodyPr>
            <a:p>
              <a:r>
                <a:rPr lang="en-US" altLang="zh-CN"/>
                <a:t>50</a:t>
              </a:r>
              <a:r>
                <a:rPr lang="zh-CN" altLang="en-US"/>
                <a:t>°</a:t>
              </a:r>
              <a:endParaRPr lang="zh-CN" altLang="en-US"/>
            </a:p>
          </p:txBody>
        </p:sp>
      </p:grpSp>
      <p:sp>
        <p:nvSpPr>
          <p:cNvPr id="16" name="文本框 15"/>
          <p:cNvSpPr txBox="1"/>
          <p:nvPr>
            <p:custDataLst>
              <p:tags r:id="rId16"/>
            </p:custDataLst>
          </p:nvPr>
        </p:nvSpPr>
        <p:spPr>
          <a:xfrm>
            <a:off x="385445" y="2192655"/>
            <a:ext cx="4490085" cy="368300"/>
          </a:xfrm>
          <a:prstGeom prst="rect">
            <a:avLst/>
          </a:prstGeom>
          <a:noFill/>
        </p:spPr>
        <p:txBody>
          <a:bodyPr wrap="square" rtlCol="0">
            <a:spAutoFit/>
          </a:bodyPr>
          <a:p>
            <a:r>
              <a:rPr lang="zh-CN" altLang="en-US"/>
              <a:t>中低速运行时转子与定子的磁力线位置</a:t>
            </a:r>
            <a:endParaRPr lang="zh-CN" altLang="en-US"/>
          </a:p>
        </p:txBody>
      </p:sp>
      <p:sp>
        <p:nvSpPr>
          <p:cNvPr id="18" name="文本框 17"/>
          <p:cNvSpPr txBox="1"/>
          <p:nvPr/>
        </p:nvSpPr>
        <p:spPr>
          <a:xfrm>
            <a:off x="242570" y="1466850"/>
            <a:ext cx="6096000" cy="368300"/>
          </a:xfrm>
          <a:prstGeom prst="rect">
            <a:avLst/>
          </a:prstGeom>
          <a:noFill/>
        </p:spPr>
        <p:txBody>
          <a:bodyPr wrap="square" rtlCol="0" anchor="t">
            <a:spAutoFit/>
          </a:bodyPr>
          <a:p>
            <a:r>
              <a:rPr lang="zh-CN" altLang="en-US">
                <a:sym typeface="+mn-ea"/>
              </a:rPr>
              <a:t>一、内永磁同步磁阻电机原理：</a:t>
            </a:r>
            <a:endParaRPr lang="zh-CN" altLang="en-US">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1773" y="408572"/>
            <a:ext cx="3200400" cy="430530"/>
          </a:xfrm>
          <a:prstGeom prst="rect">
            <a:avLst/>
          </a:prstGeom>
          <a:noFill/>
        </p:spPr>
        <p:txBody>
          <a:bodyPr wrap="none" lIns="0" tIns="0" rIns="0" bIns="0" rtlCol="0">
            <a:spAutoFit/>
          </a:bodyPr>
          <a:lstStyle/>
          <a:p>
            <a:pPr algn="l">
              <a:defRPr/>
            </a:pPr>
            <a:r>
              <a:rPr lang="zh-CN" altLang="en-US" sz="2800">
                <a:sym typeface="+mn-ea"/>
              </a:rPr>
              <a:t>内永磁同步磁阻电机</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4" name="组合 13"/>
          <p:cNvGrpSpPr/>
          <p:nvPr/>
        </p:nvGrpSpPr>
        <p:grpSpPr>
          <a:xfrm>
            <a:off x="3990975" y="1574800"/>
            <a:ext cx="7379970" cy="4796155"/>
            <a:chOff x="3305" y="302"/>
            <a:chExt cx="14602" cy="9731"/>
          </a:xfrm>
        </p:grpSpPr>
        <p:pic>
          <p:nvPicPr>
            <p:cNvPr id="3" name="F35B0BEE-F18A-47BB-8FCB-E00DA2F2635D-19" descr="C:/Users/岳群/AppData/Local/Temp/wpp.bYqqZawpp"/>
            <p:cNvPicPr>
              <a:picLocks noChangeAspect="1"/>
            </p:cNvPicPr>
            <p:nvPr>
              <p:custDataLst>
                <p:tags r:id="rId4"/>
              </p:custDataLst>
            </p:nvPr>
          </p:nvPicPr>
          <p:blipFill>
            <a:blip r:embed="rId5"/>
            <a:stretch>
              <a:fillRect/>
            </a:stretch>
          </p:blipFill>
          <p:spPr>
            <a:xfrm rot="3960000">
              <a:off x="6329" y="2226"/>
              <a:ext cx="6632" cy="6797"/>
            </a:xfrm>
            <a:prstGeom prst="rect">
              <a:avLst/>
            </a:prstGeom>
          </p:spPr>
        </p:pic>
        <p:pic>
          <p:nvPicPr>
            <p:cNvPr id="5" name="F35B0BEE-F18A-47BB-8FCB-E00DA2F2635D-20" descr="C:/Users/岳群/AppData/Local/Temp/wpp.VLnWnYwpp"/>
            <p:cNvPicPr>
              <a:picLocks noChangeAspect="1"/>
            </p:cNvPicPr>
            <p:nvPr>
              <p:custDataLst>
                <p:tags r:id="rId6"/>
              </p:custDataLst>
            </p:nvPr>
          </p:nvPicPr>
          <p:blipFill>
            <a:blip r:embed="rId7"/>
            <a:srcRect t="-138" r="381"/>
            <a:stretch>
              <a:fillRect/>
            </a:stretch>
          </p:blipFill>
          <p:spPr>
            <a:xfrm rot="21240000">
              <a:off x="6872" y="2966"/>
              <a:ext cx="5264" cy="6037"/>
            </a:xfrm>
            <a:prstGeom prst="rect">
              <a:avLst/>
            </a:prstGeom>
          </p:spPr>
        </p:pic>
        <p:cxnSp>
          <p:nvCxnSpPr>
            <p:cNvPr id="8" name="直接箭头连接符 7"/>
            <p:cNvCxnSpPr/>
            <p:nvPr>
              <p:custDataLst>
                <p:tags r:id="rId8"/>
              </p:custDataLst>
            </p:nvPr>
          </p:nvCxnSpPr>
          <p:spPr>
            <a:xfrm flipV="1">
              <a:off x="12511" y="2172"/>
              <a:ext cx="2286" cy="2332"/>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文本框 8"/>
            <p:cNvSpPr txBox="1"/>
            <p:nvPr>
              <p:custDataLst>
                <p:tags r:id="rId9"/>
              </p:custDataLst>
            </p:nvPr>
          </p:nvSpPr>
          <p:spPr>
            <a:xfrm>
              <a:off x="14702" y="1738"/>
              <a:ext cx="2276" cy="747"/>
            </a:xfrm>
            <a:prstGeom prst="rect">
              <a:avLst/>
            </a:prstGeom>
            <a:noFill/>
          </p:spPr>
          <p:txBody>
            <a:bodyPr wrap="square" rtlCol="0">
              <a:spAutoFit/>
            </a:bodyPr>
            <a:p>
              <a:r>
                <a:rPr lang="zh-CN" altLang="en-US"/>
                <a:t>定子磁场</a:t>
              </a:r>
              <a:endParaRPr lang="zh-CN" altLang="en-US"/>
            </a:p>
          </p:txBody>
        </p:sp>
        <p:cxnSp>
          <p:nvCxnSpPr>
            <p:cNvPr id="6" name="直接箭头连接符 5"/>
            <p:cNvCxnSpPr/>
            <p:nvPr>
              <p:custDataLst>
                <p:tags r:id="rId10"/>
              </p:custDataLst>
            </p:nvPr>
          </p:nvCxnSpPr>
          <p:spPr>
            <a:xfrm>
              <a:off x="9714" y="3585"/>
              <a:ext cx="5917" cy="87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文本框 6"/>
            <p:cNvSpPr txBox="1"/>
            <p:nvPr>
              <p:custDataLst>
                <p:tags r:id="rId11"/>
              </p:custDataLst>
            </p:nvPr>
          </p:nvSpPr>
          <p:spPr>
            <a:xfrm>
              <a:off x="15631" y="4211"/>
              <a:ext cx="2276" cy="747"/>
            </a:xfrm>
            <a:prstGeom prst="rect">
              <a:avLst/>
            </a:prstGeom>
            <a:noFill/>
          </p:spPr>
          <p:txBody>
            <a:bodyPr wrap="square" rtlCol="0">
              <a:spAutoFit/>
            </a:bodyPr>
            <a:p>
              <a:r>
                <a:rPr lang="zh-CN" altLang="en-US"/>
                <a:t>转子磁场</a:t>
              </a:r>
              <a:endParaRPr lang="zh-CN" altLang="en-US"/>
            </a:p>
          </p:txBody>
        </p:sp>
        <p:cxnSp>
          <p:nvCxnSpPr>
            <p:cNvPr id="10" name="直接连接符 9"/>
            <p:cNvCxnSpPr/>
            <p:nvPr>
              <p:custDataLst>
                <p:tags r:id="rId12"/>
              </p:custDataLst>
            </p:nvPr>
          </p:nvCxnSpPr>
          <p:spPr>
            <a:xfrm>
              <a:off x="9592" y="302"/>
              <a:ext cx="0" cy="9731"/>
            </a:xfrm>
            <a:prstGeom prst="line">
              <a:avLst/>
            </a:prstGeom>
            <a:ln w="38100" cmpd="sng">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13"/>
              </p:custDataLst>
            </p:nvPr>
          </p:nvCxnSpPr>
          <p:spPr>
            <a:xfrm flipH="1">
              <a:off x="3305" y="3978"/>
              <a:ext cx="11786" cy="3599"/>
            </a:xfrm>
            <a:prstGeom prst="line">
              <a:avLst/>
            </a:prstGeom>
            <a:ln w="38100" cmpd="sng">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custDataLst>
                <p:tags r:id="rId14"/>
              </p:custDataLst>
            </p:nvPr>
          </p:nvCxnSpPr>
          <p:spPr>
            <a:xfrm>
              <a:off x="9592" y="2047"/>
              <a:ext cx="3274" cy="2487"/>
            </a:xfrm>
            <a:prstGeom prst="straightConnector1">
              <a:avLst/>
            </a:prstGeom>
            <a:ln w="28575" cmpd="sng">
              <a:solidFill>
                <a:srgbClr val="FF0000"/>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sp>
          <p:nvSpPr>
            <p:cNvPr id="13" name="文本框 12"/>
            <p:cNvSpPr txBox="1"/>
            <p:nvPr>
              <p:custDataLst>
                <p:tags r:id="rId15"/>
              </p:custDataLst>
            </p:nvPr>
          </p:nvSpPr>
          <p:spPr>
            <a:xfrm>
              <a:off x="11501" y="2707"/>
              <a:ext cx="1910" cy="747"/>
            </a:xfrm>
            <a:prstGeom prst="rect">
              <a:avLst/>
            </a:prstGeom>
            <a:noFill/>
          </p:spPr>
          <p:txBody>
            <a:bodyPr wrap="square" rtlCol="0">
              <a:spAutoFit/>
            </a:bodyPr>
            <a:p>
              <a:r>
                <a:rPr lang="en-US" altLang="zh-CN"/>
                <a:t>77.5</a:t>
              </a:r>
              <a:r>
                <a:rPr lang="zh-CN" altLang="en-US"/>
                <a:t>°</a:t>
              </a:r>
              <a:endParaRPr lang="zh-CN" altLang="en-US"/>
            </a:p>
          </p:txBody>
        </p:sp>
      </p:grpSp>
      <p:sp>
        <p:nvSpPr>
          <p:cNvPr id="16" name="文本框 15"/>
          <p:cNvSpPr txBox="1"/>
          <p:nvPr>
            <p:custDataLst>
              <p:tags r:id="rId16"/>
            </p:custDataLst>
          </p:nvPr>
        </p:nvSpPr>
        <p:spPr>
          <a:xfrm>
            <a:off x="509270" y="1574800"/>
            <a:ext cx="4239895" cy="368300"/>
          </a:xfrm>
          <a:prstGeom prst="rect">
            <a:avLst/>
          </a:prstGeom>
          <a:noFill/>
        </p:spPr>
        <p:txBody>
          <a:bodyPr wrap="square" rtlCol="0">
            <a:spAutoFit/>
          </a:bodyPr>
          <a:p>
            <a:r>
              <a:rPr lang="zh-CN" altLang="en-US"/>
              <a:t>高速运行时</a:t>
            </a:r>
            <a:r>
              <a:rPr lang="zh-CN" altLang="en-US">
                <a:sym typeface="+mn-ea"/>
              </a:rPr>
              <a:t>转子与定子的磁力线位置</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rot="3219617" flipH="1" flipV="1">
            <a:off x="8960812" y="4818207"/>
            <a:ext cx="2521669" cy="3835203"/>
          </a:xfrm>
          <a:custGeom>
            <a:avLst/>
            <a:gdLst>
              <a:gd name="connsiteX0" fmla="*/ 0 w 2521669"/>
              <a:gd name="connsiteY0" fmla="*/ 3427853 h 3835203"/>
              <a:gd name="connsiteX1" fmla="*/ 2521669 w 2521669"/>
              <a:gd name="connsiteY1" fmla="*/ 0 h 3835203"/>
              <a:gd name="connsiteX2" fmla="*/ 2521669 w 2521669"/>
              <a:gd name="connsiteY2" fmla="*/ 3202311 h 3835203"/>
              <a:gd name="connsiteX3" fmla="*/ 1888777 w 2521669"/>
              <a:gd name="connsiteY3" fmla="*/ 3835203 h 3835203"/>
              <a:gd name="connsiteX4" fmla="*/ 553735 w 2521669"/>
              <a:gd name="connsiteY4" fmla="*/ 3835203 h 3835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1669" h="3835203">
                <a:moveTo>
                  <a:pt x="0" y="3427853"/>
                </a:moveTo>
                <a:lnTo>
                  <a:pt x="2521669" y="0"/>
                </a:lnTo>
                <a:lnTo>
                  <a:pt x="2521669" y="3202311"/>
                </a:lnTo>
                <a:cubicBezTo>
                  <a:pt x="2521669" y="3551848"/>
                  <a:pt x="2238314" y="3835203"/>
                  <a:pt x="1888777" y="3835203"/>
                </a:cubicBezTo>
                <a:lnTo>
                  <a:pt x="553735" y="3835203"/>
                </a:lnTo>
                <a:close/>
              </a:path>
            </a:pathLst>
          </a:custGeom>
          <a:solidFill>
            <a:srgbClr val="112759"/>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7" name="任意多边形 6"/>
          <p:cNvSpPr/>
          <p:nvPr/>
        </p:nvSpPr>
        <p:spPr>
          <a:xfrm rot="3219617">
            <a:off x="702834" y="-1796909"/>
            <a:ext cx="2521669" cy="3835203"/>
          </a:xfrm>
          <a:custGeom>
            <a:avLst/>
            <a:gdLst>
              <a:gd name="connsiteX0" fmla="*/ 0 w 2521669"/>
              <a:gd name="connsiteY0" fmla="*/ 3427853 h 3835203"/>
              <a:gd name="connsiteX1" fmla="*/ 2521669 w 2521669"/>
              <a:gd name="connsiteY1" fmla="*/ 0 h 3835203"/>
              <a:gd name="connsiteX2" fmla="*/ 2521669 w 2521669"/>
              <a:gd name="connsiteY2" fmla="*/ 3202311 h 3835203"/>
              <a:gd name="connsiteX3" fmla="*/ 1888777 w 2521669"/>
              <a:gd name="connsiteY3" fmla="*/ 3835203 h 3835203"/>
              <a:gd name="connsiteX4" fmla="*/ 553735 w 2521669"/>
              <a:gd name="connsiteY4" fmla="*/ 3835203 h 3835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1669" h="3835203">
                <a:moveTo>
                  <a:pt x="0" y="3427853"/>
                </a:moveTo>
                <a:lnTo>
                  <a:pt x="2521669" y="0"/>
                </a:lnTo>
                <a:lnTo>
                  <a:pt x="2521669" y="3202311"/>
                </a:lnTo>
                <a:cubicBezTo>
                  <a:pt x="2521669" y="3551848"/>
                  <a:pt x="2238314" y="3835203"/>
                  <a:pt x="1888777" y="3835203"/>
                </a:cubicBezTo>
                <a:lnTo>
                  <a:pt x="553735" y="3835203"/>
                </a:lnTo>
                <a:close/>
              </a:path>
            </a:pathLst>
          </a:custGeom>
          <a:solidFill>
            <a:srgbClr val="112759"/>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4" name="直角三角形 3"/>
          <p:cNvSpPr/>
          <p:nvPr/>
        </p:nvSpPr>
        <p:spPr>
          <a:xfrm rot="5400000">
            <a:off x="456658" y="-456657"/>
            <a:ext cx="2431702" cy="3345019"/>
          </a:xfrm>
          <a:prstGeom prst="rtTriangle">
            <a:avLst/>
          </a:pr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5" name="直角三角形 4"/>
          <p:cNvSpPr/>
          <p:nvPr/>
        </p:nvSpPr>
        <p:spPr>
          <a:xfrm rot="5400000" flipH="1" flipV="1">
            <a:off x="9303639" y="3969639"/>
            <a:ext cx="2431702" cy="3345019"/>
          </a:xfrm>
          <a:prstGeom prst="rtTriangle">
            <a:avLst/>
          </a:pr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5" name="文本框 14"/>
          <p:cNvSpPr txBox="1"/>
          <p:nvPr/>
        </p:nvSpPr>
        <p:spPr>
          <a:xfrm>
            <a:off x="3950681" y="3659362"/>
            <a:ext cx="4290638" cy="523220"/>
          </a:xfrm>
          <a:prstGeom prst="rect">
            <a:avLst/>
          </a:prstGeom>
          <a:noFill/>
        </p:spPr>
        <p:txBody>
          <a:bodyPr wrap="square" rtlCol="0">
            <a:spAutoFit/>
          </a:bodyPr>
          <a:lstStyle/>
          <a:p>
            <a:pPr algn="dist">
              <a:lnSpc>
                <a:spcPct val="140000"/>
              </a:lnSpc>
            </a:pPr>
            <a:r>
              <a:rPr lang="zh-CN" altLang="en-US" sz="2000" dirty="0">
                <a:solidFill>
                  <a:srgbClr val="1660CC"/>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诚信</a:t>
            </a:r>
            <a:r>
              <a:rPr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  </a:t>
            </a:r>
            <a:r>
              <a:rPr lang="en-US" altLang="zh-CN"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  </a:t>
            </a:r>
            <a:r>
              <a:rPr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共赢  </a:t>
            </a:r>
            <a:r>
              <a:rPr lang="en-US" altLang="zh-CN"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a:t>
            </a:r>
            <a:r>
              <a:rPr lang="en-US" altLang="zh-CN" sz="2000" dirty="0">
                <a:solidFill>
                  <a:srgbClr val="1660CC"/>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  </a:t>
            </a:r>
            <a:r>
              <a:rPr lang="zh-CN" altLang="en-US" sz="2000" dirty="0">
                <a:solidFill>
                  <a:srgbClr val="1660CC"/>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创新  </a:t>
            </a:r>
            <a:r>
              <a:rPr lang="en-US" altLang="zh-CN"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  </a:t>
            </a:r>
            <a:r>
              <a:rPr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开放</a:t>
            </a:r>
            <a:endParaRPr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endParaRPr>
          </a:p>
        </p:txBody>
      </p:sp>
      <p:grpSp>
        <p:nvGrpSpPr>
          <p:cNvPr id="17" name="组合 16"/>
          <p:cNvGrpSpPr/>
          <p:nvPr/>
        </p:nvGrpSpPr>
        <p:grpSpPr>
          <a:xfrm>
            <a:off x="1103371" y="1400537"/>
            <a:ext cx="1135532" cy="335974"/>
            <a:chOff x="2604927" y="5908818"/>
            <a:chExt cx="2841965" cy="840864"/>
          </a:xfrm>
          <a:gradFill flip="none" rotWithShape="1">
            <a:gsLst>
              <a:gs pos="48000">
                <a:srgbClr val="217EEB"/>
              </a:gs>
              <a:gs pos="12000">
                <a:srgbClr val="217EEB">
                  <a:alpha val="0"/>
                </a:srgbClr>
              </a:gs>
              <a:gs pos="84000">
                <a:srgbClr val="217EEB">
                  <a:alpha val="0"/>
                </a:srgbClr>
              </a:gs>
            </a:gsLst>
            <a:path path="circle">
              <a:fillToRect l="100000" b="100000"/>
            </a:path>
            <a:tileRect t="-100000" r="-100000"/>
          </a:gradFill>
        </p:grpSpPr>
        <p:sp>
          <p:nvSpPr>
            <p:cNvPr id="18" name="椭圆 17"/>
            <p:cNvSpPr>
              <a:spLocks noChangeAspect="1"/>
            </p:cNvSpPr>
            <p:nvPr/>
          </p:nvSpPr>
          <p:spPr>
            <a:xfrm>
              <a:off x="2850399"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9" name="椭圆 18"/>
            <p:cNvSpPr>
              <a:spLocks noChangeAspect="1"/>
            </p:cNvSpPr>
            <p:nvPr/>
          </p:nvSpPr>
          <p:spPr>
            <a:xfrm>
              <a:off x="3102426"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0" name="椭圆 19"/>
            <p:cNvSpPr>
              <a:spLocks noChangeAspect="1"/>
            </p:cNvSpPr>
            <p:nvPr/>
          </p:nvSpPr>
          <p:spPr>
            <a:xfrm>
              <a:off x="3354453"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1" name="椭圆 20"/>
            <p:cNvSpPr>
              <a:spLocks noChangeAspect="1"/>
            </p:cNvSpPr>
            <p:nvPr/>
          </p:nvSpPr>
          <p:spPr>
            <a:xfrm>
              <a:off x="3606478"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2" name="椭圆 21"/>
            <p:cNvSpPr>
              <a:spLocks noChangeAspect="1"/>
            </p:cNvSpPr>
            <p:nvPr/>
          </p:nvSpPr>
          <p:spPr>
            <a:xfrm>
              <a:off x="3858505"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3" name="椭圆 22"/>
            <p:cNvSpPr>
              <a:spLocks noChangeAspect="1"/>
            </p:cNvSpPr>
            <p:nvPr/>
          </p:nvSpPr>
          <p:spPr>
            <a:xfrm>
              <a:off x="4110531"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4" name="椭圆 23"/>
            <p:cNvSpPr>
              <a:spLocks noChangeAspect="1"/>
            </p:cNvSpPr>
            <p:nvPr/>
          </p:nvSpPr>
          <p:spPr>
            <a:xfrm>
              <a:off x="4362557"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5" name="椭圆 24"/>
            <p:cNvSpPr>
              <a:spLocks noChangeAspect="1"/>
            </p:cNvSpPr>
            <p:nvPr/>
          </p:nvSpPr>
          <p:spPr>
            <a:xfrm>
              <a:off x="4614585"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6" name="椭圆 25"/>
            <p:cNvSpPr>
              <a:spLocks noChangeAspect="1"/>
            </p:cNvSpPr>
            <p:nvPr/>
          </p:nvSpPr>
          <p:spPr>
            <a:xfrm>
              <a:off x="4866610"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7" name="椭圆 26"/>
            <p:cNvSpPr>
              <a:spLocks noChangeAspect="1"/>
            </p:cNvSpPr>
            <p:nvPr/>
          </p:nvSpPr>
          <p:spPr>
            <a:xfrm>
              <a:off x="5118637"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8" name="椭圆 27"/>
            <p:cNvSpPr>
              <a:spLocks noChangeAspect="1"/>
            </p:cNvSpPr>
            <p:nvPr/>
          </p:nvSpPr>
          <p:spPr>
            <a:xfrm>
              <a:off x="5370663"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9" name="椭圆 28"/>
            <p:cNvSpPr>
              <a:spLocks noChangeAspect="1"/>
            </p:cNvSpPr>
            <p:nvPr/>
          </p:nvSpPr>
          <p:spPr>
            <a:xfrm>
              <a:off x="2850399"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0" name="椭圆 29"/>
            <p:cNvSpPr>
              <a:spLocks noChangeAspect="1"/>
            </p:cNvSpPr>
            <p:nvPr/>
          </p:nvSpPr>
          <p:spPr>
            <a:xfrm>
              <a:off x="3102426"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1" name="椭圆 30"/>
            <p:cNvSpPr>
              <a:spLocks noChangeAspect="1"/>
            </p:cNvSpPr>
            <p:nvPr/>
          </p:nvSpPr>
          <p:spPr>
            <a:xfrm>
              <a:off x="3354453"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2" name="椭圆 31"/>
            <p:cNvSpPr>
              <a:spLocks noChangeAspect="1"/>
            </p:cNvSpPr>
            <p:nvPr/>
          </p:nvSpPr>
          <p:spPr>
            <a:xfrm>
              <a:off x="3606478"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3" name="椭圆 32"/>
            <p:cNvSpPr>
              <a:spLocks noChangeAspect="1"/>
            </p:cNvSpPr>
            <p:nvPr/>
          </p:nvSpPr>
          <p:spPr>
            <a:xfrm>
              <a:off x="3858505"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4" name="椭圆 33"/>
            <p:cNvSpPr>
              <a:spLocks noChangeAspect="1"/>
            </p:cNvSpPr>
            <p:nvPr/>
          </p:nvSpPr>
          <p:spPr>
            <a:xfrm>
              <a:off x="4110531"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5" name="椭圆 34"/>
            <p:cNvSpPr>
              <a:spLocks noChangeAspect="1"/>
            </p:cNvSpPr>
            <p:nvPr/>
          </p:nvSpPr>
          <p:spPr>
            <a:xfrm>
              <a:off x="4362557"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6" name="椭圆 35"/>
            <p:cNvSpPr>
              <a:spLocks noChangeAspect="1"/>
            </p:cNvSpPr>
            <p:nvPr/>
          </p:nvSpPr>
          <p:spPr>
            <a:xfrm>
              <a:off x="4614585"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7" name="椭圆 36"/>
            <p:cNvSpPr>
              <a:spLocks noChangeAspect="1"/>
            </p:cNvSpPr>
            <p:nvPr/>
          </p:nvSpPr>
          <p:spPr>
            <a:xfrm>
              <a:off x="4866610"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8" name="椭圆 37"/>
            <p:cNvSpPr>
              <a:spLocks noChangeAspect="1"/>
            </p:cNvSpPr>
            <p:nvPr/>
          </p:nvSpPr>
          <p:spPr>
            <a:xfrm>
              <a:off x="5118637"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9" name="椭圆 38"/>
            <p:cNvSpPr>
              <a:spLocks noChangeAspect="1"/>
            </p:cNvSpPr>
            <p:nvPr/>
          </p:nvSpPr>
          <p:spPr>
            <a:xfrm>
              <a:off x="5370663"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0" name="椭圆 39"/>
            <p:cNvSpPr>
              <a:spLocks noChangeAspect="1"/>
            </p:cNvSpPr>
            <p:nvPr/>
          </p:nvSpPr>
          <p:spPr>
            <a:xfrm>
              <a:off x="2850399"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1" name="椭圆 40"/>
            <p:cNvSpPr>
              <a:spLocks noChangeAspect="1"/>
            </p:cNvSpPr>
            <p:nvPr/>
          </p:nvSpPr>
          <p:spPr>
            <a:xfrm>
              <a:off x="3102426"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2" name="椭圆 41"/>
            <p:cNvSpPr>
              <a:spLocks noChangeAspect="1"/>
            </p:cNvSpPr>
            <p:nvPr/>
          </p:nvSpPr>
          <p:spPr>
            <a:xfrm>
              <a:off x="3354453"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3" name="椭圆 42"/>
            <p:cNvSpPr>
              <a:spLocks noChangeAspect="1"/>
            </p:cNvSpPr>
            <p:nvPr/>
          </p:nvSpPr>
          <p:spPr>
            <a:xfrm>
              <a:off x="3606478"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4" name="椭圆 43"/>
            <p:cNvSpPr>
              <a:spLocks noChangeAspect="1"/>
            </p:cNvSpPr>
            <p:nvPr/>
          </p:nvSpPr>
          <p:spPr>
            <a:xfrm>
              <a:off x="3858505"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5" name="椭圆 44"/>
            <p:cNvSpPr>
              <a:spLocks noChangeAspect="1"/>
            </p:cNvSpPr>
            <p:nvPr/>
          </p:nvSpPr>
          <p:spPr>
            <a:xfrm>
              <a:off x="4110531"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6" name="椭圆 45"/>
            <p:cNvSpPr>
              <a:spLocks noChangeAspect="1"/>
            </p:cNvSpPr>
            <p:nvPr/>
          </p:nvSpPr>
          <p:spPr>
            <a:xfrm>
              <a:off x="4362557"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7" name="椭圆 46"/>
            <p:cNvSpPr>
              <a:spLocks noChangeAspect="1"/>
            </p:cNvSpPr>
            <p:nvPr/>
          </p:nvSpPr>
          <p:spPr>
            <a:xfrm>
              <a:off x="4614585"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8" name="椭圆 47"/>
            <p:cNvSpPr>
              <a:spLocks noChangeAspect="1"/>
            </p:cNvSpPr>
            <p:nvPr/>
          </p:nvSpPr>
          <p:spPr>
            <a:xfrm>
              <a:off x="4866610"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9" name="椭圆 48"/>
            <p:cNvSpPr>
              <a:spLocks noChangeAspect="1"/>
            </p:cNvSpPr>
            <p:nvPr/>
          </p:nvSpPr>
          <p:spPr>
            <a:xfrm>
              <a:off x="5118637"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0" name="椭圆 49"/>
            <p:cNvSpPr>
              <a:spLocks noChangeAspect="1"/>
            </p:cNvSpPr>
            <p:nvPr/>
          </p:nvSpPr>
          <p:spPr>
            <a:xfrm>
              <a:off x="5370663"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1" name="椭圆 50"/>
            <p:cNvSpPr>
              <a:spLocks noChangeAspect="1"/>
            </p:cNvSpPr>
            <p:nvPr/>
          </p:nvSpPr>
          <p:spPr>
            <a:xfrm>
              <a:off x="2850399"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2" name="椭圆 51"/>
            <p:cNvSpPr>
              <a:spLocks noChangeAspect="1"/>
            </p:cNvSpPr>
            <p:nvPr/>
          </p:nvSpPr>
          <p:spPr>
            <a:xfrm>
              <a:off x="3102426"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3" name="椭圆 52"/>
            <p:cNvSpPr>
              <a:spLocks noChangeAspect="1"/>
            </p:cNvSpPr>
            <p:nvPr/>
          </p:nvSpPr>
          <p:spPr>
            <a:xfrm>
              <a:off x="3354453"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4" name="椭圆 53"/>
            <p:cNvSpPr>
              <a:spLocks noChangeAspect="1"/>
            </p:cNvSpPr>
            <p:nvPr/>
          </p:nvSpPr>
          <p:spPr>
            <a:xfrm>
              <a:off x="3606478"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5" name="椭圆 54"/>
            <p:cNvSpPr>
              <a:spLocks noChangeAspect="1"/>
            </p:cNvSpPr>
            <p:nvPr/>
          </p:nvSpPr>
          <p:spPr>
            <a:xfrm>
              <a:off x="3858505"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6" name="椭圆 55"/>
            <p:cNvSpPr>
              <a:spLocks noChangeAspect="1"/>
            </p:cNvSpPr>
            <p:nvPr/>
          </p:nvSpPr>
          <p:spPr>
            <a:xfrm>
              <a:off x="4110531"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7" name="椭圆 56"/>
            <p:cNvSpPr>
              <a:spLocks noChangeAspect="1"/>
            </p:cNvSpPr>
            <p:nvPr/>
          </p:nvSpPr>
          <p:spPr>
            <a:xfrm>
              <a:off x="4362557"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8" name="椭圆 57"/>
            <p:cNvSpPr>
              <a:spLocks noChangeAspect="1"/>
            </p:cNvSpPr>
            <p:nvPr/>
          </p:nvSpPr>
          <p:spPr>
            <a:xfrm>
              <a:off x="4614585"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9" name="椭圆 58"/>
            <p:cNvSpPr>
              <a:spLocks noChangeAspect="1"/>
            </p:cNvSpPr>
            <p:nvPr/>
          </p:nvSpPr>
          <p:spPr>
            <a:xfrm>
              <a:off x="4866610"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0" name="椭圆 59"/>
            <p:cNvSpPr>
              <a:spLocks noChangeAspect="1"/>
            </p:cNvSpPr>
            <p:nvPr/>
          </p:nvSpPr>
          <p:spPr>
            <a:xfrm>
              <a:off x="5118637"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1" name="椭圆 60"/>
            <p:cNvSpPr>
              <a:spLocks noChangeAspect="1"/>
            </p:cNvSpPr>
            <p:nvPr/>
          </p:nvSpPr>
          <p:spPr>
            <a:xfrm>
              <a:off x="5370663"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2" name="椭圆 61"/>
            <p:cNvSpPr>
              <a:spLocks noChangeAspect="1"/>
            </p:cNvSpPr>
            <p:nvPr/>
          </p:nvSpPr>
          <p:spPr>
            <a:xfrm>
              <a:off x="2604927" y="5908818"/>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3" name="椭圆 62"/>
            <p:cNvSpPr>
              <a:spLocks noChangeAspect="1"/>
            </p:cNvSpPr>
            <p:nvPr/>
          </p:nvSpPr>
          <p:spPr>
            <a:xfrm>
              <a:off x="2604927" y="6160844"/>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4" name="椭圆 63"/>
            <p:cNvSpPr>
              <a:spLocks noChangeAspect="1"/>
            </p:cNvSpPr>
            <p:nvPr/>
          </p:nvSpPr>
          <p:spPr>
            <a:xfrm>
              <a:off x="2604927" y="6412872"/>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5" name="椭圆 64"/>
            <p:cNvSpPr>
              <a:spLocks noChangeAspect="1"/>
            </p:cNvSpPr>
            <p:nvPr/>
          </p:nvSpPr>
          <p:spPr>
            <a:xfrm>
              <a:off x="2604927" y="6664898"/>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grpSp>
      <p:grpSp>
        <p:nvGrpSpPr>
          <p:cNvPr id="66" name="组合 65"/>
          <p:cNvGrpSpPr/>
          <p:nvPr/>
        </p:nvGrpSpPr>
        <p:grpSpPr>
          <a:xfrm>
            <a:off x="9165552" y="5119651"/>
            <a:ext cx="1135532" cy="335974"/>
            <a:chOff x="2604927" y="5908818"/>
            <a:chExt cx="2841965" cy="840864"/>
          </a:xfrm>
          <a:gradFill flip="none" rotWithShape="1">
            <a:gsLst>
              <a:gs pos="48000">
                <a:srgbClr val="217EEB"/>
              </a:gs>
              <a:gs pos="12000">
                <a:srgbClr val="217EEB">
                  <a:alpha val="0"/>
                </a:srgbClr>
              </a:gs>
              <a:gs pos="84000">
                <a:srgbClr val="217EEB">
                  <a:alpha val="0"/>
                </a:srgbClr>
              </a:gs>
            </a:gsLst>
            <a:path path="circle">
              <a:fillToRect l="100000" b="100000"/>
            </a:path>
            <a:tileRect t="-100000" r="-100000"/>
          </a:gradFill>
        </p:grpSpPr>
        <p:sp>
          <p:nvSpPr>
            <p:cNvPr id="67" name="椭圆 66"/>
            <p:cNvSpPr>
              <a:spLocks noChangeAspect="1"/>
            </p:cNvSpPr>
            <p:nvPr/>
          </p:nvSpPr>
          <p:spPr>
            <a:xfrm>
              <a:off x="2850399"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8" name="椭圆 67"/>
            <p:cNvSpPr>
              <a:spLocks noChangeAspect="1"/>
            </p:cNvSpPr>
            <p:nvPr/>
          </p:nvSpPr>
          <p:spPr>
            <a:xfrm>
              <a:off x="3102426"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9" name="椭圆 68"/>
            <p:cNvSpPr>
              <a:spLocks noChangeAspect="1"/>
            </p:cNvSpPr>
            <p:nvPr/>
          </p:nvSpPr>
          <p:spPr>
            <a:xfrm>
              <a:off x="3354453"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0" name="椭圆 69"/>
            <p:cNvSpPr>
              <a:spLocks noChangeAspect="1"/>
            </p:cNvSpPr>
            <p:nvPr/>
          </p:nvSpPr>
          <p:spPr>
            <a:xfrm>
              <a:off x="3606478"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1" name="椭圆 70"/>
            <p:cNvSpPr>
              <a:spLocks noChangeAspect="1"/>
            </p:cNvSpPr>
            <p:nvPr/>
          </p:nvSpPr>
          <p:spPr>
            <a:xfrm>
              <a:off x="3858505"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2" name="椭圆 71"/>
            <p:cNvSpPr>
              <a:spLocks noChangeAspect="1"/>
            </p:cNvSpPr>
            <p:nvPr/>
          </p:nvSpPr>
          <p:spPr>
            <a:xfrm>
              <a:off x="4110531"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3" name="椭圆 72"/>
            <p:cNvSpPr>
              <a:spLocks noChangeAspect="1"/>
            </p:cNvSpPr>
            <p:nvPr/>
          </p:nvSpPr>
          <p:spPr>
            <a:xfrm>
              <a:off x="4362557"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4" name="椭圆 73"/>
            <p:cNvSpPr>
              <a:spLocks noChangeAspect="1"/>
            </p:cNvSpPr>
            <p:nvPr/>
          </p:nvSpPr>
          <p:spPr>
            <a:xfrm>
              <a:off x="4614585"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5" name="椭圆 74"/>
            <p:cNvSpPr>
              <a:spLocks noChangeAspect="1"/>
            </p:cNvSpPr>
            <p:nvPr/>
          </p:nvSpPr>
          <p:spPr>
            <a:xfrm>
              <a:off x="4866610"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6" name="椭圆 75"/>
            <p:cNvSpPr>
              <a:spLocks noChangeAspect="1"/>
            </p:cNvSpPr>
            <p:nvPr/>
          </p:nvSpPr>
          <p:spPr>
            <a:xfrm>
              <a:off x="5118637"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7" name="椭圆 76"/>
            <p:cNvSpPr>
              <a:spLocks noChangeAspect="1"/>
            </p:cNvSpPr>
            <p:nvPr/>
          </p:nvSpPr>
          <p:spPr>
            <a:xfrm>
              <a:off x="5370663"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8" name="椭圆 77"/>
            <p:cNvSpPr>
              <a:spLocks noChangeAspect="1"/>
            </p:cNvSpPr>
            <p:nvPr/>
          </p:nvSpPr>
          <p:spPr>
            <a:xfrm>
              <a:off x="2850399"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9" name="椭圆 78"/>
            <p:cNvSpPr>
              <a:spLocks noChangeAspect="1"/>
            </p:cNvSpPr>
            <p:nvPr/>
          </p:nvSpPr>
          <p:spPr>
            <a:xfrm>
              <a:off x="3102426"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0" name="椭圆 79"/>
            <p:cNvSpPr>
              <a:spLocks noChangeAspect="1"/>
            </p:cNvSpPr>
            <p:nvPr/>
          </p:nvSpPr>
          <p:spPr>
            <a:xfrm>
              <a:off x="3354453"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1" name="椭圆 80"/>
            <p:cNvSpPr>
              <a:spLocks noChangeAspect="1"/>
            </p:cNvSpPr>
            <p:nvPr/>
          </p:nvSpPr>
          <p:spPr>
            <a:xfrm>
              <a:off x="3606478"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2" name="椭圆 81"/>
            <p:cNvSpPr>
              <a:spLocks noChangeAspect="1"/>
            </p:cNvSpPr>
            <p:nvPr/>
          </p:nvSpPr>
          <p:spPr>
            <a:xfrm>
              <a:off x="3858505"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3" name="椭圆 82"/>
            <p:cNvSpPr>
              <a:spLocks noChangeAspect="1"/>
            </p:cNvSpPr>
            <p:nvPr/>
          </p:nvSpPr>
          <p:spPr>
            <a:xfrm>
              <a:off x="4110531"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4" name="椭圆 83"/>
            <p:cNvSpPr>
              <a:spLocks noChangeAspect="1"/>
            </p:cNvSpPr>
            <p:nvPr/>
          </p:nvSpPr>
          <p:spPr>
            <a:xfrm>
              <a:off x="4362557"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5" name="椭圆 84"/>
            <p:cNvSpPr>
              <a:spLocks noChangeAspect="1"/>
            </p:cNvSpPr>
            <p:nvPr/>
          </p:nvSpPr>
          <p:spPr>
            <a:xfrm>
              <a:off x="4614585"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6" name="椭圆 85"/>
            <p:cNvSpPr>
              <a:spLocks noChangeAspect="1"/>
            </p:cNvSpPr>
            <p:nvPr/>
          </p:nvSpPr>
          <p:spPr>
            <a:xfrm>
              <a:off x="4866610"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7" name="椭圆 86"/>
            <p:cNvSpPr>
              <a:spLocks noChangeAspect="1"/>
            </p:cNvSpPr>
            <p:nvPr/>
          </p:nvSpPr>
          <p:spPr>
            <a:xfrm>
              <a:off x="5118637"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8" name="椭圆 87"/>
            <p:cNvSpPr>
              <a:spLocks noChangeAspect="1"/>
            </p:cNvSpPr>
            <p:nvPr/>
          </p:nvSpPr>
          <p:spPr>
            <a:xfrm>
              <a:off x="5370663"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9" name="椭圆 88"/>
            <p:cNvSpPr>
              <a:spLocks noChangeAspect="1"/>
            </p:cNvSpPr>
            <p:nvPr/>
          </p:nvSpPr>
          <p:spPr>
            <a:xfrm>
              <a:off x="2850399"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0" name="椭圆 89"/>
            <p:cNvSpPr>
              <a:spLocks noChangeAspect="1"/>
            </p:cNvSpPr>
            <p:nvPr/>
          </p:nvSpPr>
          <p:spPr>
            <a:xfrm>
              <a:off x="3102426"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1" name="椭圆 90"/>
            <p:cNvSpPr>
              <a:spLocks noChangeAspect="1"/>
            </p:cNvSpPr>
            <p:nvPr/>
          </p:nvSpPr>
          <p:spPr>
            <a:xfrm>
              <a:off x="3354453"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2" name="椭圆 91"/>
            <p:cNvSpPr>
              <a:spLocks noChangeAspect="1"/>
            </p:cNvSpPr>
            <p:nvPr/>
          </p:nvSpPr>
          <p:spPr>
            <a:xfrm>
              <a:off x="3606478"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3" name="椭圆 92"/>
            <p:cNvSpPr>
              <a:spLocks noChangeAspect="1"/>
            </p:cNvSpPr>
            <p:nvPr/>
          </p:nvSpPr>
          <p:spPr>
            <a:xfrm>
              <a:off x="3858505"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4" name="椭圆 93"/>
            <p:cNvSpPr>
              <a:spLocks noChangeAspect="1"/>
            </p:cNvSpPr>
            <p:nvPr/>
          </p:nvSpPr>
          <p:spPr>
            <a:xfrm>
              <a:off x="4110531"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5" name="椭圆 94"/>
            <p:cNvSpPr>
              <a:spLocks noChangeAspect="1"/>
            </p:cNvSpPr>
            <p:nvPr/>
          </p:nvSpPr>
          <p:spPr>
            <a:xfrm>
              <a:off x="4362557"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6" name="椭圆 95"/>
            <p:cNvSpPr>
              <a:spLocks noChangeAspect="1"/>
            </p:cNvSpPr>
            <p:nvPr/>
          </p:nvSpPr>
          <p:spPr>
            <a:xfrm>
              <a:off x="4614585"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7" name="椭圆 96"/>
            <p:cNvSpPr>
              <a:spLocks noChangeAspect="1"/>
            </p:cNvSpPr>
            <p:nvPr/>
          </p:nvSpPr>
          <p:spPr>
            <a:xfrm>
              <a:off x="4866610"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8" name="椭圆 97"/>
            <p:cNvSpPr>
              <a:spLocks noChangeAspect="1"/>
            </p:cNvSpPr>
            <p:nvPr/>
          </p:nvSpPr>
          <p:spPr>
            <a:xfrm>
              <a:off x="5118637"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9" name="椭圆 98"/>
            <p:cNvSpPr>
              <a:spLocks noChangeAspect="1"/>
            </p:cNvSpPr>
            <p:nvPr/>
          </p:nvSpPr>
          <p:spPr>
            <a:xfrm>
              <a:off x="5370663"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0" name="椭圆 99"/>
            <p:cNvSpPr>
              <a:spLocks noChangeAspect="1"/>
            </p:cNvSpPr>
            <p:nvPr/>
          </p:nvSpPr>
          <p:spPr>
            <a:xfrm>
              <a:off x="2850399"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1" name="椭圆 100"/>
            <p:cNvSpPr>
              <a:spLocks noChangeAspect="1"/>
            </p:cNvSpPr>
            <p:nvPr/>
          </p:nvSpPr>
          <p:spPr>
            <a:xfrm>
              <a:off x="3102426"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2" name="椭圆 101"/>
            <p:cNvSpPr>
              <a:spLocks noChangeAspect="1"/>
            </p:cNvSpPr>
            <p:nvPr/>
          </p:nvSpPr>
          <p:spPr>
            <a:xfrm>
              <a:off x="3354453"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3" name="椭圆 102"/>
            <p:cNvSpPr>
              <a:spLocks noChangeAspect="1"/>
            </p:cNvSpPr>
            <p:nvPr/>
          </p:nvSpPr>
          <p:spPr>
            <a:xfrm>
              <a:off x="3606478"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4" name="椭圆 103"/>
            <p:cNvSpPr>
              <a:spLocks noChangeAspect="1"/>
            </p:cNvSpPr>
            <p:nvPr/>
          </p:nvSpPr>
          <p:spPr>
            <a:xfrm>
              <a:off x="3858505"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5" name="椭圆 104"/>
            <p:cNvSpPr>
              <a:spLocks noChangeAspect="1"/>
            </p:cNvSpPr>
            <p:nvPr/>
          </p:nvSpPr>
          <p:spPr>
            <a:xfrm>
              <a:off x="4110531"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6" name="椭圆 105"/>
            <p:cNvSpPr>
              <a:spLocks noChangeAspect="1"/>
            </p:cNvSpPr>
            <p:nvPr/>
          </p:nvSpPr>
          <p:spPr>
            <a:xfrm>
              <a:off x="4362557"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7" name="椭圆 106"/>
            <p:cNvSpPr>
              <a:spLocks noChangeAspect="1"/>
            </p:cNvSpPr>
            <p:nvPr/>
          </p:nvSpPr>
          <p:spPr>
            <a:xfrm>
              <a:off x="4614585"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8" name="椭圆 107"/>
            <p:cNvSpPr>
              <a:spLocks noChangeAspect="1"/>
            </p:cNvSpPr>
            <p:nvPr/>
          </p:nvSpPr>
          <p:spPr>
            <a:xfrm>
              <a:off x="4866610"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9" name="椭圆 108"/>
            <p:cNvSpPr>
              <a:spLocks noChangeAspect="1"/>
            </p:cNvSpPr>
            <p:nvPr/>
          </p:nvSpPr>
          <p:spPr>
            <a:xfrm>
              <a:off x="5118637"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10" name="椭圆 109"/>
            <p:cNvSpPr>
              <a:spLocks noChangeAspect="1"/>
            </p:cNvSpPr>
            <p:nvPr/>
          </p:nvSpPr>
          <p:spPr>
            <a:xfrm>
              <a:off x="5370663"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11" name="椭圆 110"/>
            <p:cNvSpPr>
              <a:spLocks noChangeAspect="1"/>
            </p:cNvSpPr>
            <p:nvPr/>
          </p:nvSpPr>
          <p:spPr>
            <a:xfrm>
              <a:off x="2604927" y="5908818"/>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12" name="椭圆 111"/>
            <p:cNvSpPr>
              <a:spLocks noChangeAspect="1"/>
            </p:cNvSpPr>
            <p:nvPr/>
          </p:nvSpPr>
          <p:spPr>
            <a:xfrm>
              <a:off x="2604927" y="6160844"/>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13" name="椭圆 112"/>
            <p:cNvSpPr>
              <a:spLocks noChangeAspect="1"/>
            </p:cNvSpPr>
            <p:nvPr/>
          </p:nvSpPr>
          <p:spPr>
            <a:xfrm>
              <a:off x="2604927" y="6412872"/>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14" name="椭圆 113"/>
            <p:cNvSpPr>
              <a:spLocks noChangeAspect="1"/>
            </p:cNvSpPr>
            <p:nvPr/>
          </p:nvSpPr>
          <p:spPr>
            <a:xfrm>
              <a:off x="2604927" y="6664898"/>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grpSp>
      <p:sp>
        <p:nvSpPr>
          <p:cNvPr id="119" name="文本框 118"/>
          <p:cNvSpPr txBox="1"/>
          <p:nvPr/>
        </p:nvSpPr>
        <p:spPr>
          <a:xfrm>
            <a:off x="3018235" y="1615958"/>
            <a:ext cx="6155531" cy="999766"/>
          </a:xfrm>
          <a:prstGeom prst="rect">
            <a:avLst/>
          </a:prstGeom>
          <a:noFill/>
        </p:spPr>
        <p:txBody>
          <a:bodyPr wrap="none" lIns="0" tIns="0" rIns="0" bIns="0" rtlCol="0">
            <a:noAutofit/>
          </a:bodyPr>
          <a:lstStyle/>
          <a:p>
            <a:pPr algn="ctr"/>
            <a:r>
              <a:rPr lang="en-US" altLang="zh-CN" sz="6000" dirty="0">
                <a:gradFill>
                  <a:gsLst>
                    <a:gs pos="0">
                      <a:srgbClr val="217EEB"/>
                    </a:gs>
                    <a:gs pos="100000">
                      <a:srgbClr val="0866D1"/>
                    </a:gs>
                  </a:gsLst>
                  <a:lin ang="5400000" scaled="1"/>
                </a:gradFill>
                <a:effectLst>
                  <a:outerShdw blurRad="190500" dist="76200" dir="5400000" algn="t" rotWithShape="0">
                    <a:srgbClr val="0866D1">
                      <a:alpha val="25000"/>
                    </a:srgbClr>
                  </a:outerShdw>
                </a:effectLst>
                <a:latin typeface="思源黑体 CN Normal" panose="020B0400000000000000" pitchFamily="34" charset="-122"/>
                <a:ea typeface="思源黑体 CN Normal" panose="020B0400000000000000" pitchFamily="34" charset="-122"/>
                <a:cs typeface="OPPOSans H" panose="02010600030101010101" pitchFamily="18" charset="-122"/>
                <a:sym typeface="思源黑体 CN Normal" panose="020B0400000000000000" pitchFamily="34" charset="-122"/>
              </a:rPr>
              <a:t>THANKS</a:t>
            </a:r>
            <a:endParaRPr lang="zh-CN" altLang="en-US" sz="6000" dirty="0">
              <a:gradFill>
                <a:gsLst>
                  <a:gs pos="0">
                    <a:srgbClr val="217EEB"/>
                  </a:gs>
                  <a:gs pos="100000">
                    <a:srgbClr val="0866D1"/>
                  </a:gs>
                </a:gsLst>
                <a:lin ang="5400000" scaled="1"/>
              </a:gradFill>
              <a:effectLst>
                <a:outerShdw blurRad="190500" dist="76200" dir="5400000" algn="t" rotWithShape="0">
                  <a:srgbClr val="0866D1">
                    <a:alpha val="25000"/>
                  </a:srgbClr>
                </a:outerShdw>
              </a:effectLst>
              <a:latin typeface="思源黑体 CN Normal" panose="020B0400000000000000" pitchFamily="34" charset="-122"/>
              <a:ea typeface="思源黑体 CN Normal" panose="020B0400000000000000" pitchFamily="34" charset="-122"/>
              <a:cs typeface="OPPOSans H" panose="02010600030101010101" pitchFamily="18" charset="-122"/>
              <a:sym typeface="思源黑体 CN Normal" panose="020B0400000000000000" pitchFamily="34" charset="-122"/>
            </a:endParaRPr>
          </a:p>
        </p:txBody>
      </p:sp>
      <p:sp>
        <p:nvSpPr>
          <p:cNvPr id="120" name="矩形 119"/>
          <p:cNvSpPr/>
          <p:nvPr/>
        </p:nvSpPr>
        <p:spPr>
          <a:xfrm>
            <a:off x="2362939" y="2390419"/>
            <a:ext cx="7466122" cy="1323439"/>
          </a:xfrm>
          <a:prstGeom prst="rect">
            <a:avLst/>
          </a:prstGeom>
        </p:spPr>
        <p:txBody>
          <a:bodyPr wrap="square">
            <a:spAutoFit/>
          </a:bodyPr>
          <a:lstStyle/>
          <a:p>
            <a:pPr algn="dist"/>
            <a:r>
              <a:rPr lang="zh-CN" altLang="en-US" sz="8000" dirty="0">
                <a:solidFill>
                  <a:schemeClr val="tx1">
                    <a:lumMod val="75000"/>
                    <a:lumOff val="25000"/>
                  </a:schemeClr>
                </a:solidFill>
                <a:latin typeface="思源黑体 CN Bold" panose="020B0800000000000000" pitchFamily="34" charset="-122"/>
                <a:ea typeface="思源黑体 CN Bold" panose="020B0800000000000000" pitchFamily="34" charset="-122"/>
                <a:cs typeface="OPPOSans H" panose="02010600030101010101" pitchFamily="18" charset="-122"/>
                <a:sym typeface="思源黑体 CN Normal" panose="020B0400000000000000" pitchFamily="34" charset="-122"/>
              </a:rPr>
              <a:t>感谢各位的观看</a:t>
            </a:r>
            <a:endParaRPr lang="zh-CN" altLang="en-US" sz="8000" dirty="0">
              <a:solidFill>
                <a:schemeClr val="tx1">
                  <a:lumMod val="75000"/>
                  <a:lumOff val="25000"/>
                </a:schemeClr>
              </a:solidFill>
              <a:latin typeface="思源黑体 CN Bold" panose="020B0800000000000000" pitchFamily="34" charset="-122"/>
              <a:ea typeface="思源黑体 CN Bold" panose="020B0800000000000000" pitchFamily="34" charset="-122"/>
              <a:cs typeface="OPPOSans H" panose="02010600030101010101" pitchFamily="18" charset="-122"/>
              <a:sym typeface="思源黑体 CN Normal" panose="020B0400000000000000" pitchFamily="34" charset="-122"/>
            </a:endParaRPr>
          </a:p>
        </p:txBody>
      </p:sp>
      <p:pic>
        <p:nvPicPr>
          <p:cNvPr id="3" name="图片 2"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1773" y="408572"/>
            <a:ext cx="711200" cy="430530"/>
          </a:xfrm>
          <a:prstGeom prst="rect">
            <a:avLst/>
          </a:prstGeom>
          <a:noFill/>
        </p:spPr>
        <p:txBody>
          <a:bodyPr wrap="none" lIns="0" tIns="0" rIns="0" bIns="0" rtlCol="0">
            <a:spAutoFit/>
          </a:bodyPr>
          <a:lstStyle/>
          <a:p>
            <a:pPr>
              <a:defRPr/>
            </a:pPr>
            <a:r>
              <a:rPr lang="zh-CN" altLang="en-US" sz="2800" kern="0" dirty="0" smtClean="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rPr>
              <a:t>目录</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1583055" y="1586230"/>
            <a:ext cx="4064000" cy="368300"/>
          </a:xfrm>
          <a:prstGeom prst="rect">
            <a:avLst/>
          </a:prstGeom>
          <a:noFill/>
        </p:spPr>
        <p:txBody>
          <a:bodyPr wrap="square" rtlCol="0">
            <a:spAutoFit/>
          </a:bodyPr>
          <a:p>
            <a:r>
              <a:rPr lang="zh-CN" altLang="en-US"/>
              <a:t>一、概述</a:t>
            </a:r>
            <a:endParaRPr lang="zh-CN" altLang="en-US"/>
          </a:p>
        </p:txBody>
      </p:sp>
      <p:sp>
        <p:nvSpPr>
          <p:cNvPr id="5" name="文本框 4"/>
          <p:cNvSpPr txBox="1"/>
          <p:nvPr/>
        </p:nvSpPr>
        <p:spPr>
          <a:xfrm>
            <a:off x="1583055" y="2380615"/>
            <a:ext cx="4064000" cy="368300"/>
          </a:xfrm>
          <a:prstGeom prst="rect">
            <a:avLst/>
          </a:prstGeom>
          <a:noFill/>
        </p:spPr>
        <p:txBody>
          <a:bodyPr wrap="square" rtlCol="0">
            <a:spAutoFit/>
          </a:bodyPr>
          <a:p>
            <a:r>
              <a:rPr lang="zh-CN" altLang="en-US"/>
              <a:t>二、</a:t>
            </a:r>
            <a:r>
              <a:rPr lang="zh-CN" altLang="en-US">
                <a:sym typeface="+mn-ea"/>
              </a:rPr>
              <a:t>异步感应电动机</a:t>
            </a:r>
            <a:endParaRPr lang="zh-CN" altLang="en-US"/>
          </a:p>
        </p:txBody>
      </p:sp>
      <p:sp>
        <p:nvSpPr>
          <p:cNvPr id="7" name="文本框 6"/>
          <p:cNvSpPr txBox="1"/>
          <p:nvPr/>
        </p:nvSpPr>
        <p:spPr>
          <a:xfrm>
            <a:off x="1583055" y="3175000"/>
            <a:ext cx="4064000" cy="368300"/>
          </a:xfrm>
          <a:prstGeom prst="rect">
            <a:avLst/>
          </a:prstGeom>
          <a:noFill/>
        </p:spPr>
        <p:txBody>
          <a:bodyPr wrap="square" rtlCol="0">
            <a:spAutoFit/>
          </a:bodyPr>
          <a:p>
            <a:r>
              <a:rPr lang="zh-CN" altLang="en-US"/>
              <a:t>三、</a:t>
            </a:r>
            <a:r>
              <a:rPr lang="zh-CN" altLang="en-US">
                <a:sym typeface="+mn-ea"/>
              </a:rPr>
              <a:t>永磁同步电机</a:t>
            </a:r>
            <a:endParaRPr lang="zh-CN" altLang="en-US"/>
          </a:p>
        </p:txBody>
      </p:sp>
      <p:sp>
        <p:nvSpPr>
          <p:cNvPr id="8" name="文本框 7"/>
          <p:cNvSpPr txBox="1"/>
          <p:nvPr/>
        </p:nvSpPr>
        <p:spPr>
          <a:xfrm>
            <a:off x="1583055" y="4763770"/>
            <a:ext cx="4064000" cy="368300"/>
          </a:xfrm>
          <a:prstGeom prst="rect">
            <a:avLst/>
          </a:prstGeom>
          <a:noFill/>
        </p:spPr>
        <p:txBody>
          <a:bodyPr wrap="square" rtlCol="0">
            <a:spAutoFit/>
          </a:bodyPr>
          <a:p>
            <a:r>
              <a:rPr lang="zh-CN" altLang="en-US"/>
              <a:t>五、</a:t>
            </a:r>
            <a:r>
              <a:rPr lang="zh-CN" altLang="en-US">
                <a:sym typeface="+mn-ea"/>
              </a:rPr>
              <a:t>内永磁同步磁阻电机</a:t>
            </a:r>
            <a:endParaRPr lang="zh-CN" altLang="en-US"/>
          </a:p>
        </p:txBody>
      </p:sp>
      <p:sp>
        <p:nvSpPr>
          <p:cNvPr id="9" name="文本框 8"/>
          <p:cNvSpPr txBox="1"/>
          <p:nvPr/>
        </p:nvSpPr>
        <p:spPr>
          <a:xfrm>
            <a:off x="1583055" y="3969385"/>
            <a:ext cx="4064000" cy="368300"/>
          </a:xfrm>
          <a:prstGeom prst="rect">
            <a:avLst/>
          </a:prstGeom>
          <a:noFill/>
        </p:spPr>
        <p:txBody>
          <a:bodyPr wrap="square" rtlCol="0">
            <a:spAutoFit/>
          </a:bodyPr>
          <a:p>
            <a:r>
              <a:rPr lang="zh-CN" altLang="en-US">
                <a:sym typeface="+mn-ea"/>
              </a:rPr>
              <a:t>四、磁阻电机</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1773" y="408572"/>
            <a:ext cx="711200" cy="430530"/>
          </a:xfrm>
          <a:prstGeom prst="rect">
            <a:avLst/>
          </a:prstGeom>
          <a:noFill/>
        </p:spPr>
        <p:txBody>
          <a:bodyPr wrap="none" lIns="0" tIns="0" rIns="0" bIns="0" rtlCol="0">
            <a:spAutoFit/>
          </a:bodyPr>
          <a:lstStyle/>
          <a:p>
            <a:pPr>
              <a:defRPr/>
            </a:pPr>
            <a:r>
              <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rPr>
              <a:t>概述</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567690" y="1584325"/>
            <a:ext cx="11254105" cy="922020"/>
          </a:xfrm>
          <a:prstGeom prst="rect">
            <a:avLst/>
          </a:prstGeom>
          <a:noFill/>
        </p:spPr>
        <p:txBody>
          <a:bodyPr wrap="square" rtlCol="0">
            <a:spAutoFit/>
          </a:bodyPr>
          <a:p>
            <a:r>
              <a:rPr lang="en-US" altLang="zh-CN">
                <a:sym typeface="+mn-ea"/>
              </a:rPr>
              <a:t>    </a:t>
            </a:r>
            <a:r>
              <a:rPr lang="zh-CN" altLang="en-US">
                <a:sym typeface="+mn-ea"/>
              </a:rPr>
              <a:t>特斯拉</a:t>
            </a:r>
            <a:r>
              <a:rPr lang="en-US" altLang="zh-CN">
                <a:sym typeface="+mn-ea"/>
              </a:rPr>
              <a:t>Model 3</a:t>
            </a:r>
            <a:r>
              <a:rPr lang="zh-CN" altLang="en-US">
                <a:sym typeface="+mn-ea"/>
              </a:rPr>
              <a:t>车型上使用的驱动电机分为两种，</a:t>
            </a:r>
            <a:r>
              <a:rPr lang="zh-CN" altLang="en-US">
                <a:solidFill>
                  <a:schemeClr val="tx1"/>
                </a:solidFill>
                <a:sym typeface="+mn-ea"/>
              </a:rPr>
              <a:t>一种是</a:t>
            </a:r>
            <a:r>
              <a:rPr lang="zh-CN" altLang="en-US">
                <a:solidFill>
                  <a:schemeClr val="tx1"/>
                </a:solidFill>
                <a:sym typeface="+mn-ea"/>
              </a:rPr>
              <a:t>三相交流异步感应电动机。应用在四轮驱动的车型上，负责前轮驱动。后轮驱动使用内永磁同步磁阻电机。</a:t>
            </a:r>
            <a:r>
              <a:rPr lang="zh-CN" altLang="en-US">
                <a:solidFill>
                  <a:schemeClr val="tx1"/>
                </a:solidFill>
                <a:sym typeface="+mn-ea"/>
              </a:rPr>
              <a:t>另一种则是</a:t>
            </a:r>
            <a:r>
              <a:rPr lang="zh-CN" altLang="en-US">
                <a:solidFill>
                  <a:schemeClr val="tx1"/>
                </a:solidFill>
                <a:sym typeface="+mn-ea"/>
              </a:rPr>
              <a:t>三相交流内永磁同步磁阻电机。应用在单电机后轮驱动的版本。</a:t>
            </a:r>
            <a:endParaRPr lang="zh-CN" altLang="en-US">
              <a:solidFill>
                <a:schemeClr val="tx1"/>
              </a:solidFill>
              <a:sym typeface="+mn-ea"/>
            </a:endParaRPr>
          </a:p>
        </p:txBody>
      </p:sp>
      <p:pic>
        <p:nvPicPr>
          <p:cNvPr id="102" name="F35B0BEE-F18A-47BB-8FCB-E00DA2F2635D-1" descr="C:/Users/岳群/AppData/Local/Temp/wpp.yPOzhEwpp"/>
          <p:cNvPicPr/>
          <p:nvPr>
            <p:custDataLst>
              <p:tags r:id="rId4"/>
            </p:custDataLst>
          </p:nvPr>
        </p:nvPicPr>
        <p:blipFill>
          <a:blip r:embed="rId5"/>
          <a:srcRect l="6485" t="31431" r="6971" b="18441"/>
          <a:stretch>
            <a:fillRect/>
          </a:stretch>
        </p:blipFill>
        <p:spPr>
          <a:xfrm>
            <a:off x="2147570" y="2781935"/>
            <a:ext cx="7473950" cy="324675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1773" y="408572"/>
            <a:ext cx="2489200" cy="430530"/>
          </a:xfrm>
          <a:prstGeom prst="rect">
            <a:avLst/>
          </a:prstGeom>
          <a:noFill/>
        </p:spPr>
        <p:txBody>
          <a:bodyPr wrap="none" lIns="0" tIns="0" rIns="0" bIns="0" rtlCol="0">
            <a:spAutoFit/>
          </a:bodyPr>
          <a:lstStyle/>
          <a:p>
            <a:pPr algn="l">
              <a:defRPr/>
            </a:pPr>
            <a:r>
              <a:rPr lang="zh-CN" altLang="en-US" sz="2800">
                <a:sym typeface="+mn-ea"/>
              </a:rPr>
              <a:t>异步感应电动机</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567690" y="1515745"/>
            <a:ext cx="10969625" cy="1753235"/>
          </a:xfrm>
          <a:prstGeom prst="rect">
            <a:avLst/>
          </a:prstGeom>
          <a:noFill/>
        </p:spPr>
        <p:txBody>
          <a:bodyPr wrap="square" rtlCol="0">
            <a:spAutoFit/>
          </a:bodyPr>
          <a:p>
            <a:r>
              <a:rPr lang="zh-CN" altLang="en-US">
                <a:sym typeface="+mn-ea"/>
              </a:rPr>
              <a:t>一、异步感应电动机特点：</a:t>
            </a:r>
            <a:endParaRPr lang="zh-CN" altLang="en-US"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a:p>
            <a:r>
              <a:rPr lang="en-US"/>
              <a:t>1</a:t>
            </a:r>
            <a:r>
              <a:rPr lang="zh-CN" altLang="en-US"/>
              <a:t>、</a:t>
            </a:r>
            <a:r>
              <a:t>启动转矩大</a:t>
            </a:r>
            <a:r>
              <a:rPr lang="zh-CN"/>
              <a:t>：</a:t>
            </a:r>
            <a:r>
              <a:t>由于转子内部的感应电动势小，因此需要外部提供足够大的启动电流，才能产生足够大的启动转矩。</a:t>
            </a:r>
          </a:p>
          <a:p>
            <a:r>
              <a:rPr lang="en-US"/>
              <a:t>2</a:t>
            </a:r>
            <a:r>
              <a:rPr lang="zh-CN" altLang="en-US"/>
              <a:t>、</a:t>
            </a:r>
            <a:r>
              <a:t>效率低</a:t>
            </a:r>
            <a:r>
              <a:rPr lang="zh-CN"/>
              <a:t>：</a:t>
            </a:r>
            <a:r>
              <a:t>由于转子内部存在电流滞后现象，因此产生了铜损和铁损，使得效率相对较低。</a:t>
            </a:r>
          </a:p>
          <a:p>
            <a:r>
              <a:t>转速变化范围小</a:t>
            </a:r>
            <a:r>
              <a:rPr lang="zh-CN"/>
              <a:t>。</a:t>
            </a:r>
            <a:r>
              <a:t>三相异步电动机的转速与供电频率成正比，因此在变频控制方面存在一定的局限性。</a:t>
            </a:r>
          </a:p>
          <a:p>
            <a:r>
              <a:rPr lang="en-US"/>
              <a:t>3</a:t>
            </a:r>
            <a:r>
              <a:rPr lang="zh-CN" altLang="en-US"/>
              <a:t>、</a:t>
            </a:r>
            <a:r>
              <a:t>结构简单</a:t>
            </a:r>
            <a:r>
              <a:rPr lang="zh-CN"/>
              <a:t>：</a:t>
            </a:r>
            <a:r>
              <a:t>三相异步电动机结构简单、制造成本较低，使用寿命长，因此在工业生产中得到广泛应用。</a:t>
            </a:r>
          </a:p>
        </p:txBody>
      </p:sp>
      <p:pic>
        <p:nvPicPr>
          <p:cNvPr id="101" name="F35B0BEE-F18A-47BB-8FCB-E00DA2F2635D-3" descr="C:/Users/岳群/AppData/Local/Temp/wpp.eqHkwdwpp"/>
          <p:cNvPicPr/>
          <p:nvPr>
            <p:custDataLst>
              <p:tags r:id="rId4"/>
            </p:custDataLst>
          </p:nvPr>
        </p:nvPicPr>
        <p:blipFill>
          <a:blip r:embed="rId5"/>
          <a:stretch>
            <a:fillRect/>
          </a:stretch>
        </p:blipFill>
        <p:spPr>
          <a:xfrm>
            <a:off x="5317490" y="3512185"/>
            <a:ext cx="5462270" cy="279273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1773" y="408572"/>
            <a:ext cx="2489200" cy="430530"/>
          </a:xfrm>
          <a:prstGeom prst="rect">
            <a:avLst/>
          </a:prstGeom>
          <a:noFill/>
        </p:spPr>
        <p:txBody>
          <a:bodyPr wrap="none" lIns="0" tIns="0" rIns="0" bIns="0" rtlCol="0">
            <a:spAutoFit/>
          </a:bodyPr>
          <a:lstStyle/>
          <a:p>
            <a:pPr algn="l">
              <a:defRPr/>
            </a:pPr>
            <a:r>
              <a:rPr lang="zh-CN" altLang="en-US" sz="2800">
                <a:sym typeface="+mn-ea"/>
              </a:rPr>
              <a:t>异步感应电动机</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5" name="组合 4"/>
          <p:cNvGrpSpPr/>
          <p:nvPr/>
        </p:nvGrpSpPr>
        <p:grpSpPr>
          <a:xfrm>
            <a:off x="9751171" y="1436422"/>
            <a:ext cx="1189131" cy="4901763"/>
            <a:chOff x="10124" y="998"/>
            <a:chExt cx="2096" cy="8640"/>
          </a:xfrm>
        </p:grpSpPr>
        <p:sp>
          <p:nvSpPr>
            <p:cNvPr id="8" name="立方体 7"/>
            <p:cNvSpPr/>
            <p:nvPr>
              <p:custDataLst>
                <p:tags r:id="rId4"/>
              </p:custDataLst>
            </p:nvPr>
          </p:nvSpPr>
          <p:spPr>
            <a:xfrm>
              <a:off x="10212" y="8198"/>
              <a:ext cx="2009" cy="1440"/>
            </a:xfrm>
            <a:prstGeom prst="cube">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5360" u="sng"/>
                <a:t>S</a:t>
              </a:r>
              <a:endParaRPr lang="en-US" altLang="zh-CN" sz="5360" u="sng"/>
            </a:p>
          </p:txBody>
        </p:sp>
        <p:sp>
          <p:nvSpPr>
            <p:cNvPr id="9" name="立方体 8"/>
            <p:cNvSpPr/>
            <p:nvPr>
              <p:custDataLst>
                <p:tags r:id="rId5"/>
              </p:custDataLst>
            </p:nvPr>
          </p:nvSpPr>
          <p:spPr>
            <a:xfrm>
              <a:off x="10124" y="998"/>
              <a:ext cx="2009" cy="1398"/>
            </a:xfrm>
            <a:prstGeom prst="cube">
              <a:avLst/>
            </a:prstGeom>
            <a:gradFill>
              <a:gsLst>
                <a:gs pos="0">
                  <a:srgbClr val="007BD3"/>
                </a:gs>
                <a:gs pos="100000">
                  <a:srgbClr val="03437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5360"/>
                <a:t>N</a:t>
              </a:r>
              <a:endParaRPr lang="en-US" altLang="zh-CN" sz="5360"/>
            </a:p>
          </p:txBody>
        </p:sp>
      </p:grpSp>
      <p:grpSp>
        <p:nvGrpSpPr>
          <p:cNvPr id="26" name="组合 25"/>
          <p:cNvGrpSpPr/>
          <p:nvPr/>
        </p:nvGrpSpPr>
        <p:grpSpPr>
          <a:xfrm>
            <a:off x="9066966" y="2572224"/>
            <a:ext cx="2741356" cy="2486623"/>
            <a:chOff x="8918" y="3000"/>
            <a:chExt cx="4832" cy="4383"/>
          </a:xfrm>
        </p:grpSpPr>
        <p:sp>
          <p:nvSpPr>
            <p:cNvPr id="15" name="椭圆 14"/>
            <p:cNvSpPr/>
            <p:nvPr>
              <p:custDataLst>
                <p:tags r:id="rId6"/>
              </p:custDataLst>
            </p:nvPr>
          </p:nvSpPr>
          <p:spPr>
            <a:xfrm>
              <a:off x="9328" y="3000"/>
              <a:ext cx="4422" cy="4141"/>
            </a:xfrm>
            <a:prstGeom prst="ellipse">
              <a:avLst/>
            </a:prstGeom>
            <a:noFill/>
            <a:ln w="1079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10"/>
            </a:p>
          </p:txBody>
        </p:sp>
        <p:sp>
          <p:nvSpPr>
            <p:cNvPr id="10" name="椭圆 9"/>
            <p:cNvSpPr/>
            <p:nvPr>
              <p:custDataLst>
                <p:tags r:id="rId7"/>
              </p:custDataLst>
            </p:nvPr>
          </p:nvSpPr>
          <p:spPr>
            <a:xfrm>
              <a:off x="8918" y="3242"/>
              <a:ext cx="4422" cy="4141"/>
            </a:xfrm>
            <a:prstGeom prst="ellipse">
              <a:avLst/>
            </a:prstGeom>
            <a:noFill/>
            <a:ln w="1079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10"/>
            </a:p>
          </p:txBody>
        </p:sp>
        <p:cxnSp>
          <p:nvCxnSpPr>
            <p:cNvPr id="16" name="直接连接符 15"/>
            <p:cNvCxnSpPr>
              <a:stCxn id="10" idx="0"/>
              <a:endCxn id="15" idx="0"/>
            </p:cNvCxnSpPr>
            <p:nvPr>
              <p:custDataLst>
                <p:tags r:id="rId8"/>
              </p:custDataLst>
            </p:nvPr>
          </p:nvCxnSpPr>
          <p:spPr>
            <a:xfrm flipV="1">
              <a:off x="11129" y="3000"/>
              <a:ext cx="410" cy="242"/>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10" idx="7"/>
              <a:endCxn id="15" idx="7"/>
            </p:cNvCxnSpPr>
            <p:nvPr>
              <p:custDataLst>
                <p:tags r:id="rId9"/>
              </p:custDataLst>
            </p:nvPr>
          </p:nvCxnSpPr>
          <p:spPr>
            <a:xfrm flipV="1">
              <a:off x="12692" y="3606"/>
              <a:ext cx="410" cy="242"/>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10" idx="6"/>
              <a:endCxn id="15" idx="6"/>
            </p:cNvCxnSpPr>
            <p:nvPr>
              <p:custDataLst>
                <p:tags r:id="rId10"/>
              </p:custDataLst>
            </p:nvPr>
          </p:nvCxnSpPr>
          <p:spPr>
            <a:xfrm flipV="1">
              <a:off x="13340" y="5071"/>
              <a:ext cx="410" cy="242"/>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10" idx="5"/>
              <a:endCxn id="15" idx="5"/>
            </p:cNvCxnSpPr>
            <p:nvPr>
              <p:custDataLst>
                <p:tags r:id="rId11"/>
              </p:custDataLst>
            </p:nvPr>
          </p:nvCxnSpPr>
          <p:spPr>
            <a:xfrm flipV="1">
              <a:off x="12692" y="6535"/>
              <a:ext cx="410" cy="242"/>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10" idx="4"/>
              <a:endCxn id="15" idx="4"/>
            </p:cNvCxnSpPr>
            <p:nvPr>
              <p:custDataLst>
                <p:tags r:id="rId12"/>
              </p:custDataLst>
            </p:nvPr>
          </p:nvCxnSpPr>
          <p:spPr>
            <a:xfrm flipV="1">
              <a:off x="11129" y="7141"/>
              <a:ext cx="410" cy="242"/>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10" idx="1"/>
              <a:endCxn id="15" idx="1"/>
            </p:cNvCxnSpPr>
            <p:nvPr>
              <p:custDataLst>
                <p:tags r:id="rId13"/>
              </p:custDataLst>
            </p:nvPr>
          </p:nvCxnSpPr>
          <p:spPr>
            <a:xfrm flipV="1">
              <a:off x="9566" y="3606"/>
              <a:ext cx="410" cy="242"/>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10" idx="2"/>
              <a:endCxn id="15" idx="2"/>
            </p:cNvCxnSpPr>
            <p:nvPr>
              <p:custDataLst>
                <p:tags r:id="rId14"/>
              </p:custDataLst>
            </p:nvPr>
          </p:nvCxnSpPr>
          <p:spPr>
            <a:xfrm flipV="1">
              <a:off x="8918" y="5071"/>
              <a:ext cx="410" cy="242"/>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10" idx="3"/>
              <a:endCxn id="15" idx="3"/>
            </p:cNvCxnSpPr>
            <p:nvPr>
              <p:custDataLst>
                <p:tags r:id="rId15"/>
              </p:custDataLst>
            </p:nvPr>
          </p:nvCxnSpPr>
          <p:spPr>
            <a:xfrm flipV="1">
              <a:off x="9566" y="6535"/>
              <a:ext cx="410" cy="242"/>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 name="F35B0BEE-F18A-47BB-8FCB-E00DA2F2635D-2" descr="C:/Users/岳群/AppData/Local/Temp/wpp.ZJvAtMwpp"/>
          <p:cNvPicPr>
            <a:picLocks noGrp="1" noChangeAspect="1"/>
          </p:cNvPicPr>
          <p:nvPr>
            <p:custDataLst>
              <p:tags r:id="rId16"/>
            </p:custDataLst>
          </p:nvPr>
        </p:nvPicPr>
        <p:blipFill>
          <a:blip r:embed="rId17"/>
          <a:srcRect l="-129" b="24341"/>
          <a:stretch>
            <a:fillRect/>
          </a:stretch>
        </p:blipFill>
        <p:spPr>
          <a:xfrm>
            <a:off x="1899285" y="4519295"/>
            <a:ext cx="5913120" cy="2003425"/>
          </a:xfrm>
          <a:prstGeom prst="rect">
            <a:avLst/>
          </a:prstGeom>
        </p:spPr>
      </p:pic>
      <p:sp>
        <p:nvSpPr>
          <p:cNvPr id="6" name="平行四边形 5"/>
          <p:cNvSpPr/>
          <p:nvPr>
            <p:custDataLst>
              <p:tags r:id="rId18"/>
            </p:custDataLst>
          </p:nvPr>
        </p:nvSpPr>
        <p:spPr>
          <a:xfrm rot="3360000">
            <a:off x="4646663" y="2480839"/>
            <a:ext cx="4618096" cy="1560168"/>
          </a:xfrm>
          <a:prstGeom prst="parallelogram">
            <a:avLst>
              <a:gd name="adj" fmla="val 69041"/>
            </a:avLst>
          </a:prstGeom>
          <a:noFill/>
          <a:ln w="1206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10"/>
          </a:p>
        </p:txBody>
      </p:sp>
      <p:sp>
        <p:nvSpPr>
          <p:cNvPr id="7" name="文本框 6"/>
          <p:cNvSpPr txBox="1"/>
          <p:nvPr/>
        </p:nvSpPr>
        <p:spPr>
          <a:xfrm>
            <a:off x="241935" y="1369695"/>
            <a:ext cx="3119755" cy="368300"/>
          </a:xfrm>
          <a:prstGeom prst="rect">
            <a:avLst/>
          </a:prstGeom>
          <a:noFill/>
        </p:spPr>
        <p:txBody>
          <a:bodyPr wrap="square" rtlCol="0">
            <a:spAutoFit/>
          </a:bodyPr>
          <a:p>
            <a:pPr algn="l">
              <a:defRPr/>
            </a:pPr>
            <a:r>
              <a:rPr lang="zh-CN" altLang="en-US">
                <a:sym typeface="+mn-ea"/>
              </a:rPr>
              <a:t>二、异步感应电动机原理</a:t>
            </a:r>
            <a:endParaRPr lang="zh-CN" altLang="en-US"/>
          </a:p>
        </p:txBody>
      </p:sp>
      <p:sp>
        <p:nvSpPr>
          <p:cNvPr id="11" name="文本框 10"/>
          <p:cNvSpPr txBox="1"/>
          <p:nvPr/>
        </p:nvSpPr>
        <p:spPr>
          <a:xfrm>
            <a:off x="241935" y="1998345"/>
            <a:ext cx="4250055" cy="2861310"/>
          </a:xfrm>
          <a:prstGeom prst="rect">
            <a:avLst/>
          </a:prstGeom>
          <a:noFill/>
        </p:spPr>
        <p:txBody>
          <a:bodyPr wrap="square" rtlCol="0">
            <a:spAutoFit/>
          </a:bodyPr>
          <a:p>
            <a:r>
              <a:rPr lang="en-US" altLang="zh-CN"/>
              <a:t>   </a:t>
            </a:r>
            <a:r>
              <a:rPr lang="zh-CN" altLang="en-US"/>
              <a:t>三相异步电动机定子绕组加对称电压后，产生一个旋转气隙磁场，转子绕组导体切割该磁场产生感应电势。由于转子绕组处于短路状态会产生一个转子电流。转子电流与气隙磁场相互作用就产生电磁转矩，从而驱动转子旋转。电动机的转速一定低于磁场同步转速，因为只有这样转子导体才可以感应电势从而产生转子电流和电磁转矩。所以该电机被称为异步机，也叫感应电机。</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xit" presetSubtype="21" fill="hold" grpId="1" nodeType="clickEffect">
                                  <p:stCondLst>
                                    <p:cond delay="0"/>
                                  </p:stCondLst>
                                  <p:childTnLst>
                                    <p:animEffect transition="out" filter="barn(inVertical)">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checkerboard(across)">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heckerboard(across)">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mph" presetSubtype="0" repeatCount="indefinite" fill="hold" nodeType="clickEffect">
                                  <p:stCondLst>
                                    <p:cond delay="0"/>
                                  </p:stCondLst>
                                  <p:childTnLst>
                                    <p:animRot by="21600000">
                                      <p:cBhvr>
                                        <p:cTn id="25" dur="1600" fill="hold"/>
                                        <p:tgtEl>
                                          <p:spTgt spid="5"/>
                                        </p:tgtEl>
                                        <p:attrNameLst>
                                          <p:attrName>r</p:attrName>
                                        </p:attrNameLst>
                                      </p:cBhvr>
                                    </p:animRot>
                                  </p:childTnLst>
                                </p:cTn>
                              </p:par>
                              <p:par>
                                <p:cTn id="26" presetID="8" presetClass="emph" presetSubtype="0" repeatCount="indefinite" fill="hold" nodeType="withEffect">
                                  <p:stCondLst>
                                    <p:cond delay="800"/>
                                  </p:stCondLst>
                                  <p:childTnLst>
                                    <p:animRot by="21600000">
                                      <p:cBhvr>
                                        <p:cTn id="27" dur="1800" fill="hold"/>
                                        <p:tgtEl>
                                          <p:spTgt spid="26"/>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1773" y="408572"/>
            <a:ext cx="2133600" cy="430530"/>
          </a:xfrm>
          <a:prstGeom prst="rect">
            <a:avLst/>
          </a:prstGeom>
          <a:noFill/>
        </p:spPr>
        <p:txBody>
          <a:bodyPr wrap="none" lIns="0" tIns="0" rIns="0" bIns="0" rtlCol="0">
            <a:spAutoFit/>
          </a:bodyPr>
          <a:lstStyle/>
          <a:p>
            <a:pPr>
              <a:defRPr/>
            </a:pPr>
            <a:r>
              <a:rPr lang="zh-CN" altLang="en-US" sz="2800">
                <a:sym typeface="+mn-ea"/>
              </a:rPr>
              <a:t>永磁同步电机</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02" name="F35B0BEE-F18A-47BB-8FCB-E00DA2F2635D-4" descr="C:/Users/岳群/AppData/Local/Temp/wpp.xQbagpwpp"/>
          <p:cNvPicPr/>
          <p:nvPr>
            <p:custDataLst>
              <p:tags r:id="rId4"/>
            </p:custDataLst>
          </p:nvPr>
        </p:nvPicPr>
        <p:blipFill>
          <a:blip r:embed="rId5"/>
          <a:srcRect l="17409" t="12430" r="4032" b="2093"/>
          <a:stretch>
            <a:fillRect/>
          </a:stretch>
        </p:blipFill>
        <p:spPr>
          <a:xfrm>
            <a:off x="7427595" y="3074670"/>
            <a:ext cx="4187190" cy="3227705"/>
          </a:xfrm>
          <a:prstGeom prst="rect">
            <a:avLst/>
          </a:prstGeom>
          <a:noFill/>
          <a:ln w="9525">
            <a:noFill/>
          </a:ln>
        </p:spPr>
      </p:pic>
      <p:sp>
        <p:nvSpPr>
          <p:cNvPr id="3" name="文本框 2"/>
          <p:cNvSpPr txBox="1"/>
          <p:nvPr/>
        </p:nvSpPr>
        <p:spPr>
          <a:xfrm>
            <a:off x="371475" y="1447165"/>
            <a:ext cx="10085705" cy="2030095"/>
          </a:xfrm>
          <a:prstGeom prst="rect">
            <a:avLst/>
          </a:prstGeom>
          <a:noFill/>
        </p:spPr>
        <p:txBody>
          <a:bodyPr wrap="square" rtlCol="0">
            <a:spAutoFit/>
          </a:bodyPr>
          <a:p>
            <a:r>
              <a:rPr lang="zh-CN" altLang="en-US"/>
              <a:t>一、永磁同步电机特点有：</a:t>
            </a:r>
            <a:endParaRPr lang="zh-CN" altLang="en-US"/>
          </a:p>
          <a:p>
            <a:endParaRPr lang="zh-CN" altLang="en-US"/>
          </a:p>
          <a:p>
            <a:r>
              <a:rPr lang="en-US" altLang="zh-CN"/>
              <a:t>1</a:t>
            </a:r>
            <a:r>
              <a:rPr lang="zh-CN" altLang="en-US"/>
              <a:t>、高效率：由于采用永磁体作为励磁源，消除了励磁损耗，因此具有较高的效率，尤其在部分负载运行时，效率更高。</a:t>
            </a:r>
            <a:endParaRPr lang="zh-CN" altLang="en-US"/>
          </a:p>
          <a:p>
            <a:r>
              <a:rPr lang="en-US" altLang="zh-CN"/>
              <a:t>2</a:t>
            </a:r>
            <a:r>
              <a:rPr lang="zh-CN" altLang="en-US"/>
              <a:t>、高功率密度：永磁体具有高磁能密度和高能量密度，因此永磁同步电机具有较高的功率密度，可以实现更小体积和更高功率的输出。</a:t>
            </a:r>
            <a:endParaRPr lang="zh-CN" altLang="en-US"/>
          </a:p>
          <a:p>
            <a:endParaRPr lang="zh-CN" altLang="en-US"/>
          </a:p>
        </p:txBody>
      </p:sp>
      <p:sp>
        <p:nvSpPr>
          <p:cNvPr id="5" name="文本框 4"/>
          <p:cNvSpPr txBox="1"/>
          <p:nvPr/>
        </p:nvSpPr>
        <p:spPr>
          <a:xfrm>
            <a:off x="371475" y="3301365"/>
            <a:ext cx="7212965" cy="1753235"/>
          </a:xfrm>
          <a:prstGeom prst="rect">
            <a:avLst/>
          </a:prstGeom>
          <a:noFill/>
        </p:spPr>
        <p:txBody>
          <a:bodyPr wrap="square" rtlCol="0">
            <a:spAutoFit/>
          </a:bodyPr>
          <a:p>
            <a:r>
              <a:rPr lang="en-US" altLang="zh-CN">
                <a:sym typeface="+mn-ea"/>
              </a:rPr>
              <a:t>3</a:t>
            </a:r>
            <a:r>
              <a:rPr lang="zh-CN" altLang="en-US">
                <a:sym typeface="+mn-ea"/>
              </a:rPr>
              <a:t>、高精度控制：由于永磁同步电机是一种同步电机，因此其转速可以精确地控制，适合需要高精度控制的应用场合。</a:t>
            </a:r>
            <a:endParaRPr lang="zh-CN" altLang="en-US"/>
          </a:p>
          <a:p>
            <a:r>
              <a:rPr lang="en-US" altLang="zh-CN">
                <a:sym typeface="+mn-ea"/>
              </a:rPr>
              <a:t>4</a:t>
            </a:r>
            <a:r>
              <a:rPr lang="zh-CN" altLang="en-US">
                <a:sym typeface="+mn-ea"/>
              </a:rPr>
              <a:t>、宽调速范围：永磁同步电机具有较宽的调速范围，且在变频调速时效率高，能够满足不同负载条件下的使用需求。</a:t>
            </a:r>
            <a:endParaRPr lang="zh-CN" altLang="en-US"/>
          </a:p>
          <a:p>
            <a:r>
              <a:rPr lang="en-US" altLang="zh-CN">
                <a:sym typeface="+mn-ea"/>
              </a:rPr>
              <a:t>5</a:t>
            </a:r>
            <a:r>
              <a:rPr lang="zh-CN" altLang="en-US">
                <a:sym typeface="+mn-ea"/>
              </a:rPr>
              <a:t>、简单结构：相比于其他类型的电机，永磁同步电机结构相对简单，易于制造和维护。</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1773" y="408572"/>
            <a:ext cx="2133600" cy="430530"/>
          </a:xfrm>
          <a:prstGeom prst="rect">
            <a:avLst/>
          </a:prstGeom>
          <a:noFill/>
        </p:spPr>
        <p:txBody>
          <a:bodyPr wrap="none" lIns="0" tIns="0" rIns="0" bIns="0" rtlCol="0">
            <a:spAutoFit/>
          </a:bodyPr>
          <a:lstStyle/>
          <a:p>
            <a:pPr algn="l">
              <a:defRPr/>
            </a:pPr>
            <a:r>
              <a:rPr lang="zh-CN" altLang="en-US" sz="2800">
                <a:sym typeface="+mn-ea"/>
              </a:rPr>
              <a:t>永磁同步电机</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 name="组合 2"/>
          <p:cNvGrpSpPr/>
          <p:nvPr/>
        </p:nvGrpSpPr>
        <p:grpSpPr>
          <a:xfrm>
            <a:off x="7409231" y="2846636"/>
            <a:ext cx="1012123" cy="2124664"/>
            <a:chOff x="1990" y="2579"/>
            <a:chExt cx="928" cy="1756"/>
          </a:xfrm>
        </p:grpSpPr>
        <p:sp>
          <p:nvSpPr>
            <p:cNvPr id="5" name="立方体 4"/>
            <p:cNvSpPr/>
            <p:nvPr>
              <p:custDataLst>
                <p:tags r:id="rId4"/>
              </p:custDataLst>
            </p:nvPr>
          </p:nvSpPr>
          <p:spPr>
            <a:xfrm>
              <a:off x="1990" y="3363"/>
              <a:ext cx="929" cy="973"/>
            </a:xfrm>
            <a:prstGeom prst="cube">
              <a:avLst/>
            </a:prstGeom>
            <a:gradFill>
              <a:gsLst>
                <a:gs pos="0">
                  <a:srgbClr val="007BD3"/>
                </a:gs>
                <a:gs pos="100000">
                  <a:srgbClr val="03437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5360"/>
                <a:t>N</a:t>
              </a:r>
              <a:endParaRPr lang="en-US" altLang="zh-CN" sz="5360"/>
            </a:p>
          </p:txBody>
        </p:sp>
        <p:sp>
          <p:nvSpPr>
            <p:cNvPr id="6" name="立方体 5"/>
            <p:cNvSpPr/>
            <p:nvPr>
              <p:custDataLst>
                <p:tags r:id="rId5"/>
              </p:custDataLst>
            </p:nvPr>
          </p:nvSpPr>
          <p:spPr>
            <a:xfrm>
              <a:off x="1990" y="2579"/>
              <a:ext cx="929" cy="1002"/>
            </a:xfrm>
            <a:prstGeom prst="cube">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5360"/>
                <a:t>S</a:t>
              </a:r>
              <a:endParaRPr lang="en-US" altLang="zh-CN" sz="5360"/>
            </a:p>
          </p:txBody>
        </p:sp>
      </p:grpSp>
      <p:grpSp>
        <p:nvGrpSpPr>
          <p:cNvPr id="7" name="组合 6"/>
          <p:cNvGrpSpPr/>
          <p:nvPr/>
        </p:nvGrpSpPr>
        <p:grpSpPr>
          <a:xfrm rot="0">
            <a:off x="7333031" y="1512835"/>
            <a:ext cx="1189131" cy="4901763"/>
            <a:chOff x="10124" y="998"/>
            <a:chExt cx="2096" cy="8640"/>
          </a:xfrm>
        </p:grpSpPr>
        <p:sp>
          <p:nvSpPr>
            <p:cNvPr id="8" name="立方体 7"/>
            <p:cNvSpPr/>
            <p:nvPr>
              <p:custDataLst>
                <p:tags r:id="rId6"/>
              </p:custDataLst>
            </p:nvPr>
          </p:nvSpPr>
          <p:spPr>
            <a:xfrm>
              <a:off x="10212" y="8198"/>
              <a:ext cx="2009" cy="1440"/>
            </a:xfrm>
            <a:prstGeom prst="cube">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5360"/>
                <a:t>S</a:t>
              </a:r>
              <a:endParaRPr lang="en-US" altLang="zh-CN" sz="5360"/>
            </a:p>
          </p:txBody>
        </p:sp>
        <p:sp>
          <p:nvSpPr>
            <p:cNvPr id="9" name="立方体 8"/>
            <p:cNvSpPr/>
            <p:nvPr>
              <p:custDataLst>
                <p:tags r:id="rId7"/>
              </p:custDataLst>
            </p:nvPr>
          </p:nvSpPr>
          <p:spPr>
            <a:xfrm>
              <a:off x="10124" y="998"/>
              <a:ext cx="2009" cy="1398"/>
            </a:xfrm>
            <a:prstGeom prst="cube">
              <a:avLst/>
            </a:prstGeom>
            <a:gradFill>
              <a:gsLst>
                <a:gs pos="0">
                  <a:srgbClr val="007BD3"/>
                </a:gs>
                <a:gs pos="100000">
                  <a:srgbClr val="03437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5360"/>
                <a:t>N</a:t>
              </a:r>
              <a:endParaRPr lang="en-US" altLang="zh-CN" sz="5360"/>
            </a:p>
          </p:txBody>
        </p:sp>
      </p:grpSp>
      <p:pic>
        <p:nvPicPr>
          <p:cNvPr id="10" name="F35B0BEE-F18A-47BB-8FCB-E00DA2F2635D-5" descr="C:/Users/岳群/AppData/Local/Temp/wpp.ckkTqWwpp"/>
          <p:cNvPicPr>
            <a:picLocks noChangeAspect="1"/>
          </p:cNvPicPr>
          <p:nvPr>
            <p:custDataLst>
              <p:tags r:id="rId8"/>
            </p:custDataLst>
          </p:nvPr>
        </p:nvPicPr>
        <p:blipFill>
          <a:blip r:embed="rId9"/>
          <a:stretch>
            <a:fillRect/>
          </a:stretch>
        </p:blipFill>
        <p:spPr>
          <a:xfrm>
            <a:off x="5343525" y="1952625"/>
            <a:ext cx="5238750" cy="3810000"/>
          </a:xfrm>
          <a:prstGeom prst="rect">
            <a:avLst/>
          </a:prstGeom>
        </p:spPr>
      </p:pic>
      <p:cxnSp>
        <p:nvCxnSpPr>
          <p:cNvPr id="11" name="直接箭头连接符 10"/>
          <p:cNvCxnSpPr/>
          <p:nvPr>
            <p:custDataLst>
              <p:tags r:id="rId10"/>
            </p:custDataLst>
          </p:nvPr>
        </p:nvCxnSpPr>
        <p:spPr>
          <a:xfrm>
            <a:off x="5772150" y="1838325"/>
            <a:ext cx="962025" cy="590550"/>
          </a:xfrm>
          <a:prstGeom prst="straightConnector1">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2" name="文本框 11"/>
          <p:cNvSpPr txBox="1"/>
          <p:nvPr>
            <p:custDataLst>
              <p:tags r:id="rId11"/>
            </p:custDataLst>
          </p:nvPr>
        </p:nvSpPr>
        <p:spPr>
          <a:xfrm>
            <a:off x="4410075" y="1470025"/>
            <a:ext cx="2181860" cy="368300"/>
          </a:xfrm>
          <a:prstGeom prst="rect">
            <a:avLst/>
          </a:prstGeom>
          <a:noFill/>
        </p:spPr>
        <p:txBody>
          <a:bodyPr wrap="square" rtlCol="0">
            <a:spAutoFit/>
          </a:bodyPr>
          <a:p>
            <a:r>
              <a:rPr lang="zh-CN" altLang="en-US"/>
              <a:t>提供三相</a:t>
            </a:r>
            <a:r>
              <a:rPr lang="zh-CN" altLang="en-US"/>
              <a:t>交流电</a:t>
            </a:r>
            <a:endParaRPr lang="zh-CN" altLang="en-US"/>
          </a:p>
        </p:txBody>
      </p:sp>
      <p:sp>
        <p:nvSpPr>
          <p:cNvPr id="13" name="文本框 12"/>
          <p:cNvSpPr txBox="1"/>
          <p:nvPr/>
        </p:nvSpPr>
        <p:spPr>
          <a:xfrm>
            <a:off x="469900" y="1466850"/>
            <a:ext cx="4064000" cy="368300"/>
          </a:xfrm>
          <a:prstGeom prst="rect">
            <a:avLst/>
          </a:prstGeom>
          <a:noFill/>
        </p:spPr>
        <p:txBody>
          <a:bodyPr wrap="square" rtlCol="0">
            <a:spAutoFit/>
          </a:bodyPr>
          <a:p>
            <a:r>
              <a:rPr lang="zh-CN" altLang="en-US">
                <a:sym typeface="+mn-ea"/>
              </a:rPr>
              <a:t>二、永磁同步电机原理</a:t>
            </a:r>
            <a:endParaRPr lang="zh-CN" altLang="en-US"/>
          </a:p>
        </p:txBody>
      </p:sp>
      <p:sp>
        <p:nvSpPr>
          <p:cNvPr id="14" name="文本框 13"/>
          <p:cNvSpPr txBox="1"/>
          <p:nvPr/>
        </p:nvSpPr>
        <p:spPr>
          <a:xfrm>
            <a:off x="459740" y="2942590"/>
            <a:ext cx="4799965" cy="2030095"/>
          </a:xfrm>
          <a:prstGeom prst="rect">
            <a:avLst/>
          </a:prstGeom>
          <a:noFill/>
        </p:spPr>
        <p:txBody>
          <a:bodyPr wrap="square" rtlCol="0">
            <a:spAutoFit/>
          </a:bodyPr>
          <a:p>
            <a:r>
              <a:rPr lang="zh-CN" altLang="en-US"/>
              <a:t>永磁同步电机是通过电磁转矩和永磁体之间的相互作用来实现转动的。在电机中，电磁转矩是由电流在磁场中的作用而产生的，而永磁体则是通过其内部的磁场来产生转矩的。在永磁同步电机中，永磁体通常采用稀土永磁体，因为稀土永磁体具有高磁能积和高矫顽力，可以产生更强的磁场，从而提高电机的效率和性能。</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nodeType="clickEffect">
                                  <p:stCondLst>
                                    <p:cond delay="0"/>
                                  </p:stCondLst>
                                  <p:childTnLst>
                                    <p:animRot by="1800000">
                                      <p:cBhvr>
                                        <p:cTn id="16" dur="2000" fill="hold"/>
                                        <p:tgtEl>
                                          <p:spTgt spid="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nodeType="clickEffect">
                                  <p:stCondLst>
                                    <p:cond delay="0"/>
                                  </p:stCondLst>
                                  <p:childTnLst>
                                    <p:animRot by="1800000">
                                      <p:cBhvr>
                                        <p:cTn id="20" dur="2000" fill="hold"/>
                                        <p:tgtEl>
                                          <p:spTgt spid="3"/>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5400000">
                                      <p:cBhvr>
                                        <p:cTn id="24" dur="2000" fill="hold"/>
                                        <p:tgtEl>
                                          <p:spTgt spid="7"/>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8" presetClass="emph" presetSubtype="0" fill="hold" nodeType="clickEffect">
                                  <p:stCondLst>
                                    <p:cond delay="0"/>
                                  </p:stCondLst>
                                  <p:childTnLst>
                                    <p:animRot by="-2700000">
                                      <p:cBhvr>
                                        <p:cTn id="28" dur="2000" fill="hold"/>
                                        <p:tgtEl>
                                          <p:spTgt spid="7"/>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000" fill="hold">
                                          <p:stCondLst>
                                            <p:cond delay="0"/>
                                          </p:stCondLst>
                                        </p:cTn>
                                        <p:tgtEl>
                                          <p:spTgt spid="12"/>
                                        </p:tgtEl>
                                        <p:attrNameLst>
                                          <p:attrName>style.visibility</p:attrName>
                                        </p:attrNameLst>
                                      </p:cBhvr>
                                      <p:to>
                                        <p:strVal val="visible"/>
                                      </p:to>
                                    </p:set>
                                    <p:animEffect transition="in" filter="wipe(up)">
                                      <p:cBhvr>
                                        <p:cTn id="41" dur="1000"/>
                                        <p:tgtEl>
                                          <p:spTgt spid="12"/>
                                        </p:tgtEl>
                                      </p:cBhvr>
                                    </p:animEffect>
                                  </p:childTnLst>
                                </p:cTn>
                              </p:par>
                            </p:childTnLst>
                          </p:cTn>
                        </p:par>
                        <p:par>
                          <p:cTn id="42" fill="hold">
                            <p:stCondLst>
                              <p:cond delay="1000"/>
                            </p:stCondLst>
                            <p:childTnLst>
                              <p:par>
                                <p:cTn id="43" presetID="22" presetClass="entr" presetSubtype="1" fill="hold" nodeType="afterEffect">
                                  <p:stCondLst>
                                    <p:cond delay="0"/>
                                  </p:stCondLst>
                                  <p:childTnLst>
                                    <p:set>
                                      <p:cBhvr>
                                        <p:cTn id="44" dur="1000" fill="hold">
                                          <p:stCondLst>
                                            <p:cond delay="0"/>
                                          </p:stCondLst>
                                        </p:cTn>
                                        <p:tgtEl>
                                          <p:spTgt spid="11"/>
                                        </p:tgtEl>
                                        <p:attrNameLst>
                                          <p:attrName>style.visibility</p:attrName>
                                        </p:attrNameLst>
                                      </p:cBhvr>
                                      <p:to>
                                        <p:strVal val="visible"/>
                                      </p:to>
                                    </p:set>
                                    <p:animEffect transition="in" filter="wipe(up)">
                                      <p:cBhvr>
                                        <p:cTn id="4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1773" y="408572"/>
            <a:ext cx="1422400" cy="430530"/>
          </a:xfrm>
          <a:prstGeom prst="rect">
            <a:avLst/>
          </a:prstGeom>
          <a:noFill/>
        </p:spPr>
        <p:txBody>
          <a:bodyPr wrap="none" lIns="0" tIns="0" rIns="0" bIns="0" rtlCol="0">
            <a:spAutoFit/>
          </a:bodyPr>
          <a:lstStyle/>
          <a:p>
            <a:pPr algn="l">
              <a:defRPr/>
            </a:pPr>
            <a:r>
              <a:rPr lang="zh-CN" altLang="en-US" sz="2800">
                <a:sym typeface="+mn-ea"/>
              </a:rPr>
              <a:t>磁阻电机</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509270" y="1545590"/>
            <a:ext cx="11184255" cy="4246245"/>
          </a:xfrm>
          <a:prstGeom prst="rect">
            <a:avLst/>
          </a:prstGeom>
          <a:noFill/>
        </p:spPr>
        <p:txBody>
          <a:bodyPr wrap="square" rtlCol="0">
            <a:spAutoFit/>
          </a:bodyPr>
          <a:p>
            <a:r>
              <a:rPr lang="zh-CN" altLang="en-US"/>
              <a:t>一、磁阻电机的优缺点</a:t>
            </a:r>
            <a:endParaRPr lang="zh-CN" altLang="en-US"/>
          </a:p>
          <a:p>
            <a:r>
              <a:rPr lang="en-US" altLang="zh-CN"/>
              <a:t>1</a:t>
            </a:r>
            <a:r>
              <a:rPr lang="zh-CN" altLang="en-US"/>
              <a:t>、磁阻电机的优点</a:t>
            </a:r>
            <a:endParaRPr lang="zh-CN" altLang="en-US"/>
          </a:p>
          <a:p>
            <a:r>
              <a:rPr lang="zh-CN" altLang="en-US"/>
              <a:t>1）高效率: 磁阻电机因其磁路的设计，可以减少磁通漏损，从而提高电机转动效率，具有更高的功率密度和更高的效能</a:t>
            </a:r>
            <a:endParaRPr lang="zh-CN" altLang="en-US"/>
          </a:p>
          <a:p>
            <a:r>
              <a:rPr lang="zh-CN" altLang="en-US"/>
              <a:t>2）响应快速:磁阻电机响应速度相对较快，具有较快的动态特性</a:t>
            </a:r>
            <a:endParaRPr lang="zh-CN" altLang="en-US"/>
          </a:p>
          <a:p>
            <a:r>
              <a:rPr lang="zh-CN" altLang="en-US"/>
              <a:t>3）质轻/体积小:因其结构紧凑，体积小，重量轻，且不需要永磁体，因此可以制造出较小且操作方便的电机</a:t>
            </a:r>
            <a:endParaRPr lang="zh-CN" altLang="en-US"/>
          </a:p>
          <a:p>
            <a:r>
              <a:rPr lang="zh-CN" altLang="en-US"/>
              <a:t>4）高适应性:磁阻电机适用于多种应用领域包括机械自动化、制造业、家电等领域。</a:t>
            </a:r>
            <a:endParaRPr lang="zh-CN" altLang="en-US"/>
          </a:p>
          <a:p>
            <a:r>
              <a:rPr lang="en-US" altLang="zh-CN"/>
              <a:t>2</a:t>
            </a:r>
            <a:r>
              <a:rPr lang="zh-CN" altLang="en-US"/>
              <a:t>、磁阻电机的缺点</a:t>
            </a:r>
            <a:endParaRPr lang="zh-CN" altLang="en-US"/>
          </a:p>
          <a:p>
            <a:r>
              <a:rPr lang="zh-CN" altLang="en-US"/>
              <a:t>1）磁阻电机难以同步运行。由于转子受磁场作用的位置很难保持与磁场方向同步，因此，这种电机的性能在高速运行时发生变化</a:t>
            </a:r>
            <a:endParaRPr lang="zh-CN" altLang="en-US"/>
          </a:p>
          <a:p>
            <a:r>
              <a:rPr lang="zh-CN" altLang="en-US"/>
              <a:t>2）控制成本高: 磁阻电机需要复杂的控制器才能实现精确的速度和位置控制，因此，控制成本和安装电机的技术难度都比较高。</a:t>
            </a:r>
            <a:endParaRPr lang="zh-CN" altLang="en-US"/>
          </a:p>
          <a:p>
            <a:r>
              <a:rPr lang="zh-CN" altLang="en-US"/>
              <a:t>3）须开发成本高:由于磁阻电机的特有优点研究和开发这种电机所需的成本较高，因此生产成本可能会比较高。</a:t>
            </a:r>
            <a:endParaRPr lang="zh-CN" altLang="en-US"/>
          </a:p>
          <a:p>
            <a:r>
              <a:rPr lang="zh-CN" altLang="en-US"/>
              <a:t>4）发热问题: 磁阻电机在运行过程中会出现很高的整体输电损耗，这意味着电机会产生高温，需要额外的散热系统或控制方法来保持温度稳定。</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1773" y="408572"/>
            <a:ext cx="1422400" cy="430530"/>
          </a:xfrm>
          <a:prstGeom prst="rect">
            <a:avLst/>
          </a:prstGeom>
          <a:noFill/>
        </p:spPr>
        <p:txBody>
          <a:bodyPr wrap="none" lIns="0" tIns="0" rIns="0" bIns="0" rtlCol="0">
            <a:spAutoFit/>
          </a:bodyPr>
          <a:lstStyle/>
          <a:p>
            <a:pPr algn="l">
              <a:defRPr/>
            </a:pPr>
            <a:r>
              <a:rPr lang="zh-CN" altLang="en-US" sz="2800">
                <a:sym typeface="+mn-ea"/>
              </a:rPr>
              <a:t>磁阻电机</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558165" y="1604010"/>
            <a:ext cx="5356860" cy="3138170"/>
          </a:xfrm>
          <a:prstGeom prst="rect">
            <a:avLst/>
          </a:prstGeom>
          <a:noFill/>
        </p:spPr>
        <p:txBody>
          <a:bodyPr wrap="square" rtlCol="0">
            <a:spAutoFit/>
          </a:bodyPr>
          <a:p>
            <a:r>
              <a:rPr lang="zh-CN" altLang="en-US"/>
              <a:t>二、工作原理：当电源连接到定子绕组时，流过绕组的电流会在定子中形成旋转磁场。当磁场旋转时，会在转子中引起磁阻，磁阻作用使得簇焊处的铁芯上的磁通线在簇焊处从一个铁芯簇转移到相邻铁芯簇，由于簇之间没有绕组导线来促进电荷流动，因此在簇之间的移动时，必须跨过空气间隙，这会导致空气间隙中发生局部的漩涡电流和皮效应，这些电流和效应对磁力的影响，优先影响了簇焊处，从而在簇焊处产生了磁力偏置。当磁力偏置与旋转磁场相互作用时，会在转子中产生旋转力矩，从而带动转子转动。</a:t>
            </a:r>
            <a:endParaRPr lang="zh-CN" altLang="en-US"/>
          </a:p>
        </p:txBody>
      </p:sp>
      <p:pic>
        <p:nvPicPr>
          <p:cNvPr id="13" name="F35B0BEE-F18A-47BB-8FCB-E00DA2F2635D-7" descr="C:/Users/岳群/AppData/Local/Temp/wpp.nLFIZRwpp"/>
          <p:cNvPicPr>
            <a:picLocks noChangeAspect="1"/>
          </p:cNvPicPr>
          <p:nvPr>
            <p:custDataLst>
              <p:tags r:id="rId4"/>
            </p:custDataLst>
          </p:nvPr>
        </p:nvPicPr>
        <p:blipFill>
          <a:blip r:embed="rId5"/>
          <a:stretch>
            <a:fillRect/>
          </a:stretch>
        </p:blipFill>
        <p:spPr>
          <a:xfrm>
            <a:off x="7042150" y="1386205"/>
            <a:ext cx="4319905" cy="48844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 name="KSO_WM_UNIT_PLACING_PICTURE_USER_VIEWPORT" val="{&quot;height&quot;:5113,&quot;width&quot;:11770}"/>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9.xml><?xml version="1.0" encoding="utf-8"?>
<p:tagLst xmlns:p="http://schemas.openxmlformats.org/presentationml/2006/main">
  <p:tag name="KSO_WPP_MARK_KEY" val="3cc73b9a-f896-4b00-becc-0e02a97a3d35"/>
  <p:tag name="COMMONDATA" val="eyJoZGlkIjoiM2IyNGM0ZjdjZTNmODI0YTQ1YjExN2U3OGQ1NDcwNzcifQ=="/>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思源黑体 CN Medium"/>
        <a:ea typeface="思源黑体 CN Medium"/>
        <a:cs typeface=""/>
      </a:majorFont>
      <a:minorFont>
        <a:latin typeface="思源黑体 CN Normal"/>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F35B0BEE-F18A-47BB-8FCB-E00DA2F2635D-1">
      <extobjdata type="F35B0BEE-F18A-47BB-8FCB-E00DA2F2635D" data="ewoJIkRlc2lnbklkIiA6ICI1MWNhYjVhZS1jZWMxLTRiMGYtOTFmYi1lMDAxY2RlNDZlMGUiCn0K"/>
    </extobj>
    <extobj name="F35B0BEE-F18A-47BB-8FCB-E00DA2F2635D-2">
      <extobjdata type="F35B0BEE-F18A-47BB-8FCB-E00DA2F2635D" data="ewoJIkRlc2lnbklkIiA6ICI0ZTU4NjhkNy1lOGY0LTRlNjYtOTU4YS0xNDQ0NDkwZTM1NzYiCn0K"/>
    </extobj>
    <extobj name="F35B0BEE-F18A-47BB-8FCB-E00DA2F2635D-3">
      <extobjdata type="F35B0BEE-F18A-47BB-8FCB-E00DA2F2635D" data="ewoJIkRlc2lnbklkIiA6ICJkYTFiNzE0OC1hNWVlLTQwNGMtYTIzZS1hMjJhMGQ3YWE3NzYiCn0K"/>
    </extobj>
    <extobj name="F35B0BEE-F18A-47BB-8FCB-E00DA2F2635D-4">
      <extobjdata type="F35B0BEE-F18A-47BB-8FCB-E00DA2F2635D" data="ewoJIkRlc2lnbklkIiA6ICJiMjk0Y2M5Zi00NDU5LTRiMDYtOTFlZC03ZjBlODY1MzBmOTIiCn0K"/>
    </extobj>
    <extobj name="F35B0BEE-F18A-47BB-8FCB-E00DA2F2635D-5">
      <extobjdata type="F35B0BEE-F18A-47BB-8FCB-E00DA2F2635D" data="ewoJIkRlc2lnbklkIiA6ICJmYzgwMjEyOC1kZjkwLTRjYWQtYmUxMC1jNzhjNzM0YzM5MDEiCn0K"/>
    </extobj>
    <extobj name="F35B0BEE-F18A-47BB-8FCB-E00DA2F2635D-7">
      <extobjdata type="F35B0BEE-F18A-47BB-8FCB-E00DA2F2635D" data="ewoJIkRlc2lnbklkIiA6ICJiNWYwMWE0Ny05Y2Q5LTRlYjktYWY1Zi0wNmI5NDdiZTljMzkiCn0K"/>
    </extobj>
    <extobj name="F35B0BEE-F18A-47BB-8FCB-E00DA2F2635D-15">
      <extobjdata type="F35B0BEE-F18A-47BB-8FCB-E00DA2F2635D" data="ewoJIkRlc2lnbklkIiA6ICJmZTZhYTY0Zi1mMGJmLTQzMmItOGVjYy0yZWExNmJkNzI5NTUiCn0K"/>
    </extobj>
    <extobj name="F35B0BEE-F18A-47BB-8FCB-E00DA2F2635D-16">
      <extobjdata type="F35B0BEE-F18A-47BB-8FCB-E00DA2F2635D" data="ewoJIkRlc2lnbklkIiA6ICJjMGUyOTM2YS03Y2UyLTRjZTUtOGFlYy1mOTZhNjhmYWUyMGMiCn0K"/>
    </extobj>
    <extobj name="F35B0BEE-F18A-47BB-8FCB-E00DA2F2635D-19">
      <extobjdata type="F35B0BEE-F18A-47BB-8FCB-E00DA2F2635D" data="ewoJIkRlc2lnbklkIiA6ICJjMGUyOTM2YS03Y2UyLTRjZTUtOGFlYy1mOTZhNjhmYWUyMGMiCn0K"/>
    </extobj>
    <extobj name="F35B0BEE-F18A-47BB-8FCB-E00DA2F2635D-20">
      <extobjdata type="F35B0BEE-F18A-47BB-8FCB-E00DA2F2635D" data="ewoJIkRlc2lnbklkIiA6ICJjMGUyOTM2YS03Y2UyLTRjZTUtOGFlYy1mOTZhNjhmYWUyMGMiCn0K"/>
    </extobj>
  </extobjs>
</s:customData>
</file>

<file path=customXml/itemProps78.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2004</Words>
  <Application>WPS 演示</Application>
  <PresentationFormat>宽屏</PresentationFormat>
  <Paragraphs>128</Paragraphs>
  <Slides>14</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14</vt:i4>
      </vt:variant>
    </vt:vector>
  </HeadingPairs>
  <TitlesOfParts>
    <vt:vector size="27" baseType="lpstr">
      <vt:lpstr>Arial</vt:lpstr>
      <vt:lpstr>宋体</vt:lpstr>
      <vt:lpstr>Wingdings</vt:lpstr>
      <vt:lpstr>思源黑体 CN Normal</vt:lpstr>
      <vt:lpstr>思源黑体 CN Medium</vt:lpstr>
      <vt:lpstr>黑体</vt:lpstr>
      <vt:lpstr>思源黑体 CN Bold</vt:lpstr>
      <vt:lpstr>OPPOSans H</vt:lpstr>
      <vt:lpstr>微软雅黑</vt:lpstr>
      <vt:lpstr>Arial Unicode MS</vt:lpstr>
      <vt:lpstr>Calibri</vt:lpstr>
      <vt:lpstr>思源黑体 CN Normal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北方职业教育 岳群</cp:lastModifiedBy>
  <cp:revision>36</cp:revision>
  <dcterms:created xsi:type="dcterms:W3CDTF">2023-09-15T06:27:00Z</dcterms:created>
  <dcterms:modified xsi:type="dcterms:W3CDTF">2023-10-23T01:09:53Z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35E73200262F4FD5948B574E95AD9A10_13</vt:lpwstr>
  </property>
  <property fmtid="{D5CDD505-2E9C-101B-9397-08002B2CF9AE}" pid="3" name="KSOProductBuildVer">
    <vt:lpwstr>2052-11.1.0.14309</vt:lpwstr>
  </property>
</Properties>
</file>