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6" r:id="rId3"/>
    <p:sldId id="374" r:id="rId4"/>
    <p:sldId id="389" r:id="rId5"/>
    <p:sldId id="384" r:id="rId6"/>
    <p:sldId id="386" r:id="rId7"/>
    <p:sldId id="393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78A1"/>
    <a:srgbClr val="537AA3"/>
    <a:srgbClr val="DFE1E3"/>
    <a:srgbClr val="50789F"/>
    <a:srgbClr val="AFD5ED"/>
    <a:srgbClr val="ADD2EA"/>
    <a:srgbClr val="A6BBD1"/>
    <a:srgbClr val="A3BAD0"/>
    <a:srgbClr val="A7BFD6"/>
    <a:srgbClr val="6BB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05760" y="533400"/>
            <a:ext cx="5534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代替发动机的三大干将</a:t>
            </a:r>
            <a:endParaRPr lang="zh-CN" altLang="en-US" sz="4000" b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5175" y="1398270"/>
            <a:ext cx="3154680" cy="1753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/>
              <a:t>一、燃油汽车工作过程</a:t>
            </a:r>
            <a:endParaRPr lang="zh-CN"/>
          </a:p>
          <a:p>
            <a:pPr algn="l"/>
            <a:r>
              <a:rPr lang="zh-CN">
                <a:sym typeface="+mn-ea"/>
              </a:rPr>
              <a:t>二、电动汽车三大核心部件</a:t>
            </a:r>
            <a:endParaRPr lang="zh-CN">
              <a:sym typeface="+mn-ea"/>
            </a:endParaRPr>
          </a:p>
          <a:p>
            <a:pPr algn="l"/>
            <a:r>
              <a:rPr lang="zh-CN">
                <a:sym typeface="+mn-ea"/>
              </a:rPr>
              <a:t>三、电动汽车的驱动过程</a:t>
            </a:r>
            <a:endParaRPr lang="zh-CN">
              <a:sym typeface="+mn-ea"/>
            </a:endParaRPr>
          </a:p>
          <a:p>
            <a:pPr algn="l"/>
            <a:r>
              <a:rPr lang="zh-CN">
                <a:sym typeface="+mn-ea"/>
              </a:rPr>
              <a:t>四、电动汽车的充电过程</a:t>
            </a:r>
            <a:endParaRPr lang="zh-CN">
              <a:sym typeface="+mn-ea"/>
            </a:endParaRPr>
          </a:p>
          <a:p>
            <a:pPr algn="l"/>
            <a:r>
              <a:rPr lang="zh-CN">
                <a:sym typeface="+mn-ea"/>
              </a:rPr>
              <a:t>五、电动汽车的能量回收过程</a:t>
            </a:r>
            <a:endParaRPr lang="zh-CN"/>
          </a:p>
          <a:p>
            <a:pPr algn="l"/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14325" y="445770"/>
            <a:ext cx="2926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燃油汽车的工作过程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14325" y="2200910"/>
            <a:ext cx="3684270" cy="2193290"/>
            <a:chOff x="495" y="3466"/>
            <a:chExt cx="5802" cy="3454"/>
          </a:xfrm>
        </p:grpSpPr>
        <p:pic>
          <p:nvPicPr>
            <p:cNvPr id="3" name="图片 2" descr="油箱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" y="3466"/>
              <a:ext cx="5803" cy="345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3218" y="5110"/>
              <a:ext cx="2666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</a:rPr>
                <a:t>燃油箱</a:t>
              </a:r>
              <a:endParaRPr lang="zh-CN" altLang="en-US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386320" y="1856105"/>
            <a:ext cx="4805680" cy="3592830"/>
            <a:chOff x="11632" y="2923"/>
            <a:chExt cx="7568" cy="5658"/>
          </a:xfrm>
        </p:grpSpPr>
        <p:pic>
          <p:nvPicPr>
            <p:cNvPr id="5" name="图片 4" descr="变速器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32" y="2923"/>
              <a:ext cx="7568" cy="565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 rot="480000">
              <a:off x="13427" y="4952"/>
              <a:ext cx="2666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</a:rPr>
                <a:t>变速器</a:t>
              </a:r>
              <a:endParaRPr lang="zh-CN" altLang="en-US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070350" y="1626870"/>
            <a:ext cx="3792220" cy="3726180"/>
            <a:chOff x="6358" y="2817"/>
            <a:chExt cx="5972" cy="5868"/>
          </a:xfrm>
        </p:grpSpPr>
        <p:pic>
          <p:nvPicPr>
            <p:cNvPr id="16" name="图片 15" descr="发动机1"/>
            <p:cNvPicPr>
              <a:picLocks noChangeAspect="1"/>
            </p:cNvPicPr>
            <p:nvPr/>
          </p:nvPicPr>
          <p:blipFill>
            <a:blip r:embed="rId4"/>
            <a:srcRect l="2647" t="3277" r="7019" b="4269"/>
            <a:stretch>
              <a:fillRect/>
            </a:stretch>
          </p:blipFill>
          <p:spPr>
            <a:xfrm>
              <a:off x="6358" y="2817"/>
              <a:ext cx="5972" cy="5869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 rot="20580000">
              <a:off x="8652" y="3587"/>
              <a:ext cx="2145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</a:rPr>
                <a:t>发动机</a:t>
              </a:r>
              <a:endParaRPr lang="zh-CN" altLang="en-US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8291195" y="3269615"/>
            <a:ext cx="1879600" cy="204470"/>
            <a:chOff x="13942" y="4145"/>
            <a:chExt cx="2960" cy="322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14046" y="4304"/>
              <a:ext cx="2857" cy="4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3942" y="4463"/>
              <a:ext cx="2857" cy="4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13942" y="4145"/>
              <a:ext cx="2857" cy="4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5650230" y="2992120"/>
            <a:ext cx="9588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/>
              <a:t>直流电</a:t>
            </a:r>
            <a:r>
              <a:rPr lang="en-US" altLang="zh-CN" sz="1200"/>
              <a:t>346</a:t>
            </a:r>
            <a:r>
              <a:rPr lang="en-US" altLang="zh-CN" sz="1200"/>
              <a:t>V</a:t>
            </a:r>
            <a:endParaRPr lang="en-US" altLang="zh-CN" sz="1200"/>
          </a:p>
        </p:txBody>
      </p:sp>
      <p:grpSp>
        <p:nvGrpSpPr>
          <p:cNvPr id="30" name="组合 29"/>
          <p:cNvGrpSpPr/>
          <p:nvPr/>
        </p:nvGrpSpPr>
        <p:grpSpPr>
          <a:xfrm>
            <a:off x="9603105" y="2627630"/>
            <a:ext cx="2054225" cy="1452880"/>
            <a:chOff x="16185" y="3415"/>
            <a:chExt cx="2728" cy="1976"/>
          </a:xfrm>
        </p:grpSpPr>
        <p:pic>
          <p:nvPicPr>
            <p:cNvPr id="77" name="图片 76" descr="驱动电机"/>
            <p:cNvPicPr>
              <a:picLocks noChangeAspect="1"/>
            </p:cNvPicPr>
            <p:nvPr/>
          </p:nvPicPr>
          <p:blipFill>
            <a:blip r:embed="rId2">
              <a:lum contrast="-18000"/>
            </a:blip>
            <a:stretch>
              <a:fillRect/>
            </a:stretch>
          </p:blipFill>
          <p:spPr>
            <a:xfrm>
              <a:off x="16185" y="3415"/>
              <a:ext cx="2728" cy="1976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 rot="1620000">
              <a:off x="16665" y="3914"/>
              <a:ext cx="2248" cy="41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400" b="1">
                  <a:solidFill>
                    <a:srgbClr val="FF0000"/>
                  </a:solidFill>
                </a:rPr>
                <a:t>三相交流电动机</a:t>
              </a:r>
              <a:endParaRPr lang="zh-CN" altLang="en-US" sz="1400" b="1">
                <a:solidFill>
                  <a:srgbClr val="FF0000"/>
                </a:solidFill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8357235" y="2968625"/>
            <a:ext cx="138811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/>
              <a:t>三相交流电</a:t>
            </a:r>
            <a:r>
              <a:rPr lang="en-US" altLang="zh-CN" sz="1200"/>
              <a:t>346</a:t>
            </a:r>
            <a:r>
              <a:rPr lang="en-US" altLang="zh-CN" sz="1200"/>
              <a:t>V</a:t>
            </a:r>
            <a:endParaRPr lang="en-US" altLang="zh-CN" sz="1200"/>
          </a:p>
        </p:txBody>
      </p:sp>
      <p:grpSp>
        <p:nvGrpSpPr>
          <p:cNvPr id="64" name="组合 63"/>
          <p:cNvGrpSpPr/>
          <p:nvPr/>
        </p:nvGrpSpPr>
        <p:grpSpPr>
          <a:xfrm>
            <a:off x="6756400" y="1691640"/>
            <a:ext cx="1042670" cy="742315"/>
            <a:chOff x="11308" y="1427"/>
            <a:chExt cx="1642" cy="1169"/>
          </a:xfrm>
        </p:grpSpPr>
        <p:pic>
          <p:nvPicPr>
            <p:cNvPr id="72" name="图片 71" descr="油门踏板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94" y="1718"/>
              <a:ext cx="1456" cy="87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1308" y="1427"/>
              <a:ext cx="1248" cy="43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sz="1200" b="1">
                  <a:solidFill>
                    <a:srgbClr val="FF0000"/>
                  </a:solidFill>
                </a:rPr>
                <a:t>油门踏板</a:t>
              </a:r>
              <a:endParaRPr lang="zh-CN" sz="1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320925" y="2094865"/>
            <a:ext cx="3344545" cy="1881505"/>
            <a:chOff x="3655" y="3299"/>
            <a:chExt cx="5267" cy="2963"/>
          </a:xfrm>
        </p:grpSpPr>
        <p:grpSp>
          <p:nvGrpSpPr>
            <p:cNvPr id="24" name="组合 23"/>
            <p:cNvGrpSpPr/>
            <p:nvPr/>
          </p:nvGrpSpPr>
          <p:grpSpPr>
            <a:xfrm>
              <a:off x="3655" y="3299"/>
              <a:ext cx="5267" cy="2963"/>
              <a:chOff x="2716" y="2984"/>
              <a:chExt cx="5267" cy="2963"/>
            </a:xfrm>
          </p:grpSpPr>
          <p:pic>
            <p:nvPicPr>
              <p:cNvPr id="18" name="图片 17" descr="EV450电池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6" y="2984"/>
                <a:ext cx="5267" cy="2963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61" y="4400"/>
                <a:ext cx="545" cy="429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39" y="4668"/>
                <a:ext cx="767" cy="597"/>
              </a:xfrm>
              <a:prstGeom prst="rect">
                <a:avLst/>
              </a:prstGeom>
            </p:spPr>
          </p:pic>
        </p:grpSp>
        <p:sp>
          <p:nvSpPr>
            <p:cNvPr id="5" name="文本框 4"/>
            <p:cNvSpPr txBox="1"/>
            <p:nvPr/>
          </p:nvSpPr>
          <p:spPr>
            <a:xfrm rot="1020000">
              <a:off x="4095" y="5555"/>
              <a:ext cx="4388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 wrap="square" rtlCol="0" anchor="t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</a:rPr>
                <a:t>电池</a:t>
              </a:r>
              <a:r>
                <a:rPr lang="en-US" altLang="zh-CN" sz="1600" b="1">
                  <a:solidFill>
                    <a:srgbClr val="FF0000"/>
                  </a:solidFill>
                </a:rPr>
                <a:t>-346V 52KWH</a:t>
              </a:r>
              <a:endParaRPr lang="en-US" altLang="zh-CN" sz="1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623685" y="2764155"/>
            <a:ext cx="1827530" cy="1183640"/>
            <a:chOff x="10431" y="4353"/>
            <a:chExt cx="2878" cy="1864"/>
          </a:xfrm>
        </p:grpSpPr>
        <p:pic>
          <p:nvPicPr>
            <p:cNvPr id="25" name="图片 24" descr="EV450电机控制器"/>
            <p:cNvPicPr>
              <a:picLocks noChangeAspect="1"/>
            </p:cNvPicPr>
            <p:nvPr/>
          </p:nvPicPr>
          <p:blipFill>
            <a:blip r:embed="rId7"/>
            <a:srcRect l="14888" t="26469" r="21256"/>
            <a:stretch>
              <a:fillRect/>
            </a:stretch>
          </p:blipFill>
          <p:spPr>
            <a:xfrm>
              <a:off x="10431" y="4353"/>
              <a:ext cx="2878" cy="1864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10512" y="5258"/>
              <a:ext cx="2420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 b="1">
                  <a:solidFill>
                    <a:srgbClr val="FF0000"/>
                  </a:solidFill>
                </a:rPr>
                <a:t>直</a:t>
              </a:r>
              <a:r>
                <a:rPr lang="en-US" altLang="zh-CN" sz="1400" b="1">
                  <a:solidFill>
                    <a:srgbClr val="FF0000"/>
                  </a:solidFill>
                </a:rPr>
                <a:t>--</a:t>
              </a:r>
              <a:r>
                <a:rPr lang="zh-CN" altLang="en-US" sz="1400" b="1">
                  <a:solidFill>
                    <a:srgbClr val="FF0000"/>
                  </a:solidFill>
                </a:rPr>
                <a:t>交</a:t>
              </a:r>
              <a:r>
                <a:rPr lang="zh-CN" altLang="en-US" sz="1400" b="1">
                  <a:solidFill>
                    <a:srgbClr val="FF0000"/>
                  </a:solidFill>
                </a:rPr>
                <a:t>转换控制器</a:t>
              </a:r>
              <a:endParaRPr lang="zh-CN" altLang="en-US" sz="1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89545" y="2395220"/>
            <a:ext cx="422275" cy="1094740"/>
            <a:chOff x="12431" y="2580"/>
            <a:chExt cx="665" cy="2841"/>
          </a:xfrm>
        </p:grpSpPr>
        <p:cxnSp>
          <p:nvCxnSpPr>
            <p:cNvPr id="9" name="直接连接符 8"/>
            <p:cNvCxnSpPr/>
            <p:nvPr/>
          </p:nvCxnSpPr>
          <p:spPr>
            <a:xfrm flipH="1" flipV="1">
              <a:off x="12431" y="2580"/>
              <a:ext cx="665" cy="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>
              <a:off x="13096" y="2585"/>
              <a:ext cx="0" cy="2837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5456555" y="3338830"/>
            <a:ext cx="1299210" cy="111760"/>
            <a:chOff x="7689" y="4128"/>
            <a:chExt cx="3228" cy="176"/>
          </a:xfrm>
        </p:grpSpPr>
        <p:cxnSp>
          <p:nvCxnSpPr>
            <p:cNvPr id="50" name="直接连接符 49"/>
            <p:cNvCxnSpPr/>
            <p:nvPr/>
          </p:nvCxnSpPr>
          <p:spPr>
            <a:xfrm flipH="1">
              <a:off x="7689" y="4300"/>
              <a:ext cx="3229" cy="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7703" y="4128"/>
              <a:ext cx="3154" cy="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9" name="文本框 38"/>
          <p:cNvSpPr txBox="1"/>
          <p:nvPr/>
        </p:nvSpPr>
        <p:spPr>
          <a:xfrm>
            <a:off x="314325" y="445770"/>
            <a:ext cx="4754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电动汽车三大干将（代替发动机）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14325" y="44577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驱动过程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2" grpId="0"/>
      <p:bldP spid="69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8291195" y="3269615"/>
            <a:ext cx="1879600" cy="204470"/>
            <a:chOff x="13942" y="4145"/>
            <a:chExt cx="2960" cy="322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14046" y="4304"/>
              <a:ext cx="2857" cy="4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3942" y="4463"/>
              <a:ext cx="2857" cy="4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13942" y="4145"/>
              <a:ext cx="2857" cy="4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5650230" y="2992120"/>
            <a:ext cx="9588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/>
              <a:t>直流电</a:t>
            </a:r>
            <a:r>
              <a:rPr lang="en-US" altLang="zh-CN" sz="1200"/>
              <a:t>346</a:t>
            </a:r>
            <a:r>
              <a:rPr lang="en-US" altLang="zh-CN" sz="1200"/>
              <a:t>V</a:t>
            </a:r>
            <a:endParaRPr lang="en-US" altLang="zh-CN" sz="1200"/>
          </a:p>
        </p:txBody>
      </p:sp>
      <p:grpSp>
        <p:nvGrpSpPr>
          <p:cNvPr id="30" name="组合 29"/>
          <p:cNvGrpSpPr/>
          <p:nvPr/>
        </p:nvGrpSpPr>
        <p:grpSpPr>
          <a:xfrm>
            <a:off x="9603105" y="2627630"/>
            <a:ext cx="2054225" cy="1452880"/>
            <a:chOff x="16185" y="3415"/>
            <a:chExt cx="2728" cy="1976"/>
          </a:xfrm>
        </p:grpSpPr>
        <p:pic>
          <p:nvPicPr>
            <p:cNvPr id="77" name="图片 76" descr="驱动电机"/>
            <p:cNvPicPr>
              <a:picLocks noChangeAspect="1"/>
            </p:cNvPicPr>
            <p:nvPr/>
          </p:nvPicPr>
          <p:blipFill>
            <a:blip r:embed="rId2">
              <a:lum contrast="-18000"/>
            </a:blip>
            <a:stretch>
              <a:fillRect/>
            </a:stretch>
          </p:blipFill>
          <p:spPr>
            <a:xfrm>
              <a:off x="16185" y="3415"/>
              <a:ext cx="2728" cy="1976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 rot="1620000">
              <a:off x="16665" y="3914"/>
              <a:ext cx="2248" cy="41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400" b="1">
                  <a:solidFill>
                    <a:srgbClr val="FF0000"/>
                  </a:solidFill>
                </a:rPr>
                <a:t>三相交流电动机</a:t>
              </a:r>
              <a:endParaRPr lang="zh-CN" altLang="en-US" sz="1400" b="1">
                <a:solidFill>
                  <a:srgbClr val="FF0000"/>
                </a:solidFill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8357235" y="2968625"/>
            <a:ext cx="138811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/>
              <a:t>三相交流电</a:t>
            </a:r>
            <a:r>
              <a:rPr lang="en-US" altLang="zh-CN" sz="1200"/>
              <a:t>346</a:t>
            </a:r>
            <a:r>
              <a:rPr lang="en-US" altLang="zh-CN" sz="1200"/>
              <a:t>V</a:t>
            </a:r>
            <a:endParaRPr lang="en-US" altLang="zh-CN" sz="1200"/>
          </a:p>
        </p:txBody>
      </p:sp>
      <p:sp>
        <p:nvSpPr>
          <p:cNvPr id="11" name="文本框 10"/>
          <p:cNvSpPr txBox="1"/>
          <p:nvPr/>
        </p:nvSpPr>
        <p:spPr>
          <a:xfrm>
            <a:off x="314325" y="44577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充电过程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756400" y="1691640"/>
            <a:ext cx="1042670" cy="742315"/>
            <a:chOff x="11308" y="1427"/>
            <a:chExt cx="1642" cy="1169"/>
          </a:xfrm>
        </p:grpSpPr>
        <p:pic>
          <p:nvPicPr>
            <p:cNvPr id="72" name="图片 71" descr="油门踏板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94" y="1718"/>
              <a:ext cx="1456" cy="87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1308" y="1427"/>
              <a:ext cx="1248" cy="43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sz="1200" b="1">
                  <a:solidFill>
                    <a:srgbClr val="FF0000"/>
                  </a:solidFill>
                </a:rPr>
                <a:t>油门踏板</a:t>
              </a:r>
              <a:endParaRPr lang="zh-CN" sz="1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320925" y="2094865"/>
            <a:ext cx="3344545" cy="1881505"/>
            <a:chOff x="3655" y="3299"/>
            <a:chExt cx="5267" cy="2963"/>
          </a:xfrm>
        </p:grpSpPr>
        <p:grpSp>
          <p:nvGrpSpPr>
            <p:cNvPr id="24" name="组合 23"/>
            <p:cNvGrpSpPr/>
            <p:nvPr/>
          </p:nvGrpSpPr>
          <p:grpSpPr>
            <a:xfrm>
              <a:off x="3655" y="3299"/>
              <a:ext cx="5267" cy="2963"/>
              <a:chOff x="2716" y="2984"/>
              <a:chExt cx="5267" cy="2963"/>
            </a:xfrm>
          </p:grpSpPr>
          <p:pic>
            <p:nvPicPr>
              <p:cNvPr id="18" name="图片 17" descr="EV450电池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6" y="2984"/>
                <a:ext cx="5267" cy="2963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61" y="4400"/>
                <a:ext cx="545" cy="429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39" y="4668"/>
                <a:ext cx="767" cy="597"/>
              </a:xfrm>
              <a:prstGeom prst="rect">
                <a:avLst/>
              </a:prstGeom>
            </p:spPr>
          </p:pic>
        </p:grpSp>
        <p:sp>
          <p:nvSpPr>
            <p:cNvPr id="5" name="文本框 4"/>
            <p:cNvSpPr txBox="1"/>
            <p:nvPr/>
          </p:nvSpPr>
          <p:spPr>
            <a:xfrm rot="1020000">
              <a:off x="4095" y="5555"/>
              <a:ext cx="4388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 wrap="square" rtlCol="0" anchor="t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</a:rPr>
                <a:t>电池</a:t>
              </a:r>
              <a:r>
                <a:rPr lang="en-US" altLang="zh-CN" sz="1600" b="1">
                  <a:solidFill>
                    <a:srgbClr val="FF0000"/>
                  </a:solidFill>
                </a:rPr>
                <a:t>-346V 52KWH</a:t>
              </a:r>
              <a:endParaRPr lang="en-US" altLang="zh-CN" sz="1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623685" y="2764155"/>
            <a:ext cx="1827530" cy="1183640"/>
            <a:chOff x="10431" y="4353"/>
            <a:chExt cx="2878" cy="1864"/>
          </a:xfrm>
        </p:grpSpPr>
        <p:pic>
          <p:nvPicPr>
            <p:cNvPr id="25" name="图片 24" descr="EV450电机控制器"/>
            <p:cNvPicPr>
              <a:picLocks noChangeAspect="1"/>
            </p:cNvPicPr>
            <p:nvPr/>
          </p:nvPicPr>
          <p:blipFill>
            <a:blip r:embed="rId7"/>
            <a:srcRect l="14888" t="26469" r="21256"/>
            <a:stretch>
              <a:fillRect/>
            </a:stretch>
          </p:blipFill>
          <p:spPr>
            <a:xfrm>
              <a:off x="10431" y="4353"/>
              <a:ext cx="2878" cy="1864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10512" y="5258"/>
              <a:ext cx="2420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 b="1">
                  <a:solidFill>
                    <a:srgbClr val="FF0000"/>
                  </a:solidFill>
                </a:rPr>
                <a:t>直</a:t>
              </a:r>
              <a:r>
                <a:rPr lang="en-US" altLang="zh-CN" sz="1400" b="1">
                  <a:solidFill>
                    <a:srgbClr val="FF0000"/>
                  </a:solidFill>
                </a:rPr>
                <a:t>--</a:t>
              </a:r>
              <a:r>
                <a:rPr lang="zh-CN" altLang="en-US" sz="1400" b="1">
                  <a:solidFill>
                    <a:srgbClr val="FF0000"/>
                  </a:solidFill>
                </a:rPr>
                <a:t>交</a:t>
              </a:r>
              <a:r>
                <a:rPr lang="zh-CN" altLang="en-US" sz="1400" b="1">
                  <a:solidFill>
                    <a:srgbClr val="FF0000"/>
                  </a:solidFill>
                </a:rPr>
                <a:t>转换控制器</a:t>
              </a:r>
              <a:endParaRPr lang="zh-CN" altLang="en-US" sz="1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89545" y="2395220"/>
            <a:ext cx="422275" cy="1094740"/>
            <a:chOff x="12431" y="2580"/>
            <a:chExt cx="665" cy="2841"/>
          </a:xfrm>
        </p:grpSpPr>
        <p:cxnSp>
          <p:nvCxnSpPr>
            <p:cNvPr id="9" name="直接连接符 8"/>
            <p:cNvCxnSpPr/>
            <p:nvPr/>
          </p:nvCxnSpPr>
          <p:spPr>
            <a:xfrm flipH="1" flipV="1">
              <a:off x="12431" y="2580"/>
              <a:ext cx="665" cy="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>
              <a:off x="13096" y="2585"/>
              <a:ext cx="0" cy="2837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402590" y="1619885"/>
            <a:ext cx="776605" cy="647065"/>
            <a:chOff x="664" y="2551"/>
            <a:chExt cx="1160" cy="1019"/>
          </a:xfrm>
        </p:grpSpPr>
        <p:pic>
          <p:nvPicPr>
            <p:cNvPr id="71" name="图片 70" descr="插座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4" y="2664"/>
              <a:ext cx="926" cy="906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664" y="2551"/>
              <a:ext cx="1160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1200" b="1">
                  <a:solidFill>
                    <a:srgbClr val="FF0000"/>
                  </a:solidFill>
                  <a:sym typeface="+mn-ea"/>
                </a:rPr>
                <a:t>～</a:t>
              </a:r>
              <a:r>
                <a:rPr lang="en-US" altLang="zh-CN" sz="1200" b="1">
                  <a:solidFill>
                    <a:srgbClr val="FF0000"/>
                  </a:solidFill>
                  <a:sym typeface="+mn-ea"/>
                </a:rPr>
                <a:t>220V</a:t>
              </a:r>
              <a:endParaRPr lang="en-US" altLang="zh-CN" sz="1200" b="1" i="1">
                <a:solidFill>
                  <a:srgbClr val="FF0000"/>
                </a:solidFill>
                <a:latin typeface="Cambria Math" panose="02040503050406030204" charset="0"/>
                <a:cs typeface="Cambria Math" panose="02040503050406030204" charset="0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98755" y="2792730"/>
            <a:ext cx="1454785" cy="779145"/>
            <a:chOff x="255" y="3283"/>
            <a:chExt cx="2851" cy="1377"/>
          </a:xfrm>
        </p:grpSpPr>
        <p:pic>
          <p:nvPicPr>
            <p:cNvPr id="74" name="图片 73" descr="车载充电器"/>
            <p:cNvPicPr>
              <a:picLocks noChangeAspect="1"/>
            </p:cNvPicPr>
            <p:nvPr/>
          </p:nvPicPr>
          <p:blipFill>
            <a:blip r:embed="rId9">
              <a:lum contrast="-48000"/>
            </a:blip>
            <a:stretch>
              <a:fillRect/>
            </a:stretch>
          </p:blipFill>
          <p:spPr>
            <a:xfrm>
              <a:off x="255" y="3283"/>
              <a:ext cx="2851" cy="1377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 rot="300000">
              <a:off x="433" y="3475"/>
              <a:ext cx="2497" cy="54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400" b="1">
                  <a:solidFill>
                    <a:srgbClr val="FF0000"/>
                  </a:solidFill>
                </a:rPr>
                <a:t>车载充电器</a:t>
              </a:r>
              <a:endParaRPr lang="zh-CN" altLang="en-US" sz="1400" b="1">
                <a:solidFill>
                  <a:srgbClr val="FF0000"/>
                </a:solidFill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480820" y="2693035"/>
            <a:ext cx="9588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/>
              <a:t>直流电</a:t>
            </a:r>
            <a:r>
              <a:rPr lang="en-US" altLang="zh-CN" sz="1200"/>
              <a:t>346V</a:t>
            </a:r>
            <a:endParaRPr lang="en-US" altLang="zh-CN" sz="1200"/>
          </a:p>
        </p:txBody>
      </p:sp>
      <p:grpSp>
        <p:nvGrpSpPr>
          <p:cNvPr id="17" name="组合 16"/>
          <p:cNvGrpSpPr/>
          <p:nvPr/>
        </p:nvGrpSpPr>
        <p:grpSpPr>
          <a:xfrm>
            <a:off x="739140" y="2100580"/>
            <a:ext cx="81915" cy="764540"/>
            <a:chOff x="1261" y="3407"/>
            <a:chExt cx="129" cy="1204"/>
          </a:xfrm>
        </p:grpSpPr>
        <p:cxnSp>
          <p:nvCxnSpPr>
            <p:cNvPr id="52" name="直接连接符 51"/>
            <p:cNvCxnSpPr/>
            <p:nvPr/>
          </p:nvCxnSpPr>
          <p:spPr>
            <a:xfrm flipH="1">
              <a:off x="1261" y="3407"/>
              <a:ext cx="9" cy="1193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382" y="3413"/>
              <a:ext cx="8" cy="11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>
            <a:off x="1403350" y="3301365"/>
            <a:ext cx="1323975" cy="107950"/>
            <a:chOff x="2587" y="4134"/>
            <a:chExt cx="1764" cy="170"/>
          </a:xfrm>
        </p:grpSpPr>
        <p:cxnSp>
          <p:nvCxnSpPr>
            <p:cNvPr id="65" name="直接连接符 64"/>
            <p:cNvCxnSpPr/>
            <p:nvPr/>
          </p:nvCxnSpPr>
          <p:spPr>
            <a:xfrm flipH="1">
              <a:off x="2590" y="4304"/>
              <a:ext cx="176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2587" y="4134"/>
              <a:ext cx="176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5456555" y="3338830"/>
            <a:ext cx="1299210" cy="111760"/>
            <a:chOff x="7689" y="4128"/>
            <a:chExt cx="3228" cy="176"/>
          </a:xfrm>
        </p:grpSpPr>
        <p:cxnSp>
          <p:nvCxnSpPr>
            <p:cNvPr id="50" name="直接连接符 49"/>
            <p:cNvCxnSpPr/>
            <p:nvPr/>
          </p:nvCxnSpPr>
          <p:spPr>
            <a:xfrm flipH="1">
              <a:off x="7689" y="4300"/>
              <a:ext cx="3229" cy="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7703" y="4128"/>
              <a:ext cx="3154" cy="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8291195" y="3288665"/>
            <a:ext cx="1879600" cy="204470"/>
            <a:chOff x="13942" y="4145"/>
            <a:chExt cx="2960" cy="322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14046" y="4304"/>
              <a:ext cx="2857" cy="4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3942" y="4463"/>
              <a:ext cx="2857" cy="4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13942" y="4145"/>
              <a:ext cx="2857" cy="4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5650230" y="2992120"/>
            <a:ext cx="9588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/>
              <a:t>直流电</a:t>
            </a:r>
            <a:r>
              <a:rPr lang="en-US" altLang="zh-CN" sz="1200"/>
              <a:t>346</a:t>
            </a:r>
            <a:r>
              <a:rPr lang="en-US" altLang="zh-CN" sz="1200"/>
              <a:t>V</a:t>
            </a:r>
            <a:endParaRPr lang="en-US" altLang="zh-CN" sz="1200"/>
          </a:p>
        </p:txBody>
      </p:sp>
      <p:grpSp>
        <p:nvGrpSpPr>
          <p:cNvPr id="30" name="组合 29"/>
          <p:cNvGrpSpPr/>
          <p:nvPr/>
        </p:nvGrpSpPr>
        <p:grpSpPr>
          <a:xfrm>
            <a:off x="9603105" y="2627630"/>
            <a:ext cx="2054225" cy="1452880"/>
            <a:chOff x="16185" y="3415"/>
            <a:chExt cx="2728" cy="1976"/>
          </a:xfrm>
        </p:grpSpPr>
        <p:pic>
          <p:nvPicPr>
            <p:cNvPr id="77" name="图片 76" descr="驱动电机"/>
            <p:cNvPicPr>
              <a:picLocks noChangeAspect="1"/>
            </p:cNvPicPr>
            <p:nvPr/>
          </p:nvPicPr>
          <p:blipFill>
            <a:blip r:embed="rId2">
              <a:lum contrast="-18000"/>
            </a:blip>
            <a:stretch>
              <a:fillRect/>
            </a:stretch>
          </p:blipFill>
          <p:spPr>
            <a:xfrm>
              <a:off x="16185" y="3415"/>
              <a:ext cx="2728" cy="1976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 rot="1620000">
              <a:off x="16665" y="3914"/>
              <a:ext cx="2248" cy="41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400" b="1">
                  <a:solidFill>
                    <a:srgbClr val="FF0000"/>
                  </a:solidFill>
                </a:rPr>
                <a:t>三相交流电动机</a:t>
              </a:r>
              <a:endParaRPr lang="zh-CN" altLang="en-US" sz="1400" b="1">
                <a:solidFill>
                  <a:srgbClr val="FF0000"/>
                </a:solidFill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8357235" y="2968625"/>
            <a:ext cx="138811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/>
              <a:t>三相交流电</a:t>
            </a:r>
            <a:r>
              <a:rPr lang="en-US" altLang="zh-CN" sz="1200"/>
              <a:t>346</a:t>
            </a:r>
            <a:r>
              <a:rPr lang="en-US" altLang="zh-CN" sz="1200"/>
              <a:t>V</a:t>
            </a:r>
            <a:endParaRPr lang="en-US" altLang="zh-CN" sz="1200"/>
          </a:p>
        </p:txBody>
      </p:sp>
      <p:sp>
        <p:nvSpPr>
          <p:cNvPr id="11" name="文本框 10"/>
          <p:cNvSpPr txBox="1"/>
          <p:nvPr/>
        </p:nvSpPr>
        <p:spPr>
          <a:xfrm>
            <a:off x="314325" y="445770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能量回收过程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756400" y="1691640"/>
            <a:ext cx="1042670" cy="742315"/>
            <a:chOff x="11308" y="1427"/>
            <a:chExt cx="1642" cy="1169"/>
          </a:xfrm>
        </p:grpSpPr>
        <p:pic>
          <p:nvPicPr>
            <p:cNvPr id="72" name="图片 71" descr="油门踏板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94" y="1718"/>
              <a:ext cx="1456" cy="87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1308" y="1427"/>
              <a:ext cx="1248" cy="43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sz="1200" b="1">
                  <a:solidFill>
                    <a:srgbClr val="FF0000"/>
                  </a:solidFill>
                </a:rPr>
                <a:t>油门踏板</a:t>
              </a:r>
              <a:endParaRPr lang="zh-CN" sz="1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320925" y="2094865"/>
            <a:ext cx="3344545" cy="1881505"/>
            <a:chOff x="3655" y="3299"/>
            <a:chExt cx="5267" cy="2963"/>
          </a:xfrm>
        </p:grpSpPr>
        <p:grpSp>
          <p:nvGrpSpPr>
            <p:cNvPr id="24" name="组合 23"/>
            <p:cNvGrpSpPr/>
            <p:nvPr/>
          </p:nvGrpSpPr>
          <p:grpSpPr>
            <a:xfrm>
              <a:off x="3655" y="3299"/>
              <a:ext cx="5267" cy="2963"/>
              <a:chOff x="2716" y="2984"/>
              <a:chExt cx="5267" cy="2963"/>
            </a:xfrm>
          </p:grpSpPr>
          <p:pic>
            <p:nvPicPr>
              <p:cNvPr id="18" name="图片 17" descr="EV450电池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6" y="2984"/>
                <a:ext cx="5267" cy="2963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61" y="4400"/>
                <a:ext cx="545" cy="429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39" y="4668"/>
                <a:ext cx="767" cy="597"/>
              </a:xfrm>
              <a:prstGeom prst="rect">
                <a:avLst/>
              </a:prstGeom>
            </p:spPr>
          </p:pic>
        </p:grpSp>
        <p:sp>
          <p:nvSpPr>
            <p:cNvPr id="5" name="文本框 4"/>
            <p:cNvSpPr txBox="1"/>
            <p:nvPr/>
          </p:nvSpPr>
          <p:spPr>
            <a:xfrm rot="1020000">
              <a:off x="4095" y="5555"/>
              <a:ext cx="4388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 wrap="square" rtlCol="0" anchor="t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</a:rPr>
                <a:t>电池</a:t>
              </a:r>
              <a:r>
                <a:rPr lang="en-US" altLang="zh-CN" sz="1600" b="1">
                  <a:solidFill>
                    <a:srgbClr val="FF0000"/>
                  </a:solidFill>
                </a:rPr>
                <a:t>-346V 52KWH</a:t>
              </a:r>
              <a:endParaRPr lang="en-US" altLang="zh-CN" sz="1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623685" y="2764155"/>
            <a:ext cx="1827530" cy="1183640"/>
            <a:chOff x="10431" y="4353"/>
            <a:chExt cx="2878" cy="1864"/>
          </a:xfrm>
        </p:grpSpPr>
        <p:pic>
          <p:nvPicPr>
            <p:cNvPr id="25" name="图片 24" descr="EV450电机控制器"/>
            <p:cNvPicPr>
              <a:picLocks noChangeAspect="1"/>
            </p:cNvPicPr>
            <p:nvPr/>
          </p:nvPicPr>
          <p:blipFill>
            <a:blip r:embed="rId7"/>
            <a:srcRect l="14888" t="26469" r="21256"/>
            <a:stretch>
              <a:fillRect/>
            </a:stretch>
          </p:blipFill>
          <p:spPr>
            <a:xfrm>
              <a:off x="10431" y="4353"/>
              <a:ext cx="2878" cy="1864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10512" y="5258"/>
              <a:ext cx="2420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 b="1">
                  <a:solidFill>
                    <a:srgbClr val="FF0000"/>
                  </a:solidFill>
                </a:rPr>
                <a:t>直</a:t>
              </a:r>
              <a:r>
                <a:rPr lang="en-US" altLang="zh-CN" sz="1400" b="1">
                  <a:solidFill>
                    <a:srgbClr val="FF0000"/>
                  </a:solidFill>
                </a:rPr>
                <a:t>--</a:t>
              </a:r>
              <a:r>
                <a:rPr lang="zh-CN" altLang="en-US" sz="1400" b="1">
                  <a:solidFill>
                    <a:srgbClr val="FF0000"/>
                  </a:solidFill>
                </a:rPr>
                <a:t>交</a:t>
              </a:r>
              <a:r>
                <a:rPr lang="zh-CN" altLang="en-US" sz="1400" b="1">
                  <a:solidFill>
                    <a:srgbClr val="FF0000"/>
                  </a:solidFill>
                </a:rPr>
                <a:t>转换控制器</a:t>
              </a:r>
              <a:endParaRPr lang="zh-CN" altLang="en-US" sz="1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89545" y="2395220"/>
            <a:ext cx="422275" cy="1094740"/>
            <a:chOff x="12431" y="2580"/>
            <a:chExt cx="665" cy="2841"/>
          </a:xfrm>
        </p:grpSpPr>
        <p:cxnSp>
          <p:nvCxnSpPr>
            <p:cNvPr id="9" name="直接连接符 8"/>
            <p:cNvCxnSpPr/>
            <p:nvPr/>
          </p:nvCxnSpPr>
          <p:spPr>
            <a:xfrm flipH="1" flipV="1">
              <a:off x="12431" y="2580"/>
              <a:ext cx="665" cy="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>
              <a:off x="13096" y="2585"/>
              <a:ext cx="0" cy="2837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402590" y="1619885"/>
            <a:ext cx="776605" cy="647065"/>
            <a:chOff x="664" y="2551"/>
            <a:chExt cx="1160" cy="1019"/>
          </a:xfrm>
        </p:grpSpPr>
        <p:pic>
          <p:nvPicPr>
            <p:cNvPr id="71" name="图片 70" descr="插座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4" y="2664"/>
              <a:ext cx="926" cy="906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664" y="2551"/>
              <a:ext cx="1160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1200" b="1">
                  <a:solidFill>
                    <a:srgbClr val="FF0000"/>
                  </a:solidFill>
                  <a:sym typeface="+mn-ea"/>
                </a:rPr>
                <a:t>～</a:t>
              </a:r>
              <a:r>
                <a:rPr lang="en-US" altLang="zh-CN" sz="1200" b="1">
                  <a:solidFill>
                    <a:srgbClr val="FF0000"/>
                  </a:solidFill>
                  <a:sym typeface="+mn-ea"/>
                </a:rPr>
                <a:t>220V</a:t>
              </a:r>
              <a:endParaRPr lang="en-US" altLang="zh-CN" sz="1200" b="1" i="1">
                <a:solidFill>
                  <a:srgbClr val="FF0000"/>
                </a:solidFill>
                <a:latin typeface="Cambria Math" panose="02040503050406030204" charset="0"/>
                <a:cs typeface="Cambria Math" panose="02040503050406030204" charset="0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98755" y="2792730"/>
            <a:ext cx="1454785" cy="779145"/>
            <a:chOff x="255" y="3283"/>
            <a:chExt cx="2851" cy="1377"/>
          </a:xfrm>
        </p:grpSpPr>
        <p:pic>
          <p:nvPicPr>
            <p:cNvPr id="74" name="图片 73" descr="车载充电器"/>
            <p:cNvPicPr>
              <a:picLocks noChangeAspect="1"/>
            </p:cNvPicPr>
            <p:nvPr/>
          </p:nvPicPr>
          <p:blipFill>
            <a:blip r:embed="rId9">
              <a:lum contrast="-48000"/>
            </a:blip>
            <a:stretch>
              <a:fillRect/>
            </a:stretch>
          </p:blipFill>
          <p:spPr>
            <a:xfrm>
              <a:off x="255" y="3283"/>
              <a:ext cx="2851" cy="1377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 rot="300000">
              <a:off x="433" y="3475"/>
              <a:ext cx="2497" cy="54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400" b="1">
                  <a:solidFill>
                    <a:srgbClr val="FF0000"/>
                  </a:solidFill>
                </a:rPr>
                <a:t>车载充电器</a:t>
              </a:r>
              <a:endParaRPr lang="zh-CN" altLang="en-US" sz="1400" b="1">
                <a:solidFill>
                  <a:srgbClr val="FF0000"/>
                </a:solidFill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480820" y="2693035"/>
            <a:ext cx="9588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/>
              <a:t>直流电</a:t>
            </a:r>
            <a:r>
              <a:rPr lang="en-US" altLang="zh-CN" sz="1200"/>
              <a:t>346V</a:t>
            </a:r>
            <a:endParaRPr lang="en-US" altLang="zh-CN" sz="1200"/>
          </a:p>
        </p:txBody>
      </p:sp>
      <p:grpSp>
        <p:nvGrpSpPr>
          <p:cNvPr id="17" name="组合 16"/>
          <p:cNvGrpSpPr/>
          <p:nvPr/>
        </p:nvGrpSpPr>
        <p:grpSpPr>
          <a:xfrm>
            <a:off x="739140" y="2100580"/>
            <a:ext cx="81915" cy="764540"/>
            <a:chOff x="1261" y="3407"/>
            <a:chExt cx="129" cy="1204"/>
          </a:xfrm>
        </p:grpSpPr>
        <p:cxnSp>
          <p:nvCxnSpPr>
            <p:cNvPr id="52" name="直接连接符 51"/>
            <p:cNvCxnSpPr/>
            <p:nvPr/>
          </p:nvCxnSpPr>
          <p:spPr>
            <a:xfrm flipH="1">
              <a:off x="1261" y="3407"/>
              <a:ext cx="9" cy="1193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382" y="3413"/>
              <a:ext cx="8" cy="11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>
            <a:off x="1403350" y="3301365"/>
            <a:ext cx="1323975" cy="107950"/>
            <a:chOff x="2587" y="4134"/>
            <a:chExt cx="1764" cy="170"/>
          </a:xfrm>
        </p:grpSpPr>
        <p:cxnSp>
          <p:nvCxnSpPr>
            <p:cNvPr id="65" name="直接连接符 64"/>
            <p:cNvCxnSpPr/>
            <p:nvPr/>
          </p:nvCxnSpPr>
          <p:spPr>
            <a:xfrm flipH="1">
              <a:off x="2590" y="4304"/>
              <a:ext cx="176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2587" y="4134"/>
              <a:ext cx="176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5456555" y="3338830"/>
            <a:ext cx="1299210" cy="111760"/>
            <a:chOff x="7689" y="4128"/>
            <a:chExt cx="3228" cy="176"/>
          </a:xfrm>
        </p:grpSpPr>
        <p:cxnSp>
          <p:nvCxnSpPr>
            <p:cNvPr id="50" name="直接连接符 49"/>
            <p:cNvCxnSpPr/>
            <p:nvPr/>
          </p:nvCxnSpPr>
          <p:spPr>
            <a:xfrm flipH="1">
              <a:off x="7689" y="4300"/>
              <a:ext cx="3229" cy="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7703" y="4128"/>
              <a:ext cx="3154" cy="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8291195" y="3288665"/>
            <a:ext cx="1879600" cy="204470"/>
            <a:chOff x="13942" y="4145"/>
            <a:chExt cx="2960" cy="322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14046" y="4304"/>
              <a:ext cx="2857" cy="4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3942" y="4463"/>
              <a:ext cx="2857" cy="4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13942" y="4145"/>
              <a:ext cx="2857" cy="4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5650230" y="2992120"/>
            <a:ext cx="9588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/>
              <a:t>直流电</a:t>
            </a:r>
            <a:r>
              <a:rPr lang="en-US" altLang="zh-CN" sz="1200"/>
              <a:t>346</a:t>
            </a:r>
            <a:r>
              <a:rPr lang="en-US" altLang="zh-CN" sz="1200"/>
              <a:t>V</a:t>
            </a:r>
            <a:endParaRPr lang="en-US" altLang="zh-CN" sz="1200"/>
          </a:p>
        </p:txBody>
      </p:sp>
      <p:grpSp>
        <p:nvGrpSpPr>
          <p:cNvPr id="30" name="组合 29"/>
          <p:cNvGrpSpPr/>
          <p:nvPr/>
        </p:nvGrpSpPr>
        <p:grpSpPr>
          <a:xfrm>
            <a:off x="9603105" y="2627630"/>
            <a:ext cx="2054225" cy="1452880"/>
            <a:chOff x="16185" y="3415"/>
            <a:chExt cx="2728" cy="1976"/>
          </a:xfrm>
        </p:grpSpPr>
        <p:pic>
          <p:nvPicPr>
            <p:cNvPr id="77" name="图片 76" descr="驱动电机"/>
            <p:cNvPicPr>
              <a:picLocks noChangeAspect="1"/>
            </p:cNvPicPr>
            <p:nvPr/>
          </p:nvPicPr>
          <p:blipFill>
            <a:blip r:embed="rId2">
              <a:lum contrast="-18000"/>
            </a:blip>
            <a:stretch>
              <a:fillRect/>
            </a:stretch>
          </p:blipFill>
          <p:spPr>
            <a:xfrm>
              <a:off x="16185" y="3415"/>
              <a:ext cx="2728" cy="1976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 rot="1620000">
              <a:off x="16665" y="3914"/>
              <a:ext cx="2248" cy="41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400" b="1">
                  <a:solidFill>
                    <a:srgbClr val="FF0000"/>
                  </a:solidFill>
                </a:rPr>
                <a:t>三相交流电动机</a:t>
              </a:r>
              <a:endParaRPr lang="zh-CN" altLang="en-US" sz="1400" b="1">
                <a:solidFill>
                  <a:srgbClr val="FF0000"/>
                </a:solidFill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8357235" y="2968625"/>
            <a:ext cx="138811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/>
              <a:t>三相交流电</a:t>
            </a:r>
            <a:r>
              <a:rPr lang="en-US" altLang="zh-CN" sz="1200"/>
              <a:t>346</a:t>
            </a:r>
            <a:r>
              <a:rPr lang="en-US" altLang="zh-CN" sz="1200"/>
              <a:t>V</a:t>
            </a:r>
            <a:endParaRPr lang="en-US" altLang="zh-CN" sz="1200"/>
          </a:p>
        </p:txBody>
      </p:sp>
      <p:grpSp>
        <p:nvGrpSpPr>
          <p:cNvPr id="64" name="组合 63"/>
          <p:cNvGrpSpPr/>
          <p:nvPr/>
        </p:nvGrpSpPr>
        <p:grpSpPr>
          <a:xfrm>
            <a:off x="6756400" y="1691640"/>
            <a:ext cx="1042670" cy="742315"/>
            <a:chOff x="11308" y="1427"/>
            <a:chExt cx="1642" cy="1169"/>
          </a:xfrm>
        </p:grpSpPr>
        <p:pic>
          <p:nvPicPr>
            <p:cNvPr id="72" name="图片 71" descr="油门踏板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94" y="1718"/>
              <a:ext cx="1456" cy="87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1308" y="1427"/>
              <a:ext cx="1248" cy="43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sz="1200" b="1">
                  <a:solidFill>
                    <a:srgbClr val="FF0000"/>
                  </a:solidFill>
                </a:rPr>
                <a:t>油门踏板</a:t>
              </a:r>
              <a:endParaRPr lang="zh-CN" sz="1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320925" y="2094865"/>
            <a:ext cx="3344545" cy="1881505"/>
            <a:chOff x="3655" y="3299"/>
            <a:chExt cx="5267" cy="2963"/>
          </a:xfrm>
        </p:grpSpPr>
        <p:grpSp>
          <p:nvGrpSpPr>
            <p:cNvPr id="24" name="组合 23"/>
            <p:cNvGrpSpPr/>
            <p:nvPr/>
          </p:nvGrpSpPr>
          <p:grpSpPr>
            <a:xfrm>
              <a:off x="3655" y="3299"/>
              <a:ext cx="5267" cy="2963"/>
              <a:chOff x="2716" y="2984"/>
              <a:chExt cx="5267" cy="2963"/>
            </a:xfrm>
          </p:grpSpPr>
          <p:pic>
            <p:nvPicPr>
              <p:cNvPr id="18" name="图片 17" descr="EV450电池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6" y="2984"/>
                <a:ext cx="5267" cy="2963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61" y="4400"/>
                <a:ext cx="545" cy="429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39" y="4668"/>
                <a:ext cx="767" cy="597"/>
              </a:xfrm>
              <a:prstGeom prst="rect">
                <a:avLst/>
              </a:prstGeom>
            </p:spPr>
          </p:pic>
        </p:grpSp>
        <p:sp>
          <p:nvSpPr>
            <p:cNvPr id="5" name="文本框 4"/>
            <p:cNvSpPr txBox="1"/>
            <p:nvPr/>
          </p:nvSpPr>
          <p:spPr>
            <a:xfrm rot="1020000">
              <a:off x="4095" y="5555"/>
              <a:ext cx="4388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 wrap="square" rtlCol="0" anchor="t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</a:rPr>
                <a:t>电池</a:t>
              </a:r>
              <a:r>
                <a:rPr lang="en-US" altLang="zh-CN" sz="1600" b="1">
                  <a:solidFill>
                    <a:srgbClr val="FF0000"/>
                  </a:solidFill>
                </a:rPr>
                <a:t>-346V 52KWH</a:t>
              </a:r>
              <a:endParaRPr lang="en-US" altLang="zh-CN" sz="1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623685" y="2764155"/>
            <a:ext cx="1827530" cy="1183640"/>
            <a:chOff x="10431" y="4353"/>
            <a:chExt cx="2878" cy="1864"/>
          </a:xfrm>
        </p:grpSpPr>
        <p:pic>
          <p:nvPicPr>
            <p:cNvPr id="25" name="图片 24" descr="EV450电机控制器"/>
            <p:cNvPicPr>
              <a:picLocks noChangeAspect="1"/>
            </p:cNvPicPr>
            <p:nvPr/>
          </p:nvPicPr>
          <p:blipFill>
            <a:blip r:embed="rId7"/>
            <a:srcRect l="14888" t="26469" r="21256"/>
            <a:stretch>
              <a:fillRect/>
            </a:stretch>
          </p:blipFill>
          <p:spPr>
            <a:xfrm>
              <a:off x="10431" y="4353"/>
              <a:ext cx="2878" cy="1864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10512" y="5258"/>
              <a:ext cx="2420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1400" b="1">
                  <a:solidFill>
                    <a:srgbClr val="FF0000"/>
                  </a:solidFill>
                </a:rPr>
                <a:t>直</a:t>
              </a:r>
              <a:r>
                <a:rPr lang="en-US" altLang="zh-CN" sz="1400" b="1">
                  <a:solidFill>
                    <a:srgbClr val="FF0000"/>
                  </a:solidFill>
                </a:rPr>
                <a:t>--</a:t>
              </a:r>
              <a:r>
                <a:rPr lang="zh-CN" altLang="en-US" sz="1400" b="1">
                  <a:solidFill>
                    <a:srgbClr val="FF0000"/>
                  </a:solidFill>
                </a:rPr>
                <a:t>交</a:t>
              </a:r>
              <a:r>
                <a:rPr lang="zh-CN" altLang="en-US" sz="1400" b="1">
                  <a:solidFill>
                    <a:srgbClr val="FF0000"/>
                  </a:solidFill>
                </a:rPr>
                <a:t>转换控制器</a:t>
              </a:r>
              <a:endParaRPr lang="zh-CN" altLang="en-US" sz="1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89545" y="2395220"/>
            <a:ext cx="422275" cy="1094740"/>
            <a:chOff x="12431" y="2580"/>
            <a:chExt cx="665" cy="2841"/>
          </a:xfrm>
        </p:grpSpPr>
        <p:cxnSp>
          <p:nvCxnSpPr>
            <p:cNvPr id="9" name="直接连接符 8"/>
            <p:cNvCxnSpPr/>
            <p:nvPr/>
          </p:nvCxnSpPr>
          <p:spPr>
            <a:xfrm flipH="1" flipV="1">
              <a:off x="12431" y="2580"/>
              <a:ext cx="665" cy="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>
              <a:off x="13096" y="2585"/>
              <a:ext cx="0" cy="2837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402590" y="1619885"/>
            <a:ext cx="776605" cy="647065"/>
            <a:chOff x="664" y="2551"/>
            <a:chExt cx="1160" cy="1019"/>
          </a:xfrm>
        </p:grpSpPr>
        <p:pic>
          <p:nvPicPr>
            <p:cNvPr id="71" name="图片 70" descr="插座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4" y="2664"/>
              <a:ext cx="926" cy="906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664" y="2551"/>
              <a:ext cx="1160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1200" b="1">
                  <a:solidFill>
                    <a:srgbClr val="FF0000"/>
                  </a:solidFill>
                  <a:sym typeface="+mn-ea"/>
                </a:rPr>
                <a:t>～</a:t>
              </a:r>
              <a:r>
                <a:rPr lang="en-US" altLang="zh-CN" sz="1200" b="1">
                  <a:solidFill>
                    <a:srgbClr val="FF0000"/>
                  </a:solidFill>
                  <a:sym typeface="+mn-ea"/>
                </a:rPr>
                <a:t>220V</a:t>
              </a:r>
              <a:endParaRPr lang="en-US" altLang="zh-CN" sz="1200" b="1" i="1">
                <a:solidFill>
                  <a:srgbClr val="FF0000"/>
                </a:solidFill>
                <a:latin typeface="Cambria Math" panose="02040503050406030204" charset="0"/>
                <a:cs typeface="Cambria Math" panose="02040503050406030204" charset="0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98755" y="2792730"/>
            <a:ext cx="1454785" cy="779145"/>
            <a:chOff x="255" y="3283"/>
            <a:chExt cx="2851" cy="1377"/>
          </a:xfrm>
        </p:grpSpPr>
        <p:pic>
          <p:nvPicPr>
            <p:cNvPr id="74" name="图片 73" descr="车载充电器"/>
            <p:cNvPicPr>
              <a:picLocks noChangeAspect="1"/>
            </p:cNvPicPr>
            <p:nvPr/>
          </p:nvPicPr>
          <p:blipFill>
            <a:blip r:embed="rId9">
              <a:lum contrast="-48000"/>
            </a:blip>
            <a:stretch>
              <a:fillRect/>
            </a:stretch>
          </p:blipFill>
          <p:spPr>
            <a:xfrm>
              <a:off x="255" y="3283"/>
              <a:ext cx="2851" cy="1377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 rot="300000">
              <a:off x="433" y="3475"/>
              <a:ext cx="2497" cy="54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1400" b="1">
                  <a:solidFill>
                    <a:srgbClr val="FF0000"/>
                  </a:solidFill>
                </a:rPr>
                <a:t>车载充电器</a:t>
              </a:r>
              <a:endParaRPr lang="zh-CN" altLang="en-US" sz="1400" b="1">
                <a:solidFill>
                  <a:srgbClr val="FF0000"/>
                </a:solidFill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480820" y="2693035"/>
            <a:ext cx="9588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200"/>
              <a:t>直流电</a:t>
            </a:r>
            <a:r>
              <a:rPr lang="en-US" altLang="zh-CN" sz="1200"/>
              <a:t>346V</a:t>
            </a:r>
            <a:endParaRPr lang="en-US" altLang="zh-CN" sz="1200"/>
          </a:p>
        </p:txBody>
      </p:sp>
      <p:grpSp>
        <p:nvGrpSpPr>
          <p:cNvPr id="17" name="组合 16"/>
          <p:cNvGrpSpPr/>
          <p:nvPr/>
        </p:nvGrpSpPr>
        <p:grpSpPr>
          <a:xfrm>
            <a:off x="739140" y="2100580"/>
            <a:ext cx="81915" cy="764540"/>
            <a:chOff x="1261" y="3407"/>
            <a:chExt cx="129" cy="1204"/>
          </a:xfrm>
        </p:grpSpPr>
        <p:cxnSp>
          <p:nvCxnSpPr>
            <p:cNvPr id="52" name="直接连接符 51"/>
            <p:cNvCxnSpPr/>
            <p:nvPr/>
          </p:nvCxnSpPr>
          <p:spPr>
            <a:xfrm flipH="1">
              <a:off x="1261" y="3407"/>
              <a:ext cx="9" cy="1193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382" y="3413"/>
              <a:ext cx="8" cy="11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>
            <a:off x="1403350" y="3301365"/>
            <a:ext cx="1323975" cy="107950"/>
            <a:chOff x="2587" y="4134"/>
            <a:chExt cx="1764" cy="170"/>
          </a:xfrm>
        </p:grpSpPr>
        <p:cxnSp>
          <p:nvCxnSpPr>
            <p:cNvPr id="65" name="直接连接符 64"/>
            <p:cNvCxnSpPr/>
            <p:nvPr/>
          </p:nvCxnSpPr>
          <p:spPr>
            <a:xfrm flipH="1">
              <a:off x="2590" y="4304"/>
              <a:ext cx="176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2587" y="4134"/>
              <a:ext cx="176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5456555" y="3338830"/>
            <a:ext cx="1299210" cy="111760"/>
            <a:chOff x="7689" y="4128"/>
            <a:chExt cx="3228" cy="176"/>
          </a:xfrm>
        </p:grpSpPr>
        <p:cxnSp>
          <p:nvCxnSpPr>
            <p:cNvPr id="50" name="直接连接符 49"/>
            <p:cNvCxnSpPr/>
            <p:nvPr/>
          </p:nvCxnSpPr>
          <p:spPr>
            <a:xfrm flipH="1">
              <a:off x="7689" y="4300"/>
              <a:ext cx="3229" cy="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7703" y="4128"/>
              <a:ext cx="3154" cy="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4" name="流程图: 可选过程 33"/>
          <p:cNvSpPr/>
          <p:nvPr/>
        </p:nvSpPr>
        <p:spPr>
          <a:xfrm>
            <a:off x="3089910" y="4156710"/>
            <a:ext cx="1567815" cy="611505"/>
          </a:xfrm>
          <a:prstGeom prst="flowChartAlternateProcess">
            <a:avLst/>
          </a:prstGeom>
          <a:gradFill>
            <a:gsLst>
              <a:gs pos="4000">
                <a:schemeClr val="bg1">
                  <a:lumMod val="65000"/>
                </a:schemeClr>
              </a:gs>
              <a:gs pos="100000">
                <a:srgbClr val="A7BFD6"/>
              </a:gs>
            </a:gsLst>
            <a:lin ang="4800000" scaled="0"/>
          </a:gradFill>
          <a:ln>
            <a:solidFill>
              <a:srgbClr val="507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存储电能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35" name="流程图: 可选过程 34"/>
          <p:cNvSpPr/>
          <p:nvPr/>
        </p:nvSpPr>
        <p:spPr>
          <a:xfrm>
            <a:off x="6255385" y="4156710"/>
            <a:ext cx="2163445" cy="905510"/>
          </a:xfrm>
          <a:prstGeom prst="flowChartAlternateProcess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rgbClr val="A3BAD0"/>
              </a:gs>
            </a:gsLst>
            <a:lin ang="4800000" scaled="0"/>
          </a:gradFill>
          <a:ln>
            <a:solidFill>
              <a:srgbClr val="537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>
                <a:solidFill>
                  <a:schemeClr val="tx1"/>
                </a:solidFill>
                <a:sym typeface="+mn-ea"/>
              </a:rPr>
              <a:t>直流变交流电</a:t>
            </a:r>
            <a:endParaRPr lang="zh-CN">
              <a:solidFill>
                <a:schemeClr val="tx1"/>
              </a:solidFill>
            </a:endParaRPr>
          </a:p>
          <a:p>
            <a:pPr algn="l"/>
            <a:r>
              <a:rPr lang="zh-CN">
                <a:solidFill>
                  <a:schemeClr val="tx1"/>
                </a:solidFill>
                <a:sym typeface="+mn-ea"/>
              </a:rPr>
              <a:t>控制电机动力</a:t>
            </a:r>
            <a:endParaRPr lang="zh-CN">
              <a:solidFill>
                <a:schemeClr val="tx1"/>
              </a:solidFill>
            </a:endParaRPr>
          </a:p>
          <a:p>
            <a:pPr algn="l"/>
            <a:r>
              <a:rPr lang="zh-CN">
                <a:solidFill>
                  <a:schemeClr val="tx1"/>
                </a:solidFill>
                <a:sym typeface="+mn-ea"/>
              </a:rPr>
              <a:t>改变电机旋转方向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36" name="流程图: 可选过程 35"/>
          <p:cNvSpPr/>
          <p:nvPr/>
        </p:nvSpPr>
        <p:spPr>
          <a:xfrm>
            <a:off x="9632315" y="4156710"/>
            <a:ext cx="1995805" cy="773430"/>
          </a:xfrm>
          <a:prstGeom prst="flowChartAlternateProcess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rgbClr val="A6BBD1"/>
              </a:gs>
            </a:gsLst>
            <a:lin ang="5400000" scaled="0"/>
          </a:gradFill>
          <a:ln>
            <a:solidFill>
              <a:srgbClr val="5178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>
                <a:solidFill>
                  <a:schemeClr val="tx1"/>
                </a:solidFill>
                <a:sym typeface="+mn-ea"/>
              </a:rPr>
              <a:t>驱动车轮运作</a:t>
            </a:r>
            <a:endParaRPr lang="zh-CN">
              <a:solidFill>
                <a:schemeClr val="tx1"/>
              </a:solidFill>
            </a:endParaRPr>
          </a:p>
          <a:p>
            <a:pPr algn="l"/>
            <a:r>
              <a:rPr lang="zh-CN">
                <a:solidFill>
                  <a:schemeClr val="tx1"/>
                </a:solidFill>
                <a:sym typeface="+mn-ea"/>
              </a:rPr>
              <a:t>制动时回收能量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35" grpId="0" bldLvl="0" animBg="1"/>
      <p:bldP spid="36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WPS 演示</Application>
  <PresentationFormat>宽屏</PresentationFormat>
  <Paragraphs>100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Cambria Math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123</cp:lastModifiedBy>
  <cp:revision>93</cp:revision>
  <dcterms:created xsi:type="dcterms:W3CDTF">2020-10-23T05:41:00Z</dcterms:created>
  <dcterms:modified xsi:type="dcterms:W3CDTF">2021-05-05T00:30:22Z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1E0843B3A3DC4BCF9C3DC222727A1FC8</vt:lpwstr>
  </property>
</Properties>
</file>