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0"/>
  </p:handoutMasterIdLst>
  <p:sldIdLst>
    <p:sldId id="868" r:id="rId4"/>
    <p:sldId id="884" r:id="rId6"/>
    <p:sldId id="886" r:id="rId7"/>
    <p:sldId id="898" r:id="rId8"/>
    <p:sldId id="911" r:id="rId9"/>
    <p:sldId id="912" r:id="rId10"/>
    <p:sldId id="913" r:id="rId11"/>
    <p:sldId id="914" r:id="rId12"/>
    <p:sldId id="915" r:id="rId13"/>
    <p:sldId id="916" r:id="rId14"/>
    <p:sldId id="917" r:id="rId15"/>
    <p:sldId id="918" r:id="rId16"/>
    <p:sldId id="919" r:id="rId17"/>
    <p:sldId id="920" r:id="rId18"/>
    <p:sldId id="879" r:id="rId19"/>
  </p:sldIdLst>
  <p:sldSz cx="12192000" cy="6858000"/>
  <p:notesSz cx="7099300" cy="1023429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0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82.xml"/><Relationship Id="rId5" Type="http://schemas.openxmlformats.org/officeDocument/2006/relationships/image" Target="../media/image15.jpeg"/><Relationship Id="rId4" Type="http://schemas.openxmlformats.org/officeDocument/2006/relationships/tags" Target="../tags/tag81.xml"/><Relationship Id="rId3" Type="http://schemas.openxmlformats.org/officeDocument/2006/relationships/image" Target="../media/image8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86.xml"/><Relationship Id="rId5" Type="http://schemas.openxmlformats.org/officeDocument/2006/relationships/image" Target="../media/image16.png"/><Relationship Id="rId4" Type="http://schemas.openxmlformats.org/officeDocument/2006/relationships/tags" Target="../tags/tag85.xml"/><Relationship Id="rId3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../media/image9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4.jpeg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95.xml"/><Relationship Id="rId5" Type="http://schemas.openxmlformats.org/officeDocument/2006/relationships/image" Target="../media/image17.jpeg"/><Relationship Id="rId4" Type="http://schemas.openxmlformats.org/officeDocument/2006/relationships/tags" Target="../tags/tag94.xml"/><Relationship Id="rId3" Type="http://schemas.openxmlformats.org/officeDocument/2006/relationships/image" Target="../media/image8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00.xml"/><Relationship Id="rId6" Type="http://schemas.openxmlformats.org/officeDocument/2006/relationships/image" Target="../media/image16.png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image" Target="../media/image8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5" Type="http://schemas.openxmlformats.org/officeDocument/2006/relationships/notesSlide" Target="../notesSlides/notesSlide2.xml"/><Relationship Id="rId24" Type="http://schemas.openxmlformats.org/officeDocument/2006/relationships/slideLayout" Target="../slideLayouts/slideLayout4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image" Target="../media/image7.pn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image" Target="../media/image9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4.jpeg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png"/><Relationship Id="rId6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47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9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../media/image8.png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4.jpe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61.xml"/><Relationship Id="rId11" Type="http://schemas.openxmlformats.org/officeDocument/2006/relationships/image" Target="../media/image13.png"/><Relationship Id="rId10" Type="http://schemas.openxmlformats.org/officeDocument/2006/relationships/tags" Target="../tags/tag60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9.png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4.jpeg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14.png"/><Relationship Id="rId7" Type="http://schemas.openxmlformats.org/officeDocument/2006/relationships/tags" Target="../tags/tag72.xml"/><Relationship Id="rId6" Type="http://schemas.openxmlformats.org/officeDocument/2006/relationships/image" Target="../media/image8.png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image" Target="../media/image9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4.jpeg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765" y="0"/>
            <a:ext cx="12291060" cy="6857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353" y="96285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95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GB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交流充电座结构原理与</a:t>
            </a:r>
            <a:r>
              <a:rPr lang="zh-CN" altLang="en-GB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GB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55370" y="4365625"/>
            <a:ext cx="6142990" cy="9842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Principles and Testing of AC Charging Stand Structure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充电口温度传感器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特点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9" name="图片 8" descr="e5e39c73934882ecd050034261a60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520" y="1572895"/>
            <a:ext cx="3233420" cy="286321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9480550" y="1916430"/>
            <a:ext cx="558800" cy="5118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16710" y="1496060"/>
            <a:ext cx="6174105" cy="213423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、充电口温度传感器是一个负系数热敏电阻，温度低，阻值大；温度高，阻值小。控制器根据传感器阻值大小从而计算出充电口温度，如果控制器检测到充电座温度过高，会停止汽车充电，保证充电安全。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、交流充电口温度传感器把信号传给车载充电机。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、位置如图。</a:t>
            </a:r>
            <a:endParaRPr lang="zh-CN" altLang="en-US" sz="2000">
              <a:solidFill>
                <a:schemeClr val="bg1"/>
              </a:solidFill>
            </a:endParaRPr>
          </a:p>
          <a:p>
            <a:pPr algn="l"/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充电口温度传感器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" name="图片 7" descr="QQ浏览器截图202312201623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70" y="1772920"/>
            <a:ext cx="3447415" cy="306197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0704830" y="4004945"/>
            <a:ext cx="648335" cy="7956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6115" y="1517650"/>
            <a:ext cx="7084060" cy="363220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90000"/>
              </a:lnSpc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、拔掉这个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12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频的线束插头，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11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12两个端子是温度传感器的端子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。图中所标的两根细黑线</a:t>
            </a:r>
            <a:endParaRPr lang="en-US" altLang="zh-CN" sz="1800">
              <a:solidFill>
                <a:schemeClr val="bg1"/>
              </a:solidFill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万用表200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千欧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电阻档，两表笔分别接两端子，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现在环境温度是零上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10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度左右，它的正常阻值是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18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千欧左右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，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（具体数据参考维修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手册）阻值不在正常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范围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内就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是传感器损坏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，如果阻值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无穷大是传感器开路、零是传感器短路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。</a:t>
            </a:r>
            <a:endParaRPr lang="zh-CN" altLang="en-US" sz="1800">
              <a:solidFill>
                <a:schemeClr val="bg1"/>
              </a:solidFill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、传感器阻值正常，再判断一下电路是否正常，用万用表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20V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直流电压档两表笔分别接两线，应有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5V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电压，否则，传感器线路或控制器故障。</a:t>
            </a:r>
            <a:endParaRPr lang="zh-CN" altLang="en-US" sz="18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zh-CN" altLang="en-US" sz="1800">
                <a:sym typeface="+mn-ea"/>
              </a:rPr>
              <a:t> </a:t>
            </a:r>
            <a:r>
              <a:rPr lang="en-US" altLang="zh-CN" sz="1800">
                <a:sym typeface="+mn-ea"/>
              </a:rPr>
              <a:t>    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10" y="4578350"/>
            <a:ext cx="7687310" cy="75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电子锁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电子锁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特点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 descr="825bb2957057027e5e633d41066e9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085" y="1280795"/>
            <a:ext cx="2881630" cy="3234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3800" y="1552575"/>
            <a:ext cx="6934200" cy="397637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23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、位于交流充电口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后方。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23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、充电时，锁住充电枪，防止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拔出。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23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、红色应急解锁手柄是充电枪被锁时，出现意外，电子锁打不开，通过应急手柄能够解锁，把充电枪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拔出。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23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、红线电源正极、黑色电源负极、绿色是控制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信号线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电子锁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" name="图片 7" descr="QQ浏览器截图202312201623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34680" y="1772920"/>
            <a:ext cx="3469005" cy="32359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560000">
            <a:off x="9426575" y="3470275"/>
            <a:ext cx="914400" cy="291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715" y="1428750"/>
            <a:ext cx="7360285" cy="5346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端子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 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绿色信号线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端子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3 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黑色电源负线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端子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4 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红色电源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正极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8350" y="2374900"/>
            <a:ext cx="6732905" cy="267970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sym typeface="+mn-ea"/>
              </a:rPr>
              <a:t>找到充电座后方的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12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频插头，找到三根电子锁的线束，绿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、黑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、红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端子</a:t>
            </a:r>
            <a:endParaRPr lang="zh-CN" altLang="en-US" sz="1800">
              <a:solidFill>
                <a:schemeClr val="bg1"/>
              </a:solidFill>
              <a:sym typeface="+mn-ea"/>
            </a:endParaRPr>
          </a:p>
          <a:p>
            <a:pPr algn="l"/>
            <a:r>
              <a:rPr lang="zh-CN" altLang="en-US" sz="1800">
                <a:solidFill>
                  <a:schemeClr val="bg1"/>
                </a:solidFill>
                <a:sym typeface="+mn-ea"/>
              </a:rPr>
              <a:t>测线束电压，一表笔搭铁，另一表笔分别接三线，正线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12V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，负线</a:t>
            </a:r>
            <a:r>
              <a:rPr lang="en-US" altLang="zh-CN" sz="1800">
                <a:solidFill>
                  <a:schemeClr val="bg1"/>
                </a:solidFill>
                <a:sym typeface="+mn-ea"/>
              </a:rPr>
              <a:t>0V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并与车身大架通，控制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信号线有自检电压，如果测量结果是这样，表示线束正常，是电子锁故障，更换电子锁即可；如果三项当中，任意一项不正常，则是电子锁线路有故障，检修线路。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521253" y="4010817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217518" y="1149745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136320" y="2994004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224520" y="2806065"/>
            <a:ext cx="3246120" cy="35687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225155" y="1768475"/>
            <a:ext cx="3333115" cy="37655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224263" y="726993"/>
            <a:ext cx="3292828" cy="38068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位置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59974" y="640362"/>
            <a:ext cx="944070" cy="688975"/>
            <a:chOff x="5390182" y="1571272"/>
            <a:chExt cx="1411635" cy="10302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1"/>
              </p:custDataLst>
            </p:nvPr>
          </p:nvSpPr>
          <p:spPr>
            <a:xfrm>
              <a:off x="5562990" y="1820989"/>
              <a:ext cx="973231" cy="780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59974" y="1556796"/>
            <a:ext cx="944070" cy="753745"/>
            <a:chOff x="5390182" y="1474424"/>
            <a:chExt cx="1411635" cy="1127048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74424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3"/>
              </p:custDataLst>
            </p:nvPr>
          </p:nvSpPr>
          <p:spPr>
            <a:xfrm>
              <a:off x="5464242" y="1820989"/>
              <a:ext cx="1083372" cy="780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59974" y="2602769"/>
            <a:ext cx="944070" cy="688975"/>
            <a:chOff x="5390182" y="1571272"/>
            <a:chExt cx="1411635" cy="1030200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5"/>
              </p:custDataLst>
            </p:nvPr>
          </p:nvSpPr>
          <p:spPr>
            <a:xfrm>
              <a:off x="5489879" y="1820989"/>
              <a:ext cx="944746" cy="780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AutoShape 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8351263" y="2933122"/>
            <a:ext cx="3245815" cy="356767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8225155" y="3933190"/>
            <a:ext cx="3110230" cy="37655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AutoShape 4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8225155" y="854075"/>
            <a:ext cx="3419475" cy="38036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959974" y="3527200"/>
            <a:ext cx="944070" cy="688975"/>
            <a:chOff x="5390182" y="1571272"/>
            <a:chExt cx="1411635" cy="1030201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20"/>
              </p:custDataLst>
            </p:nvPr>
          </p:nvSpPr>
          <p:spPr>
            <a:xfrm>
              <a:off x="5627555" y="1820989"/>
              <a:ext cx="1101412" cy="78048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59974" y="4451889"/>
            <a:ext cx="944070" cy="688975"/>
            <a:chOff x="5390182" y="1571272"/>
            <a:chExt cx="1411635" cy="1030201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1" name="矩形 20"/>
            <p:cNvSpPr/>
            <p:nvPr>
              <p:custDataLst>
                <p:tags r:id="rId22"/>
              </p:custDataLst>
            </p:nvPr>
          </p:nvSpPr>
          <p:spPr>
            <a:xfrm>
              <a:off x="5807959" y="1820989"/>
              <a:ext cx="919110" cy="78048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225155" y="3644900"/>
            <a:ext cx="3794760" cy="43561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充电口温度传感器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24520" y="4505325"/>
            <a:ext cx="4272915" cy="4546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充电口电子锁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10" y="4578350"/>
            <a:ext cx="7687310" cy="75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交流充电口的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位置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08" y="-9939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位置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00" y="1844040"/>
            <a:ext cx="1627505" cy="1652270"/>
          </a:xfrm>
          <a:prstGeom prst="rect">
            <a:avLst/>
          </a:prstGeom>
        </p:spPr>
      </p:pic>
      <p:pic>
        <p:nvPicPr>
          <p:cNvPr id="3" name="图片 2" descr="131280777_sr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315" y="1844040"/>
            <a:ext cx="1580515" cy="1652270"/>
          </a:xfrm>
          <a:prstGeom prst="rect">
            <a:avLst/>
          </a:prstGeom>
        </p:spPr>
      </p:pic>
      <p:pic>
        <p:nvPicPr>
          <p:cNvPr id="8" name="图片 7" descr="cdbf6c81800a19d85b409a11bafd9381a61e46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5505" y="1844675"/>
            <a:ext cx="1558290" cy="169926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3923030" y="2354580"/>
            <a:ext cx="1064260" cy="591820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7320280" y="2420620"/>
            <a:ext cx="1011555" cy="558800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35505" y="4236720"/>
            <a:ext cx="8061325" cy="134683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充电时，交流充电口位于车外供电装置和车内车载充电机之间，通的电不仅有通讯线，还有高压交流电以及安全接地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线。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10" y="4578350"/>
            <a:ext cx="7687310" cy="75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交流充电口的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功用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75520" y="1515749"/>
            <a:ext cx="10026968" cy="1023938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连接电动汽车内外交流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充电设备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需要进行安全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5" name="Rectangle 5"/>
          <p:cNvSpPr>
            <a:spLocks noRot="1" noChangeArrowheads="1"/>
          </p:cNvSpPr>
          <p:nvPr>
            <p:custDataLst>
              <p:tags r:id="rId4"/>
            </p:custDataLst>
          </p:nvPr>
        </p:nvSpPr>
        <p:spPr bwMode="auto">
          <a:xfrm>
            <a:off x="1775460" y="3804920"/>
            <a:ext cx="4323080" cy="233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278" tIns="42140" rIns="84278" bIns="42140"/>
          <a:lstStyle/>
          <a:p>
            <a:pPr marL="327025" indent="-327025" defTabSz="8731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709295" lvl="1" indent="-272415" defTabSz="873125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不充电时，外盖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安全盖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上锁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709295" lvl="1" indent="-272415" defTabSz="873125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充电时，电子锁锁住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充电枪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36880" lvl="1" indent="0" defTabSz="873125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1775520" y="5575679"/>
            <a:ext cx="309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1480" eaLnBrk="0" hangingPunct="0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功用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9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85" y="1046480"/>
            <a:ext cx="4172585" cy="464375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10" y="4578350"/>
            <a:ext cx="7687310" cy="75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775520" y="1515749"/>
            <a:ext cx="10026968" cy="1023938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5" name="Rectangle 5"/>
          <p:cNvSpPr>
            <a:spLocks noRot="1" noChangeArrowheads="1"/>
          </p:cNvSpPr>
          <p:nvPr>
            <p:custDataLst>
              <p:tags r:id="rId2"/>
            </p:custDataLst>
          </p:nvPr>
        </p:nvSpPr>
        <p:spPr bwMode="auto">
          <a:xfrm>
            <a:off x="1775460" y="3804920"/>
            <a:ext cx="4323080" cy="233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278" tIns="42140" rIns="84278" bIns="42140"/>
          <a:lstStyle/>
          <a:p>
            <a:pPr marL="436880" lvl="1" indent="0" defTabSz="873125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775520" y="5575679"/>
            <a:ext cx="309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1480" eaLnBrk="0" hangingPunct="0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140" y="1807845"/>
            <a:ext cx="4227195" cy="33267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1730" y="1700530"/>
            <a:ext cx="5528310" cy="10433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充电口外盖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安全盖：不充电时，上锁，防止随意打开，保护充电口发生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意外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99515" y="3144520"/>
            <a:ext cx="5470525" cy="10909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充电口内盖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防尘盖：防止汽车不充电的时候进灰尘、雨水，对充电口造成腐蚀和接触不良，影响汽车的正常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充电。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9515" y="4585970"/>
            <a:ext cx="5470525" cy="109664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另外还设有高温保护和电子锁锁枪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保护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10" y="4578350"/>
            <a:ext cx="7687310" cy="75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交流充电口温度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TIMING" val="|1.2|0.9|0.8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NTc3ZGEzNzI1MjBjMzJkNzg5NzMzMGI1NmQ2NDIwNjk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PA" val="v4.0.0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TIMING" val="|1.2|0.9|0.8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TIMING" val="|1.2|0.9|0.8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TIMING" val="|1.2|0.9|0.8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TIMING" val="|1.2|0.9|0.8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TIMING" val="|1.2|0.9|0.8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TIMING" val="|1.2|0.9|0.8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TIMING" val="|1.2|0.9|0.8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TIMING" val="|1.2|0.9|0.8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TIMING" val="|1.2|0.9|0.8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TIMING" val="|1.2|0.9|0.8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1121</Words>
  <Application>WPS 演示</Application>
  <PresentationFormat>宽屏</PresentationFormat>
  <Paragraphs>121</Paragraphs>
  <Slides>15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1</cp:lastModifiedBy>
  <cp:revision>132</cp:revision>
  <dcterms:created xsi:type="dcterms:W3CDTF">2017-10-15T03:08:00Z</dcterms:created>
  <dcterms:modified xsi:type="dcterms:W3CDTF">2023-12-21T03:53:47Z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