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19"/>
  </p:handoutMasterIdLst>
  <p:sldIdLst>
    <p:sldId id="868" r:id="rId4"/>
    <p:sldId id="884" r:id="rId6"/>
    <p:sldId id="886" r:id="rId7"/>
    <p:sldId id="898" r:id="rId8"/>
    <p:sldId id="909" r:id="rId9"/>
    <p:sldId id="910" r:id="rId10"/>
    <p:sldId id="888" r:id="rId11"/>
    <p:sldId id="911" r:id="rId12"/>
    <p:sldId id="889" r:id="rId13"/>
    <p:sldId id="890" r:id="rId14"/>
    <p:sldId id="891" r:id="rId15"/>
    <p:sldId id="893" r:id="rId16"/>
    <p:sldId id="894" r:id="rId17"/>
    <p:sldId id="879" r:id="rId18"/>
  </p:sldIdLst>
  <p:sldSz cx="12192000" cy="6858000"/>
  <p:notesSz cx="7099300" cy="10234295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59"/>
        <p:guide pos="3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22"/>
        <p:guide pos="22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95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74.xml"/><Relationship Id="rId4" Type="http://schemas.openxmlformats.org/officeDocument/2006/relationships/image" Target="../media/image14.png"/><Relationship Id="rId3" Type="http://schemas.openxmlformats.org/officeDocument/2006/relationships/tags" Target="../tags/tag73.xml"/><Relationship Id="rId2" Type="http://schemas.openxmlformats.org/officeDocument/2006/relationships/image" Target="../media/image8.png"/><Relationship Id="rId1" Type="http://schemas.openxmlformats.org/officeDocument/2006/relationships/tags" Target="../tags/tag7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image" Target="../media/image9.png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image" Target="../media/image4.jpeg"/><Relationship Id="rId1" Type="http://schemas.openxmlformats.org/officeDocument/2006/relationships/tags" Target="../tags/tag7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85.xml"/><Relationship Id="rId7" Type="http://schemas.openxmlformats.org/officeDocument/2006/relationships/image" Target="../media/image8.png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image" Target="../media/image4.jpeg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86.xml"/><Relationship Id="rId1" Type="http://schemas.openxmlformats.org/officeDocument/2006/relationships/tags" Target="../tags/tag8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image" Target="../media/image16.png"/><Relationship Id="rId7" Type="http://schemas.openxmlformats.org/officeDocument/2006/relationships/tags" Target="../tags/tag91.xml"/><Relationship Id="rId6" Type="http://schemas.openxmlformats.org/officeDocument/2006/relationships/image" Target="../media/image8.png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image" Target="../media/image4.jpe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4.xml"/><Relationship Id="rId1" Type="http://schemas.openxmlformats.org/officeDocument/2006/relationships/tags" Target="../tags/tag8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4.xml"/><Relationship Id="rId20" Type="http://schemas.openxmlformats.org/officeDocument/2006/relationships/tags" Target="../tags/tag33.xml"/><Relationship Id="rId2" Type="http://schemas.openxmlformats.org/officeDocument/2006/relationships/image" Target="../media/image4.jpeg"/><Relationship Id="rId19" Type="http://schemas.openxmlformats.org/officeDocument/2006/relationships/tags" Target="../tags/tag32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image" Target="../media/image8.png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image" Target="../media/image9.png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image" Target="../media/image4.jpeg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43.xml"/><Relationship Id="rId7" Type="http://schemas.openxmlformats.org/officeDocument/2006/relationships/image" Target="../media/image10.png"/><Relationship Id="rId6" Type="http://schemas.openxmlformats.org/officeDocument/2006/relationships/tags" Target="../tags/tag42.xml"/><Relationship Id="rId5" Type="http://schemas.openxmlformats.org/officeDocument/2006/relationships/image" Target="../media/image8.png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image" Target="../media/image4.jpeg"/><Relationship Id="rId10" Type="http://schemas.openxmlformats.org/officeDocument/2006/relationships/notesSlide" Target="../notesSlides/notesSlide4.xml"/><Relationship Id="rId1" Type="http://schemas.openxmlformats.org/officeDocument/2006/relationships/tags" Target="../tags/tag3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image" Target="../media/image9.png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image" Target="../media/image4.jpeg"/><Relationship Id="rId1" Type="http://schemas.openxmlformats.org/officeDocument/2006/relationships/tags" Target="../tags/tag4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54.xml"/><Relationship Id="rId7" Type="http://schemas.openxmlformats.org/officeDocument/2006/relationships/image" Target="../media/image11.jpeg"/><Relationship Id="rId6" Type="http://schemas.openxmlformats.org/officeDocument/2006/relationships/tags" Target="../tags/tag53.xml"/><Relationship Id="rId5" Type="http://schemas.openxmlformats.org/officeDocument/2006/relationships/image" Target="../media/image8.png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0" Type="http://schemas.openxmlformats.org/officeDocument/2006/relationships/notesSlide" Target="../notesSlides/notesSlide6.xml"/><Relationship Id="rId1" Type="http://schemas.openxmlformats.org/officeDocument/2006/relationships/tags" Target="../tags/tag4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59.xml"/><Relationship Id="rId6" Type="http://schemas.openxmlformats.org/officeDocument/2006/relationships/image" Target="../media/image12.png"/><Relationship Id="rId5" Type="http://schemas.openxmlformats.org/officeDocument/2006/relationships/tags" Target="../tags/tag58.xml"/><Relationship Id="rId4" Type="http://schemas.openxmlformats.org/officeDocument/2006/relationships/image" Target="../media/image8.png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image" Target="../media/image9.png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image" Target="../media/image4.jpeg"/><Relationship Id="rId1" Type="http://schemas.openxmlformats.org/officeDocument/2006/relationships/tags" Target="../tags/tag6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image" Target="../media/image13.png"/><Relationship Id="rId7" Type="http://schemas.openxmlformats.org/officeDocument/2006/relationships/tags" Target="../tags/tag70.xml"/><Relationship Id="rId6" Type="http://schemas.openxmlformats.org/officeDocument/2006/relationships/image" Target="../media/image8.png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4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1162" y="-27009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885950"/>
            <a:ext cx="5854700" cy="1953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GB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直流充电口充电枪结构原理与</a:t>
            </a:r>
            <a:r>
              <a:rPr lang="zh-CN" altLang="en-GB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检测</a:t>
            </a:r>
            <a:endParaRPr lang="zh-CN" altLang="en-GB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43610" y="4652645"/>
            <a:ext cx="6579235" cy="6451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Structure principle and detection of DC charging port charging gun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49622" y="160001"/>
            <a:ext cx="1411635" cy="995673"/>
            <a:chOff x="5390182" y="1571272"/>
            <a:chExt cx="1411635" cy="995673"/>
          </a:xfrm>
        </p:grpSpPr>
        <p:pic>
          <p:nvPicPr>
            <p:cNvPr id="47" name="图片 4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8" name="矩形 47"/>
            <p:cNvSpPr/>
            <p:nvPr>
              <p:custDataLst>
                <p:tags r:id="rId3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953895" y="433705"/>
            <a:ext cx="5810885" cy="494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/>
              <a:t>直流充电枪温度传感器检测</a:t>
            </a:r>
            <a:endParaRPr lang="zh-CN" altLang="en-US" sz="2800"/>
          </a:p>
        </p:txBody>
      </p:sp>
      <p:pic>
        <p:nvPicPr>
          <p:cNvPr id="10" name="图片 9" descr="QQ浏览器截图202312201951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660" y="2204720"/>
            <a:ext cx="3625215" cy="25952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02410" y="1340485"/>
            <a:ext cx="6149340" cy="46291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充电桩内端子：线束都标有字母，端子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11T-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13T1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14T2</a:t>
            </a: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00175" y="2335530"/>
            <a:ext cx="6727825" cy="253365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50000"/>
              </a:lnSpc>
            </a:pPr>
            <a:r>
              <a:rPr lang="zh-CN" altLang="en-US" sz="1800">
                <a:solidFill>
                  <a:schemeClr val="tx1"/>
                </a:solidFill>
                <a:sym typeface="+mn-ea"/>
              </a:rPr>
              <a:t>通过测量它们之间的阻值来判断两个温度传感器故障。万用表</a:t>
            </a:r>
            <a:r>
              <a:rPr lang="en-US" altLang="zh-CN" sz="1800">
                <a:solidFill>
                  <a:schemeClr val="tx1"/>
                </a:solidFill>
                <a:sym typeface="+mn-ea"/>
              </a:rPr>
              <a:t>20</a:t>
            </a:r>
            <a:r>
              <a:rPr lang="zh-CN" altLang="en-US" sz="1800">
                <a:solidFill>
                  <a:schemeClr val="tx1"/>
                </a:solidFill>
                <a:sym typeface="+mn-ea"/>
              </a:rPr>
              <a:t>千欧档位，一表笔接端子</a:t>
            </a:r>
            <a:r>
              <a:rPr lang="en-US" altLang="zh-CN" sz="1800">
                <a:solidFill>
                  <a:schemeClr val="tx1"/>
                </a:solidFill>
                <a:sym typeface="+mn-ea"/>
              </a:rPr>
              <a:t>11</a:t>
            </a:r>
            <a:r>
              <a:rPr lang="zh-CN" altLang="en-US" sz="1800">
                <a:solidFill>
                  <a:schemeClr val="tx1"/>
                </a:solidFill>
                <a:sym typeface="+mn-ea"/>
              </a:rPr>
              <a:t>，另一表笔分别</a:t>
            </a:r>
            <a:r>
              <a:rPr lang="en-US" altLang="zh-CN" sz="1800">
                <a:solidFill>
                  <a:schemeClr val="tx1"/>
                </a:solidFill>
                <a:sym typeface="+mn-ea"/>
              </a:rPr>
              <a:t>13</a:t>
            </a:r>
            <a:r>
              <a:rPr lang="zh-CN" altLang="en-US" sz="1800">
                <a:solidFill>
                  <a:schemeClr val="tx1"/>
                </a:solidFill>
                <a:sym typeface="+mn-ea"/>
              </a:rPr>
              <a:t>和</a:t>
            </a:r>
            <a:r>
              <a:rPr lang="en-US" altLang="zh-CN" sz="1800">
                <a:solidFill>
                  <a:schemeClr val="tx1"/>
                </a:solidFill>
                <a:sym typeface="+mn-ea"/>
              </a:rPr>
              <a:t>14</a:t>
            </a:r>
            <a:r>
              <a:rPr lang="zh-CN" altLang="en-US" sz="1800">
                <a:solidFill>
                  <a:schemeClr val="tx1"/>
                </a:solidFill>
                <a:sym typeface="+mn-ea"/>
              </a:rPr>
              <a:t>，应有</a:t>
            </a:r>
            <a:r>
              <a:rPr lang="en-US" altLang="zh-CN" sz="1800">
                <a:solidFill>
                  <a:schemeClr val="tx1"/>
                </a:solidFill>
                <a:sym typeface="+mn-ea"/>
              </a:rPr>
              <a:t>1000</a:t>
            </a:r>
            <a:r>
              <a:rPr lang="zh-CN" altLang="en-US" sz="1800">
                <a:solidFill>
                  <a:schemeClr val="tx1"/>
                </a:solidFill>
                <a:sym typeface="+mn-ea"/>
              </a:rPr>
              <a:t>左右欧姆的阻值，阻值过大过小代表温度传感器有故障。当时温度</a:t>
            </a:r>
            <a:r>
              <a:rPr lang="en-US" altLang="zh-CN" sz="1800">
                <a:solidFill>
                  <a:schemeClr val="tx1"/>
                </a:solidFill>
                <a:sym typeface="+mn-ea"/>
              </a:rPr>
              <a:t>10</a:t>
            </a:r>
            <a:r>
              <a:rPr lang="zh-CN" altLang="en-US" sz="1800">
                <a:solidFill>
                  <a:schemeClr val="tx1"/>
                </a:solidFill>
                <a:sym typeface="+mn-ea"/>
              </a:rPr>
              <a:t>度（具体数据参照维修手册）</a:t>
            </a:r>
            <a:endParaRPr lang="zh-CN" altLang="en-US" sz="1800">
              <a:solidFill>
                <a:schemeClr val="tx1"/>
              </a:solidFill>
            </a:endParaRPr>
          </a:p>
          <a:p>
            <a:pPr algn="l"/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直流充电枪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电子锁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-24238" y="4601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11363" name="Rectangle 3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775520" y="1515749"/>
            <a:ext cx="10026968" cy="1023938"/>
          </a:xfrm>
          <a:prstGeom prst="rect">
            <a:avLst/>
          </a:prstGeom>
        </p:spPr>
        <p:txBody>
          <a:bodyPr vert="horz" wrap="square" lIns="87335" tIns="43667" rIns="87335" bIns="43667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11365" name="Rectangle 5"/>
          <p:cNvSpPr>
            <a:spLocks noRot="1" noChangeArrowheads="1"/>
          </p:cNvSpPr>
          <p:nvPr>
            <p:custDataLst>
              <p:tags r:id="rId4"/>
            </p:custDataLst>
          </p:nvPr>
        </p:nvSpPr>
        <p:spPr bwMode="auto">
          <a:xfrm>
            <a:off x="1775460" y="1491615"/>
            <a:ext cx="4323080" cy="42900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278" tIns="42140" rIns="84278" bIns="42140"/>
          <a:lstStyle/>
          <a:p>
            <a:pPr marL="327025" indent="-327025" defTabSz="87312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电子锁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特点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4" name="矩形 43"/>
            <p:cNvSpPr/>
            <p:nvPr>
              <p:custDataLst>
                <p:tags r:id="rId8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7380" y="1429385"/>
            <a:ext cx="3555365" cy="36518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16050" y="1700530"/>
            <a:ext cx="5904230" cy="361569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9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、电子锁两根控制线，在充电桩内是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EL+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和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EL-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端子。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9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、电子锁受充电桩内控制器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控制。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9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、充电时上锁，防止充电枪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被拔出。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6206753" y="365660"/>
            <a:ext cx="6482853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862188" y="419733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电子锁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检测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49622" y="165578"/>
            <a:ext cx="1411635" cy="995673"/>
            <a:chOff x="5390182" y="1571272"/>
            <a:chExt cx="1411635" cy="995673"/>
          </a:xfrm>
        </p:grpSpPr>
        <p:pic>
          <p:nvPicPr>
            <p:cNvPr id="41" name="图片 4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2" name="矩形 41"/>
            <p:cNvSpPr/>
            <p:nvPr>
              <p:custDataLst>
                <p:tags r:id="rId7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3" name="图片 12" descr="QQ浏览器截图2023122020340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8705" y="1628775"/>
            <a:ext cx="3049270" cy="309816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199515" y="1772920"/>
            <a:ext cx="6328410" cy="151511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30000"/>
              </a:lnSpc>
            </a:pPr>
            <a:r>
              <a:rPr lang="en-US" altLang="zh-CN" sz="1800">
                <a:solidFill>
                  <a:schemeClr val="tx1"/>
                </a:solidFill>
                <a:sym typeface="+mn-ea"/>
              </a:rPr>
              <a:t>1</a:t>
            </a:r>
            <a:r>
              <a:rPr lang="zh-CN" altLang="en-US" sz="1800">
                <a:solidFill>
                  <a:schemeClr val="tx1"/>
                </a:solidFill>
                <a:sym typeface="+mn-ea"/>
              </a:rPr>
              <a:t>、万用表检测：万用表</a:t>
            </a:r>
            <a:r>
              <a:rPr lang="en-US" altLang="zh-CN" sz="1800">
                <a:solidFill>
                  <a:schemeClr val="tx1"/>
                </a:solidFill>
                <a:sym typeface="+mn-ea"/>
              </a:rPr>
              <a:t>200</a:t>
            </a:r>
            <a:r>
              <a:rPr lang="zh-CN" altLang="en-US" sz="1800">
                <a:solidFill>
                  <a:schemeClr val="tx1"/>
                </a:solidFill>
                <a:sym typeface="+mn-ea"/>
              </a:rPr>
              <a:t>欧姆档位，两表笔接两端子，应有</a:t>
            </a:r>
            <a:r>
              <a:rPr lang="en-US" altLang="zh-CN" sz="1800">
                <a:solidFill>
                  <a:schemeClr val="tx1"/>
                </a:solidFill>
                <a:sym typeface="+mn-ea"/>
              </a:rPr>
              <a:t>8</a:t>
            </a:r>
            <a:r>
              <a:rPr lang="zh-CN" altLang="en-US" sz="1800">
                <a:solidFill>
                  <a:schemeClr val="tx1"/>
                </a:solidFill>
                <a:sym typeface="+mn-ea"/>
              </a:rPr>
              <a:t>欧姆左右电阻，这代表电子锁正常，不工作的原因是充电桩内的线路或控制器故障。如果无穷大，代表电子锁开路；</a:t>
            </a:r>
            <a:r>
              <a:rPr lang="en-US" altLang="zh-CN" sz="1800">
                <a:solidFill>
                  <a:schemeClr val="tx1"/>
                </a:solidFill>
                <a:sym typeface="+mn-ea"/>
              </a:rPr>
              <a:t>0</a:t>
            </a:r>
            <a:r>
              <a:rPr lang="zh-CN" altLang="en-US" sz="1800">
                <a:solidFill>
                  <a:schemeClr val="tx1"/>
                </a:solidFill>
                <a:sym typeface="+mn-ea"/>
              </a:rPr>
              <a:t>代表内部断路，这些是电子锁故障，应更换充电枪和电缆。</a:t>
            </a:r>
            <a:endParaRPr lang="zh-CN" altLang="en-US" sz="1800">
              <a:solidFill>
                <a:schemeClr val="tx1"/>
              </a:solidFill>
            </a:endParaRPr>
          </a:p>
          <a:p>
            <a:pPr algn="l"/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82700" y="3648075"/>
            <a:ext cx="6156960" cy="140335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50000"/>
              </a:lnSpc>
            </a:pPr>
            <a:r>
              <a:rPr lang="en-US" altLang="zh-CN" sz="160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</a:rPr>
              <a:t>、直接供电检测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</a:rPr>
              <a:t>给两个端子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pitchFamily="34" charset="-122"/>
              </a:rPr>
              <a:t>8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</a:rPr>
              <a:t>和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pitchFamily="34" charset="-122"/>
              </a:rPr>
              <a:t>12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</a:rPr>
              <a:t>直接供上电源，电子锁有动作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</a:rPr>
              <a:t>和响声，并对换一下线束，一次是上锁，一次是解锁。这代表电子锁正常，故障在线路或控制器，否则是电子锁故障。</a:t>
            </a: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2521253" y="4010817"/>
            <a:ext cx="309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-24238" y="-27009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6454799" y="3849416"/>
            <a:ext cx="4925500" cy="54139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直流充电枪温度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传感器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454799" y="2274857"/>
            <a:ext cx="5058499" cy="571736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直流充电座温度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传感器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454799" y="694354"/>
            <a:ext cx="4996842" cy="57768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直流充电安全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保护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10255" y="562892"/>
            <a:ext cx="1432619" cy="1010474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8149" y="1820926"/>
              <a:ext cx="750213" cy="514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610254" y="2051861"/>
            <a:ext cx="1432619" cy="1010474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52743" cy="514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684646" y="3540829"/>
            <a:ext cx="1432619" cy="1010474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7968" y="1820724"/>
              <a:ext cx="627095" cy="514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293" y="5089155"/>
            <a:ext cx="1411635" cy="995673"/>
          </a:xfrm>
          <a:prstGeom prst="rect">
            <a:avLst/>
          </a:prstGeom>
        </p:spPr>
      </p:pic>
      <p:sp>
        <p:nvSpPr>
          <p:cNvPr id="11" name="矩形 10"/>
          <p:cNvSpPr/>
          <p:nvPr>
            <p:custDataLst>
              <p:tags r:id="rId19"/>
            </p:custDataLst>
          </p:nvPr>
        </p:nvSpPr>
        <p:spPr>
          <a:xfrm>
            <a:off x="5108642" y="5373234"/>
            <a:ext cx="636417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28435" y="5365115"/>
            <a:ext cx="4064000" cy="61277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充电枪内的电子锁</a:t>
            </a:r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直流充电安全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保护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-24765" y="-27305"/>
            <a:ext cx="12197715" cy="6857365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41730" name="Rectangle 2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直流充电安全保护的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措施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" name="图片 1" descr="QQ浏览器截图202312201900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4735" y="2353310"/>
            <a:ext cx="4282440" cy="27412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780" y="1630045"/>
            <a:ext cx="5364480" cy="424624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4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、充电口外盖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-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安全盖：不充电时锁住充电口，汽车解锁才能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打开。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4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、充电口内盖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-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防尘盖：密封性非常好，防止灰尘和雨水进入。导致充电口接触不良，导电性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变差。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4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、充电座内设置有温度传感器，防止充电座温度过高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损坏。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4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、充电枪内设置有温度传感器，防止充电枪温度过高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损坏。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4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、充电枪内有电子锁，充电时，把充电枪锁在充电座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上。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充电座温度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传感器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11363" name="Rectangle 3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1775520" y="1515749"/>
            <a:ext cx="10026968" cy="1023938"/>
          </a:xfrm>
          <a:prstGeom prst="rect">
            <a:avLst/>
          </a:prstGeom>
        </p:spPr>
        <p:txBody>
          <a:bodyPr vert="horz" wrap="square" lIns="87335" tIns="43667" rIns="87335" bIns="43667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None/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11365" name="Rectangle 5"/>
          <p:cNvSpPr>
            <a:spLocks noRot="1" noChangeArrowheads="1"/>
          </p:cNvSpPr>
          <p:nvPr>
            <p:custDataLst>
              <p:tags r:id="rId2"/>
            </p:custDataLst>
          </p:nvPr>
        </p:nvSpPr>
        <p:spPr bwMode="auto">
          <a:xfrm>
            <a:off x="1775520" y="2858625"/>
            <a:ext cx="4322885" cy="2431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278" tIns="42140" rIns="84278" bIns="42140"/>
          <a:lstStyle/>
          <a:p>
            <a:pPr marL="327025" indent="-327025" defTabSz="87312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91933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充电座内温度传感器特点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4" name="矩形 43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5" name="图片 4" descr="e5e39c73934882ecd050034261a60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0415" y="1916430"/>
            <a:ext cx="3134995" cy="284035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9336405" y="2276475"/>
            <a:ext cx="629920" cy="52768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19860" y="2008505"/>
            <a:ext cx="5910580" cy="295783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8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、温度传感器是一个负系数热敏电阻，温度高，阻值小；温度低，阻值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大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8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、在直流充电口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DC+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和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DC-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附近各安装一个温度传感器。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8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、充电口温度过高会充电功率受限或停止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充电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8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根黑色线束到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12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频插头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9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11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12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端子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8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、直流充电座温度信号送到电池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控制器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7543010" y="1948197"/>
            <a:ext cx="399691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直流充电座温度传感器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检测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22" name="图片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5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7" name="图片 6" descr="QQ浏览器截图202312201919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4290" y="1895475"/>
            <a:ext cx="3873500" cy="33401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69975" y="1922780"/>
            <a:ext cx="6022340" cy="365442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70000"/>
              </a:lnSpc>
            </a:pPr>
            <a:r>
              <a:rPr lang="en-US" altLang="zh-CN" sz="1800">
                <a:sym typeface="+mn-ea"/>
              </a:rPr>
              <a:t>1</a:t>
            </a:r>
            <a:r>
              <a:rPr lang="zh-CN" altLang="en-US" sz="1800">
                <a:sym typeface="+mn-ea"/>
              </a:rPr>
              <a:t>、找到这个</a:t>
            </a:r>
            <a:r>
              <a:rPr lang="en-US" altLang="zh-CN" sz="1800">
                <a:sym typeface="+mn-ea"/>
              </a:rPr>
              <a:t>12</a:t>
            </a:r>
            <a:r>
              <a:rPr lang="zh-CN" altLang="en-US" sz="1800">
                <a:sym typeface="+mn-ea"/>
              </a:rPr>
              <a:t>频的插头，</a:t>
            </a:r>
            <a:r>
              <a:rPr lang="zh-CN" altLang="en-US" sz="1800">
                <a:sym typeface="+mn-ea"/>
              </a:rPr>
              <a:t>再找到</a:t>
            </a:r>
            <a:r>
              <a:rPr lang="en-US" altLang="zh-CN" sz="1800">
                <a:sym typeface="+mn-ea"/>
              </a:rPr>
              <a:t>7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8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9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10</a:t>
            </a:r>
            <a:r>
              <a:rPr lang="zh-CN" altLang="en-US" sz="1800">
                <a:sym typeface="+mn-ea"/>
              </a:rPr>
              <a:t>端子这就是充电座的温度传感器线束。</a:t>
            </a:r>
            <a:endParaRPr lang="zh-CN" altLang="en-US" sz="1800">
              <a:sym typeface="+mn-ea"/>
            </a:endParaRPr>
          </a:p>
          <a:p>
            <a:pPr algn="l">
              <a:lnSpc>
                <a:spcPct val="170000"/>
              </a:lnSpc>
            </a:pPr>
            <a:r>
              <a:rPr lang="en-US" altLang="zh-CN" sz="1800">
                <a:sym typeface="+mn-ea"/>
              </a:rPr>
              <a:t>2</a:t>
            </a:r>
            <a:r>
              <a:rPr lang="zh-CN" altLang="en-US" sz="1800">
                <a:sym typeface="+mn-ea"/>
              </a:rPr>
              <a:t>、首先测传感器阻值，应该在一定范围内，过大过小都代表有故障。无穷大是内部开路，小于规定值是内部短路。具体数据参考维修</a:t>
            </a:r>
            <a:r>
              <a:rPr lang="zh-CN" altLang="en-US" sz="1800">
                <a:sym typeface="+mn-ea"/>
              </a:rPr>
              <a:t>手册</a:t>
            </a:r>
            <a:endParaRPr lang="zh-CN" altLang="en-US" sz="1800">
              <a:sym typeface="+mn-ea"/>
            </a:endParaRPr>
          </a:p>
          <a:p>
            <a:pPr algn="l">
              <a:lnSpc>
                <a:spcPct val="170000"/>
              </a:lnSpc>
            </a:pPr>
            <a:r>
              <a:rPr lang="en-US" altLang="zh-CN" sz="1800">
                <a:sym typeface="+mn-ea"/>
              </a:rPr>
              <a:t>3</a:t>
            </a:r>
            <a:r>
              <a:rPr lang="zh-CN" altLang="en-US" sz="1800">
                <a:sym typeface="+mn-ea"/>
              </a:rPr>
              <a:t>、之后再测对应侧的传感器电源，应有</a:t>
            </a:r>
            <a:r>
              <a:rPr lang="en-US" altLang="zh-CN" sz="1800">
                <a:sym typeface="+mn-ea"/>
              </a:rPr>
              <a:t>5V</a:t>
            </a:r>
            <a:r>
              <a:rPr lang="zh-CN" altLang="en-US" sz="1800">
                <a:sym typeface="+mn-ea"/>
              </a:rPr>
              <a:t>左右电压显示，否则线路或整车控制器有故障。</a:t>
            </a:r>
            <a:endParaRPr lang="zh-CN" altLang="en-US" sz="1800"/>
          </a:p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184515" y="4725035"/>
            <a:ext cx="497205" cy="2984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直流充电枪温度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传感器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07621" name="AutoShape 3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75224" y="4292436"/>
            <a:ext cx="9025996" cy="477404"/>
          </a:xfrm>
          <a:prstGeom prst="roundRect">
            <a:avLst>
              <a:gd name="adj" fmla="val 4167"/>
            </a:avLst>
          </a:prstGeom>
          <a:noFill/>
          <a:ln w="9525" algn="ctr">
            <a:noFill/>
            <a:round/>
          </a:ln>
          <a:effectLst/>
        </p:spPr>
        <p:txBody>
          <a:bodyPr lIns="84364" tIns="42183" rIns="84364" bIns="42183"/>
          <a:lstStyle/>
          <a:p>
            <a:pPr marL="342900" indent="-342900" defTabSz="411480" eaLnBrk="0" hangingPunct="0">
              <a:buFont typeface="Wingdings" panose="05000000000000000000" pitchFamily="2" charset="2"/>
              <a:buChar char="u"/>
            </a:pPr>
            <a:endParaRPr lang="en-US" altLang="zh-CN" sz="221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07655" name="AutoShape 7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15890" y="5047951"/>
            <a:ext cx="8017884" cy="578508"/>
          </a:xfrm>
          <a:prstGeom prst="roundRect">
            <a:avLst>
              <a:gd name="adj" fmla="val 4167"/>
            </a:avLst>
          </a:prstGeom>
          <a:noFill/>
          <a:ln w="9525" algn="ctr">
            <a:noFill/>
            <a:round/>
          </a:ln>
          <a:effectLst/>
        </p:spPr>
        <p:txBody>
          <a:bodyPr lIns="84364" tIns="42183" rIns="84364" bIns="42183"/>
          <a:lstStyle/>
          <a:p>
            <a:pPr marL="342900" indent="-342900" defTabSz="411480" eaLnBrk="0" hangingPunct="0">
              <a:buFont typeface="Wingdings" panose="05000000000000000000" pitchFamily="2" charset="2"/>
              <a:buChar char="u"/>
            </a:pPr>
            <a:endParaRPr lang="en-US" altLang="zh-CN" sz="221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07689" name="AutoShape 10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15889" y="5676552"/>
            <a:ext cx="8017885" cy="511467"/>
          </a:xfrm>
          <a:prstGeom prst="roundRect">
            <a:avLst>
              <a:gd name="adj" fmla="val 4167"/>
            </a:avLst>
          </a:prstGeom>
          <a:noFill/>
          <a:ln w="9525" algn="ctr">
            <a:noFill/>
            <a:round/>
          </a:ln>
          <a:effectLst/>
        </p:spPr>
        <p:txBody>
          <a:bodyPr lIns="84364" tIns="42183" rIns="84364" bIns="42183"/>
          <a:lstStyle/>
          <a:p>
            <a:pPr marL="342900" indent="-342900" defTabSz="411480" eaLnBrk="0" hangingPunct="0">
              <a:buFont typeface="Wingdings" panose="05000000000000000000" pitchFamily="2" charset="2"/>
              <a:buChar char="u"/>
            </a:pPr>
            <a:endParaRPr lang="en-US" altLang="zh-CN" sz="221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862188" y="414137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直流充电枪温度传感器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特点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49622" y="159982"/>
            <a:ext cx="1411635" cy="995673"/>
            <a:chOff x="5390182" y="1571272"/>
            <a:chExt cx="1411635" cy="995673"/>
          </a:xfrm>
        </p:grpSpPr>
        <p:pic>
          <p:nvPicPr>
            <p:cNvPr id="26" name="图片 2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1" name="矩形 30"/>
            <p:cNvSpPr/>
            <p:nvPr>
              <p:custDataLst>
                <p:tags r:id="rId7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8915" y="1772920"/>
            <a:ext cx="2411730" cy="27539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55090" y="2021840"/>
            <a:ext cx="5680710" cy="272415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21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、负系数热敏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电阻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21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、充电枪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DC+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和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DC-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附近各有一个温度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传感器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21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、充电枪温度传感器把温度信号传给充电桩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控制器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21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、温度过高充电功率受限或不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充电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TIMING" val="|1.2|0.9|0.8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TIMING" val="|1.2|0.9|0.8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TIMING" val="|1.2|0.9|0.8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TIMING" val="|1.2|0.9|0.8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TIMING" val="|1.2|0.9|0.8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TIMING" val="|1.2|0.9|0.8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TIMING" val="|1.2|0.9|0.8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TIMING" val="|1.2|0.9|0.8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TIMING" val="|1.2|0.9|0.8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TIMING" val="|1.2|0.9|0.8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TIMING" val="|1.2|0.9|0.8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TIMING" val="|1.2|0.9|0.8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NTc3ZGEzNzI1MjBjMzJkNzg5NzMzMGI1NmQ2NDIwNjkifQ==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1189</Words>
  <Application>WPS 演示</Application>
  <PresentationFormat>宽屏</PresentationFormat>
  <Paragraphs>114</Paragraphs>
  <Slides>14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夏甫田13523400970</cp:lastModifiedBy>
  <cp:revision>128</cp:revision>
  <dcterms:created xsi:type="dcterms:W3CDTF">2017-10-15T03:08:00Z</dcterms:created>
  <dcterms:modified xsi:type="dcterms:W3CDTF">2023-12-20T12:48:13Z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2052-12.1.0.15990</vt:lpwstr>
  </property>
</Properties>
</file>