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8"/>
  </p:handoutMasterIdLst>
  <p:sldIdLst>
    <p:sldId id="868" r:id="rId4"/>
    <p:sldId id="884" r:id="rId6"/>
    <p:sldId id="886" r:id="rId7"/>
    <p:sldId id="898" r:id="rId8"/>
    <p:sldId id="887" r:id="rId9"/>
    <p:sldId id="909" r:id="rId10"/>
    <p:sldId id="893" r:id="rId11"/>
    <p:sldId id="894" r:id="rId12"/>
    <p:sldId id="910" r:id="rId13"/>
    <p:sldId id="896" r:id="rId14"/>
    <p:sldId id="911" r:id="rId15"/>
    <p:sldId id="912" r:id="rId16"/>
    <p:sldId id="879" r:id="rId17"/>
  </p:sldIdLst>
  <p:sldSz cx="12192000" cy="6858000"/>
  <p:notesSz cx="7099300" cy="1023429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60"/>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3"/>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110.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image" Target="../media/image21.png"/><Relationship Id="rId7" Type="http://schemas.openxmlformats.org/officeDocument/2006/relationships/tags" Target="../tags/tag93.xml"/><Relationship Id="rId6" Type="http://schemas.openxmlformats.org/officeDocument/2006/relationships/image" Target="../media/image8.pn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4.jpeg"/><Relationship Id="rId11" Type="http://schemas.openxmlformats.org/officeDocument/2006/relationships/notesSlide" Target="../notesSlides/notesSlide10.xml"/><Relationship Id="rId10" Type="http://schemas.openxmlformats.org/officeDocument/2006/relationships/slideLayout" Target="../slideLayouts/slideLayout4.xml"/><Relationship Id="rId1" Type="http://schemas.openxmlformats.org/officeDocument/2006/relationships/tags" Target="../tags/tag89.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4.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media/image9.png"/><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image" Target="../media/image4.jpeg"/><Relationship Id="rId1" Type="http://schemas.openxmlformats.org/officeDocument/2006/relationships/tags" Target="../tags/tag95.xml"/></Relationships>
</file>

<file path=ppt/slides/_rels/slide12.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image" Target="../media/image8.png"/><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4.jpeg"/><Relationship Id="rId14" Type="http://schemas.openxmlformats.org/officeDocument/2006/relationships/notesSlide" Target="../notesSlides/notesSlide12.xml"/><Relationship Id="rId13" Type="http://schemas.openxmlformats.org/officeDocument/2006/relationships/slideLayout" Target="../slideLayouts/slideLayout4.xml"/><Relationship Id="rId12" Type="http://schemas.openxmlformats.org/officeDocument/2006/relationships/tags" Target="../tags/tag107.xml"/><Relationship Id="rId11" Type="http://schemas.openxmlformats.org/officeDocument/2006/relationships/image" Target="../media/image23.png"/><Relationship Id="rId10" Type="http://schemas.openxmlformats.org/officeDocument/2006/relationships/tags" Target="../tags/tag106.xml"/><Relationship Id="rId1" Type="http://schemas.openxmlformats.org/officeDocument/2006/relationships/tags" Target="../tags/tag100.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image" Target="../media/image7.png"/><Relationship Id="rId3" Type="http://schemas.openxmlformats.org/officeDocument/2006/relationships/tags" Target="../tags/tag19.xml"/><Relationship Id="rId23" Type="http://schemas.openxmlformats.org/officeDocument/2006/relationships/notesSlide" Target="../notesSlides/notesSlide2.xml"/><Relationship Id="rId22" Type="http://schemas.openxmlformats.org/officeDocument/2006/relationships/slideLayout" Target="../slideLayouts/slideLayout4.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image" Target="../media/image4.jpeg"/><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image" Target="../media/image8.png"/><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9.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4.jpeg"/><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image" Target="../media/image10.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8.png"/><Relationship Id="rId2" Type="http://schemas.openxmlformats.org/officeDocument/2006/relationships/tags" Target="../tags/tag42.xml"/><Relationship Id="rId16" Type="http://schemas.openxmlformats.org/officeDocument/2006/relationships/notesSlide" Target="../notesSlides/notesSlide4.xml"/><Relationship Id="rId15" Type="http://schemas.openxmlformats.org/officeDocument/2006/relationships/slideLayout" Target="../slideLayouts/slideLayout4.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image" Target="../media/image12.png"/><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55.xml"/><Relationship Id="rId7" Type="http://schemas.openxmlformats.org/officeDocument/2006/relationships/image" Target="../media/image8.png"/><Relationship Id="rId6" Type="http://schemas.openxmlformats.org/officeDocument/2006/relationships/tags" Target="../tags/tag54.xml"/><Relationship Id="rId5" Type="http://schemas.openxmlformats.org/officeDocument/2006/relationships/image" Target="../media/image13.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4.jpeg"/><Relationship Id="rId12" Type="http://schemas.openxmlformats.org/officeDocument/2006/relationships/notesSlide" Target="../notesSlides/notesSlide5.xml"/><Relationship Id="rId11" Type="http://schemas.openxmlformats.org/officeDocument/2006/relationships/slideLayout" Target="../slideLayouts/slideLayout4.xml"/><Relationship Id="rId10" Type="http://schemas.openxmlformats.org/officeDocument/2006/relationships/tags" Target="../tags/tag56.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image" Target="../media/image9.pn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4.jpeg"/><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image" Target="../media/image8.png"/><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5" Type="http://schemas.openxmlformats.org/officeDocument/2006/relationships/notesSlide" Target="../notesSlides/notesSlide7.xml"/><Relationship Id="rId24" Type="http://schemas.openxmlformats.org/officeDocument/2006/relationships/slideLayout" Target="../slideLayouts/slideLayout4.xml"/><Relationship Id="rId23" Type="http://schemas.openxmlformats.org/officeDocument/2006/relationships/tags" Target="../tags/tag77.xml"/><Relationship Id="rId22" Type="http://schemas.openxmlformats.org/officeDocument/2006/relationships/tags" Target="../tags/tag76.xml"/><Relationship Id="rId21" Type="http://schemas.openxmlformats.org/officeDocument/2006/relationships/image" Target="../media/image18.png"/><Relationship Id="rId20" Type="http://schemas.openxmlformats.org/officeDocument/2006/relationships/tags" Target="../tags/tag75.xml"/><Relationship Id="rId2" Type="http://schemas.openxmlformats.org/officeDocument/2006/relationships/image" Target="../media/image4.jpeg"/><Relationship Id="rId19" Type="http://schemas.openxmlformats.org/officeDocument/2006/relationships/tags" Target="../tags/tag74.xml"/><Relationship Id="rId18" Type="http://schemas.openxmlformats.org/officeDocument/2006/relationships/image" Target="../media/image17.png"/><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image" Target="../media/image16.png"/><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image" Target="../media/image11.png"/><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tags" Target="../tags/tag82.xml"/><Relationship Id="rId6" Type="http://schemas.openxmlformats.org/officeDocument/2006/relationships/image" Target="../media/image8.png"/><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4.jpeg"/><Relationship Id="rId12" Type="http://schemas.openxmlformats.org/officeDocument/2006/relationships/notesSlide" Target="../notesSlides/notesSlide8.xml"/><Relationship Id="rId11" Type="http://schemas.openxmlformats.org/officeDocument/2006/relationships/slideLayout" Target="../slideLayouts/slideLayout4.xml"/><Relationship Id="rId10" Type="http://schemas.openxmlformats.org/officeDocument/2006/relationships/tags" Target="../tags/tag83.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4.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image" Target="../media/image9.png"/><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4.jpeg"/><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2639695" y="1885950"/>
            <a:ext cx="3802380" cy="1208405"/>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刷卡</a:t>
            </a: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系统</a:t>
            </a:r>
            <a:endPar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2855595" y="4004945"/>
            <a:ext cx="3195955"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Card swiping system</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矩形 77"/>
          <p:cNvSpPr/>
          <p:nvPr/>
        </p:nvSpPr>
        <p:spPr>
          <a:xfrm>
            <a:off x="3720084" y="4581047"/>
            <a:ext cx="1097280" cy="368300"/>
          </a:xfrm>
          <a:prstGeom prst="rect">
            <a:avLst/>
          </a:prstGeom>
        </p:spPr>
        <p:txBody>
          <a:bodyPr wrap="none">
            <a:spAutoFit/>
          </a:bodyPr>
          <a:lstStyle/>
          <a:p>
            <a:pPr algn="ctr"/>
            <a:r>
              <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rPr>
              <a:t>刷卡</a:t>
            </a:r>
            <a:r>
              <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rPr>
              <a:t>系统</a:t>
            </a:r>
            <a:endParaRPr lang="zh-CN" altLang="en-US">
              <a:solidFill>
                <a:schemeClr val="bg1">
                  <a:lumMod val="95000"/>
                </a:schemeClr>
              </a:solidFill>
              <a:latin typeface="微软雅黑 Light" panose="020B0502040204020203" charset="-122"/>
              <a:ea typeface="微软雅黑 Light" panose="020B0502040204020203"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4"/>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5"/>
            </p:custDataLst>
          </p:nvPr>
        </p:nvPicPr>
        <p:blipFill>
          <a:blip r:embed="rId6"/>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96628" y="4474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 name="矩形 2"/>
          <p:cNvSpPr/>
          <p:nvPr>
            <p:custDataLst>
              <p:tags r:id="rId3"/>
            </p:custDataLst>
          </p:nvPr>
        </p:nvSpPr>
        <p:spPr>
          <a:xfrm>
            <a:off x="1862373" y="1557032"/>
            <a:ext cx="3840088" cy="2399665"/>
          </a:xfrm>
          <a:prstGeom prst="rect">
            <a:avLst/>
          </a:prstGeom>
        </p:spPr>
        <p:txBody>
          <a:bodyPr wrap="square">
            <a:spAutoFit/>
          </a:bodyPr>
          <a:lstStyle/>
          <a:p>
            <a:pPr eaLnBrk="1" hangingPunct="1">
              <a:lnSpc>
                <a:spcPct val="150000"/>
              </a:lnSpc>
              <a:buClr>
                <a:schemeClr val="bg1"/>
              </a:buClr>
              <a:buSzPct val="120000"/>
            </a:pPr>
            <a:r>
              <a:rPr lang="zh-CN" altLang="en-US" sz="2800" b="1">
                <a:sym typeface="+mn-ea"/>
              </a:rPr>
              <a:t>计费控制单元</a:t>
            </a:r>
            <a:r>
              <a:rPr lang="zh-CN" altLang="en-US" sz="1800">
                <a:sym typeface="+mn-ea"/>
              </a:rPr>
              <a:t>是一种用于充电桩计费的硬件单元，它是充电桩的重要组成部分，该控制单元能够监测充电桩的使用情况，并根据用户的充电需求进行计费</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Rectangle 2"/>
          <p:cNvSpPr txBox="1">
            <a:spLocks noChangeArrowheads="1"/>
          </p:cNvSpPr>
          <p:nvPr>
            <p:custDataLst>
              <p:tags r:id="rId4"/>
            </p:custDataLst>
          </p:nvPr>
        </p:nvSpPr>
        <p:spPr>
          <a:xfrm>
            <a:off x="1862188" y="499881"/>
            <a:ext cx="8685213" cy="487363"/>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计费控制</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单元</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349622" y="255251"/>
            <a:ext cx="1411635" cy="995673"/>
            <a:chOff x="5390182" y="1571272"/>
            <a:chExt cx="1411635" cy="995673"/>
          </a:xfrm>
        </p:grpSpPr>
        <p:pic>
          <p:nvPicPr>
            <p:cNvPr id="11" name="图片 10"/>
            <p:cNvPicPr>
              <a:picLocks noChangeAspect="1"/>
            </p:cNvPicPr>
            <p:nvPr>
              <p:custDataLst>
                <p:tags r:id="rId5"/>
              </p:custDataLst>
            </p:nvPr>
          </p:nvPicPr>
          <p:blipFill>
            <a:blip r:embed="rId6"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12" name="矩形 11"/>
            <p:cNvSpPr/>
            <p:nvPr>
              <p:custDataLst>
                <p:tags r:id="rId7"/>
              </p:custDataLst>
            </p:nvPr>
          </p:nvSpPr>
          <p:spPr>
            <a:xfrm>
              <a:off x="5807968" y="1820724"/>
              <a:ext cx="674370" cy="598805"/>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13" name="图片 12"/>
          <p:cNvPicPr>
            <a:picLocks noChangeAspect="1"/>
          </p:cNvPicPr>
          <p:nvPr/>
        </p:nvPicPr>
        <p:blipFill>
          <a:blip r:embed="rId8"/>
          <a:stretch>
            <a:fillRect/>
          </a:stretch>
        </p:blipFill>
        <p:spPr>
          <a:xfrm>
            <a:off x="6887845" y="1628775"/>
            <a:ext cx="4450715" cy="375856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工作原理</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04</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24873" y="931"/>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 name="矩形 2"/>
          <p:cNvSpPr/>
          <p:nvPr>
            <p:custDataLst>
              <p:tags r:id="rId3"/>
            </p:custDataLst>
          </p:nvPr>
        </p:nvSpPr>
        <p:spPr>
          <a:xfrm>
            <a:off x="1271270" y="1196340"/>
            <a:ext cx="4512945" cy="4664710"/>
          </a:xfrm>
          <a:prstGeom prst="rect">
            <a:avLst/>
          </a:prstGeom>
        </p:spPr>
        <p:txBody>
          <a:bodyPr wrap="square">
            <a:noAutofit/>
          </a:bodyPr>
          <a:lstStyle/>
          <a:p>
            <a:pPr eaLnBrk="1" hangingPunct="1">
              <a:lnSpc>
                <a:spcPct val="150000"/>
              </a:lnSpc>
              <a:buClr>
                <a:schemeClr val="bg1"/>
              </a:buClr>
              <a:buSzPct val="120000"/>
            </a:pPr>
            <a:r>
              <a:rPr lang="zh-CN" altLang="en-US" sz="2400" b="1">
                <a:sym typeface="+mn-ea"/>
              </a:rPr>
              <a:t>非接触型</a:t>
            </a:r>
            <a:r>
              <a:rPr lang="en-US" altLang="zh-CN" sz="2400" b="1">
                <a:sym typeface="+mn-ea"/>
              </a:rPr>
              <a:t>IC</a:t>
            </a:r>
            <a:r>
              <a:rPr lang="zh-CN" altLang="en-US" sz="2400" b="1">
                <a:sym typeface="+mn-ea"/>
              </a:rPr>
              <a:t>卡</a:t>
            </a:r>
            <a:r>
              <a:rPr lang="zh-CN" altLang="en-US" sz="2000">
                <a:sym typeface="+mn-ea"/>
              </a:rPr>
              <a:t>本身是无源卡，当刷卡器对</a:t>
            </a:r>
            <a:r>
              <a:rPr lang="en-US" altLang="zh-CN" sz="2000">
                <a:sym typeface="+mn-ea"/>
              </a:rPr>
              <a:t>IC</a:t>
            </a:r>
            <a:r>
              <a:rPr lang="zh-CN" altLang="en-US" sz="2000">
                <a:sym typeface="+mn-ea"/>
              </a:rPr>
              <a:t>卡进行读取信息时，刷卡器就会向</a:t>
            </a:r>
            <a:r>
              <a:rPr lang="en-US" altLang="zh-CN" sz="2000">
                <a:sym typeface="+mn-ea"/>
              </a:rPr>
              <a:t>IC</a:t>
            </a:r>
            <a:r>
              <a:rPr lang="zh-CN" altLang="en-US" sz="2000">
                <a:sym typeface="+mn-ea"/>
              </a:rPr>
              <a:t>卡发出一组固定频率的电磁波，由</a:t>
            </a:r>
            <a:r>
              <a:rPr lang="en-US" altLang="zh-CN" sz="2000">
                <a:sym typeface="+mn-ea"/>
              </a:rPr>
              <a:t>IC</a:t>
            </a:r>
            <a:r>
              <a:rPr lang="zh-CN" altLang="en-US" sz="2000">
                <a:sym typeface="+mn-ea"/>
              </a:rPr>
              <a:t>卡线圈接收后，产生一个瞬间信号电流来供给芯片工作。芯片再通过无线电波将信号传递给刷卡器。</a:t>
            </a:r>
            <a:endParaRPr lang="zh-CN" altLang="en-US" sz="2000"/>
          </a:p>
          <a:p>
            <a:pPr eaLnBrk="1" hangingPunct="1">
              <a:lnSpc>
                <a:spcPct val="150000"/>
              </a:lnSpc>
              <a:buClr>
                <a:schemeClr val="bg1"/>
              </a:buClr>
              <a:buSzPct val="120000"/>
            </a:pPr>
            <a:r>
              <a:rPr lang="zh-CN" altLang="en-US" sz="2000">
                <a:sym typeface="+mn-ea"/>
              </a:rPr>
              <a:t> </a:t>
            </a:r>
            <a:r>
              <a:rPr lang="en-US" altLang="zh-CN" sz="2000">
                <a:sym typeface="+mn-ea"/>
              </a:rPr>
              <a:t>        </a:t>
            </a:r>
            <a:r>
              <a:rPr lang="zh-CN" altLang="en-US" sz="2000">
                <a:sym typeface="+mn-ea"/>
              </a:rPr>
              <a:t>刷卡器将传递过来的数据信息，通过内部芯片将信息传递给主板单元处理并通过计费控制单元开始计时，从而使充电枪向汽车充电</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Rectangle 2"/>
          <p:cNvSpPr txBox="1">
            <a:spLocks noChangeArrowheads="1"/>
          </p:cNvSpPr>
          <p:nvPr>
            <p:custDataLst>
              <p:tags r:id="rId4"/>
            </p:custDataLst>
          </p:nvPr>
        </p:nvSpPr>
        <p:spPr>
          <a:xfrm>
            <a:off x="1862455" y="499745"/>
            <a:ext cx="3249295" cy="48768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工作原理</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349622" y="255251"/>
            <a:ext cx="1411635" cy="995673"/>
            <a:chOff x="5390182" y="1571272"/>
            <a:chExt cx="1411635" cy="995673"/>
          </a:xfrm>
        </p:grpSpPr>
        <p:pic>
          <p:nvPicPr>
            <p:cNvPr id="11" name="图片 10"/>
            <p:cNvPicPr>
              <a:picLocks noChangeAspect="1"/>
            </p:cNvPicPr>
            <p:nvPr>
              <p:custDataLst>
                <p:tags r:id="rId5"/>
              </p:custDataLst>
            </p:nvPr>
          </p:nvPicPr>
          <p:blipFill>
            <a:blip r:embed="rId6"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12" name="矩形 11"/>
            <p:cNvSpPr/>
            <p:nvPr>
              <p:custDataLst>
                <p:tags r:id="rId7"/>
              </p:custDataLst>
            </p:nvPr>
          </p:nvSpPr>
          <p:spPr>
            <a:xfrm>
              <a:off x="5807968" y="1820724"/>
              <a:ext cx="674370" cy="598805"/>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04</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2" name="图片 1"/>
          <p:cNvPicPr>
            <a:picLocks noChangeAspect="1"/>
          </p:cNvPicPr>
          <p:nvPr>
            <p:custDataLst>
              <p:tags r:id="rId8"/>
            </p:custDataLst>
          </p:nvPr>
        </p:nvPicPr>
        <p:blipFill>
          <a:blip r:embed="rId9"/>
          <a:stretch>
            <a:fillRect/>
          </a:stretch>
        </p:blipFill>
        <p:spPr>
          <a:xfrm>
            <a:off x="6456045" y="3860800"/>
            <a:ext cx="4981575" cy="2009775"/>
          </a:xfrm>
          <a:prstGeom prst="rect">
            <a:avLst/>
          </a:prstGeom>
        </p:spPr>
      </p:pic>
      <p:pic>
        <p:nvPicPr>
          <p:cNvPr id="5" name="图片 4"/>
          <p:cNvPicPr>
            <a:picLocks noChangeAspect="1"/>
          </p:cNvPicPr>
          <p:nvPr>
            <p:custDataLst>
              <p:tags r:id="rId10"/>
            </p:custDataLst>
          </p:nvPr>
        </p:nvPicPr>
        <p:blipFill>
          <a:blip r:embed="rId11"/>
          <a:stretch>
            <a:fillRect/>
          </a:stretch>
        </p:blipFill>
        <p:spPr>
          <a:xfrm>
            <a:off x="6456045" y="1250950"/>
            <a:ext cx="4886325" cy="2038350"/>
          </a:xfrm>
          <a:prstGeom prst="rect">
            <a:avLst/>
          </a:prstGeom>
        </p:spPr>
      </p:pic>
    </p:spTree>
    <p:custDataLst>
      <p:tags r:id="rId12"/>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8" name="矩形 77"/>
          <p:cNvSpPr/>
          <p:nvPr/>
        </p:nvSpPr>
        <p:spPr>
          <a:xfrm>
            <a:off x="2207563" y="4010817"/>
            <a:ext cx="1097280" cy="368300"/>
          </a:xfrm>
          <a:prstGeom prst="rect">
            <a:avLst/>
          </a:prstGeom>
        </p:spPr>
        <p:txBody>
          <a:bodyPr wrap="none">
            <a:spAutoFit/>
          </a:bodyPr>
          <a:lstStyle/>
          <a:p>
            <a:pPr algn="ct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刷卡</a:t>
            </a:r>
            <a:r>
              <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系统</a:t>
            </a:r>
            <a:endParaRPr lang="zh-CN" altLang="en-US"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380508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计费控制</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单元</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239710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卡的</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分类</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708" y="83974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刷卡系统的</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组成</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71021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217737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364453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3" name="AutoShape 5"/>
          <p:cNvSpPr>
            <a:spLocks noChangeArrowheads="1"/>
          </p:cNvSpPr>
          <p:nvPr>
            <p:custDataLst>
              <p:tags r:id="rId18"/>
            </p:custDataLst>
          </p:nvPr>
        </p:nvSpPr>
        <p:spPr bwMode="gray">
          <a:xfrm>
            <a:off x="7176593" y="5157637"/>
            <a:ext cx="4853354" cy="533461"/>
          </a:xfrm>
          <a:prstGeom prst="roundRect">
            <a:avLst>
              <a:gd name="adj" fmla="val 50000"/>
            </a:avLst>
          </a:prstGeom>
          <a:noFill/>
          <a:ln w="28575" algn="ctr">
            <a:noFill/>
            <a:round/>
          </a:ln>
          <a:effectLst/>
        </p:spPr>
        <p:txBody>
          <a:bodyPr wrap="none" lIns="84392" tIns="42196" rIns="84392" bIns="42196" anchor="ctr"/>
          <a:p>
            <a:pPr eaLnBrk="0" hangingPunct="0"/>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卡的</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工作原理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11" name="图片 10"/>
          <p:cNvPicPr>
            <a:picLocks noChangeAspect="1"/>
          </p:cNvPicPr>
          <p:nvPr>
            <p:custDataLst>
              <p:tags r:id="rId19"/>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520633" y="4992000"/>
            <a:ext cx="1411635" cy="995673"/>
          </a:xfrm>
          <a:prstGeom prst="rect">
            <a:avLst/>
          </a:prstGeom>
        </p:spPr>
      </p:pic>
      <p:sp>
        <p:nvSpPr>
          <p:cNvPr id="12" name="矩形 11"/>
          <p:cNvSpPr/>
          <p:nvPr>
            <p:custDataLst>
              <p:tags r:id="rId20"/>
            </p:custDataLst>
          </p:nvPr>
        </p:nvSpPr>
        <p:spPr>
          <a:xfrm>
            <a:off x="6008269" y="5169062"/>
            <a:ext cx="674370" cy="598805"/>
          </a:xfrm>
          <a:prstGeom prst="rect">
            <a:avLst/>
          </a:prstGeom>
        </p:spPr>
        <p:txBody>
          <a:bodyPr wrap="none">
            <a:spAutoFit/>
          </a:bodyPr>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04</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刷卡系统的</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组成</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41730" name="Rectangle 2"/>
          <p:cNvSpPr>
            <a:spLocks noGrp="1" noChangeArrowheads="1"/>
          </p:cNvSpPr>
          <p:nvPr>
            <p:custDataLst>
              <p:tags r:id="rId1"/>
            </p:custDataLst>
          </p:nvPr>
        </p:nvSpPr>
        <p:spPr>
          <a:xfrm>
            <a:off x="1991360" y="423545"/>
            <a:ext cx="8685530" cy="66675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刷卡系统的组成</a:t>
            </a:r>
            <a:r>
              <a:rPr lang="en-US" alt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有刷卡器、</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卡、计费控制单元等部件</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组成。</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5" name="组合 4"/>
          <p:cNvGrpSpPr/>
          <p:nvPr/>
        </p:nvGrpSpPr>
        <p:grpSpPr>
          <a:xfrm>
            <a:off x="349622" y="169526"/>
            <a:ext cx="1411635" cy="995673"/>
            <a:chOff x="5390182" y="1571272"/>
            <a:chExt cx="1411635" cy="995673"/>
          </a:xfrm>
        </p:grpSpPr>
        <p:pic>
          <p:nvPicPr>
            <p:cNvPr id="6" name="图片 5"/>
            <p:cNvPicPr>
              <a:picLocks noChangeAspect="1"/>
            </p:cNvPicPr>
            <p:nvPr>
              <p:custDataLst>
                <p:tags r:id="rId2"/>
              </p:custDataLst>
            </p:nvPr>
          </p:nvPicPr>
          <p:blipFill>
            <a:blip r:embed="rId3"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7" name="矩形 6"/>
            <p:cNvSpPr/>
            <p:nvPr>
              <p:custDataLst>
                <p:tags r:id="rId4"/>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 name="组合 2"/>
          <p:cNvGrpSpPr/>
          <p:nvPr/>
        </p:nvGrpSpPr>
        <p:grpSpPr>
          <a:xfrm>
            <a:off x="1504315" y="1768475"/>
            <a:ext cx="1875790" cy="3478530"/>
            <a:chOff x="484" y="2681"/>
            <a:chExt cx="2954" cy="5478"/>
          </a:xfrm>
        </p:grpSpPr>
        <p:pic>
          <p:nvPicPr>
            <p:cNvPr id="2" name="图片 1"/>
            <p:cNvPicPr>
              <a:picLocks noChangeAspect="1"/>
            </p:cNvPicPr>
            <p:nvPr>
              <p:custDataLst>
                <p:tags r:id="rId5"/>
              </p:custDataLst>
            </p:nvPr>
          </p:nvPicPr>
          <p:blipFill>
            <a:blip r:embed="rId6"/>
            <a:stretch>
              <a:fillRect/>
            </a:stretch>
          </p:blipFill>
          <p:spPr>
            <a:xfrm>
              <a:off x="484" y="2681"/>
              <a:ext cx="2954" cy="4077"/>
            </a:xfrm>
            <a:prstGeom prst="rect">
              <a:avLst/>
            </a:prstGeom>
          </p:spPr>
        </p:pic>
        <p:sp>
          <p:nvSpPr>
            <p:cNvPr id="12" name="文本框 11"/>
            <p:cNvSpPr txBox="1"/>
            <p:nvPr>
              <p:custDataLst>
                <p:tags r:id="rId7"/>
              </p:custDataLst>
            </p:nvPr>
          </p:nvSpPr>
          <p:spPr>
            <a:xfrm>
              <a:off x="726" y="7095"/>
              <a:ext cx="2471" cy="1064"/>
            </a:xfrm>
            <a:prstGeom prst="rect">
              <a:avLst/>
            </a:prstGeom>
            <a:noFill/>
          </p:spPr>
          <p:txBody>
            <a:bodyPr wrap="square" rtlCol="0">
              <a:spAutoFit/>
            </a:bodyPr>
            <a:p>
              <a:pPr algn="ctr"/>
              <a:r>
                <a:rPr lang="zh-CN" altLang="en-US" sz="2000"/>
                <a:t>刷卡器</a:t>
              </a:r>
              <a:endParaRPr lang="zh-CN" altLang="en-US" sz="2000"/>
            </a:p>
            <a:p>
              <a:pPr algn="ctr"/>
              <a:r>
                <a:rPr lang="zh-CN" altLang="en-US"/>
                <a:t>Card reader</a:t>
              </a:r>
              <a:endParaRPr lang="zh-CN" altLang="en-US"/>
            </a:p>
          </p:txBody>
        </p:sp>
      </p:grpSp>
      <p:grpSp>
        <p:nvGrpSpPr>
          <p:cNvPr id="8" name="组合 7"/>
          <p:cNvGrpSpPr/>
          <p:nvPr/>
        </p:nvGrpSpPr>
        <p:grpSpPr>
          <a:xfrm>
            <a:off x="4606925" y="1266190"/>
            <a:ext cx="2504440" cy="3915410"/>
            <a:chOff x="3247" y="1993"/>
            <a:chExt cx="3944" cy="6166"/>
          </a:xfrm>
        </p:grpSpPr>
        <p:pic>
          <p:nvPicPr>
            <p:cNvPr id="10" name="图片 9" descr="IC卡_pixian_ai"/>
            <p:cNvPicPr>
              <a:picLocks noChangeAspect="1"/>
            </p:cNvPicPr>
            <p:nvPr>
              <p:custDataLst>
                <p:tags r:id="rId8"/>
              </p:custDataLst>
            </p:nvPr>
          </p:nvPicPr>
          <p:blipFill>
            <a:blip r:embed="rId9"/>
            <a:stretch>
              <a:fillRect/>
            </a:stretch>
          </p:blipFill>
          <p:spPr>
            <a:xfrm rot="4740000">
              <a:off x="2589" y="2651"/>
              <a:ext cx="5260" cy="3945"/>
            </a:xfrm>
            <a:prstGeom prst="rect">
              <a:avLst/>
            </a:prstGeom>
          </p:spPr>
        </p:pic>
        <p:sp>
          <p:nvSpPr>
            <p:cNvPr id="13" name="文本框 12"/>
            <p:cNvSpPr txBox="1"/>
            <p:nvPr>
              <p:custDataLst>
                <p:tags r:id="rId10"/>
              </p:custDataLst>
            </p:nvPr>
          </p:nvSpPr>
          <p:spPr>
            <a:xfrm>
              <a:off x="4664" y="7095"/>
              <a:ext cx="1689" cy="1064"/>
            </a:xfrm>
            <a:prstGeom prst="rect">
              <a:avLst/>
            </a:prstGeom>
            <a:noFill/>
          </p:spPr>
          <p:txBody>
            <a:bodyPr wrap="square" rtlCol="0">
              <a:spAutoFit/>
            </a:bodyPr>
            <a:p>
              <a:pPr algn="ctr"/>
              <a:r>
                <a:rPr lang="en-US" altLang="zh-CN" sz="2000"/>
                <a:t>IC</a:t>
              </a:r>
              <a:r>
                <a:rPr lang="zh-CN" altLang="en-US" sz="2000"/>
                <a:t>卡</a:t>
              </a:r>
              <a:endParaRPr lang="zh-CN" altLang="en-US" sz="2000"/>
            </a:p>
            <a:p>
              <a:pPr algn="ctr"/>
              <a:r>
                <a:rPr lang="zh-CN" altLang="en-US"/>
                <a:t>ic card</a:t>
              </a:r>
              <a:endParaRPr lang="zh-CN" altLang="en-US"/>
            </a:p>
          </p:txBody>
        </p:sp>
      </p:grpSp>
      <p:grpSp>
        <p:nvGrpSpPr>
          <p:cNvPr id="11" name="组合 10"/>
          <p:cNvGrpSpPr/>
          <p:nvPr/>
        </p:nvGrpSpPr>
        <p:grpSpPr>
          <a:xfrm>
            <a:off x="7689850" y="-1231900"/>
            <a:ext cx="3441700" cy="8177530"/>
            <a:chOff x="6394" y="-2004"/>
            <a:chExt cx="5420" cy="12878"/>
          </a:xfrm>
        </p:grpSpPr>
        <p:pic>
          <p:nvPicPr>
            <p:cNvPr id="14" name="图片 13" descr="计费控制单元_pixian_ai"/>
            <p:cNvPicPr>
              <a:picLocks noChangeAspect="1"/>
            </p:cNvPicPr>
            <p:nvPr>
              <p:custDataLst>
                <p:tags r:id="rId11"/>
              </p:custDataLst>
            </p:nvPr>
          </p:nvPicPr>
          <p:blipFill>
            <a:blip r:embed="rId12"/>
            <a:stretch>
              <a:fillRect/>
            </a:stretch>
          </p:blipFill>
          <p:spPr>
            <a:xfrm rot="2880000">
              <a:off x="2665" y="1725"/>
              <a:ext cx="12879" cy="5421"/>
            </a:xfrm>
            <a:prstGeom prst="rect">
              <a:avLst/>
            </a:prstGeom>
          </p:spPr>
        </p:pic>
        <p:sp>
          <p:nvSpPr>
            <p:cNvPr id="15" name="文本框 14"/>
            <p:cNvSpPr txBox="1"/>
            <p:nvPr>
              <p:custDataLst>
                <p:tags r:id="rId13"/>
              </p:custDataLst>
            </p:nvPr>
          </p:nvSpPr>
          <p:spPr>
            <a:xfrm>
              <a:off x="7657" y="7095"/>
              <a:ext cx="3295" cy="1064"/>
            </a:xfrm>
            <a:prstGeom prst="rect">
              <a:avLst/>
            </a:prstGeom>
            <a:noFill/>
          </p:spPr>
          <p:txBody>
            <a:bodyPr wrap="square" rtlCol="0">
              <a:spAutoFit/>
            </a:bodyPr>
            <a:p>
              <a:pPr algn="ctr"/>
              <a:r>
                <a:rPr lang="zh-CN" altLang="en-US" sz="2000"/>
                <a:t>计费控制单元</a:t>
              </a:r>
              <a:r>
                <a:rPr lang="zh-CN" altLang="en-US"/>
                <a:t>Billing control unit</a:t>
              </a:r>
              <a:endParaRPr lang="zh-CN" altLang="en-US"/>
            </a:p>
          </p:txBody>
        </p:sp>
      </p:grpSp>
    </p:spTree>
    <p:custDataLst>
      <p:tags r:id="rId1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41730" name="Rectangle 2"/>
          <p:cNvSpPr>
            <a:spLocks noGrp="1" noChangeArrowheads="1"/>
          </p:cNvSpPr>
          <p:nvPr>
            <p:custDataLst>
              <p:tags r:id="rId3"/>
            </p:custDataLst>
          </p:nvPr>
        </p:nvSpPr>
        <p:spPr>
          <a:xfrm>
            <a:off x="1775460" y="260350"/>
            <a:ext cx="8685530" cy="167640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zh-CN" altLang="en-US"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刷卡系统</a:t>
            </a:r>
            <a:r>
              <a:rPr lang="en-US" altLang="zh-CN" sz="3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刷卡器，又称读卡器，它是</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卡刷卡模块中最核心的组成部分，主要功能是读取</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卡芯片中的信息，并进行解码，将信息传输给主控单元进行</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处理。</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3" name="图片 2" descr="C:\Users\HH\Desktop\PPT\素材\千库网_线上教育远程办公在家上课_元素编号13402856(1).png千库网_线上教育远程办公在家上课_元素编号13402856(1)"/>
          <p:cNvPicPr>
            <a:picLocks noChangeAspect="1"/>
          </p:cNvPicPr>
          <p:nvPr>
            <p:custDataLst>
              <p:tags r:id="rId4"/>
            </p:custDataLst>
          </p:nvPr>
        </p:nvPicPr>
        <p:blipFill>
          <a:blip r:embed="rId5"/>
          <a:srcRect/>
          <a:stretch>
            <a:fillRect/>
          </a:stretch>
        </p:blipFill>
        <p:spPr>
          <a:xfrm>
            <a:off x="7896225" y="2564765"/>
            <a:ext cx="4067810" cy="4065905"/>
          </a:xfrm>
          <a:prstGeom prst="rect">
            <a:avLst/>
          </a:prstGeom>
        </p:spPr>
      </p:pic>
      <p:grpSp>
        <p:nvGrpSpPr>
          <p:cNvPr id="5" name="组合 4"/>
          <p:cNvGrpSpPr/>
          <p:nvPr/>
        </p:nvGrpSpPr>
        <p:grpSpPr>
          <a:xfrm>
            <a:off x="349622" y="169526"/>
            <a:ext cx="1411635" cy="995673"/>
            <a:chOff x="5390182" y="1571272"/>
            <a:chExt cx="1411635" cy="995673"/>
          </a:xfrm>
        </p:grpSpPr>
        <p:pic>
          <p:nvPicPr>
            <p:cNvPr id="6" name="图片 5"/>
            <p:cNvPicPr>
              <a:picLocks noChangeAspect="1"/>
            </p:cNvPicPr>
            <p:nvPr>
              <p:custDataLst>
                <p:tags r:id="rId6"/>
              </p:custDataLst>
            </p:nvPr>
          </p:nvPicPr>
          <p:blipFill>
            <a:blip r:embed="rId7"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7" name="矩形 6"/>
            <p:cNvSpPr/>
            <p:nvPr>
              <p:custDataLst>
                <p:tags r:id="rId8"/>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pic>
        <p:nvPicPr>
          <p:cNvPr id="11" name="图片 10"/>
          <p:cNvPicPr>
            <a:picLocks noChangeAspect="1"/>
          </p:cNvPicPr>
          <p:nvPr/>
        </p:nvPicPr>
        <p:blipFill>
          <a:blip r:embed="rId9"/>
          <a:stretch>
            <a:fillRect/>
          </a:stretch>
        </p:blipFill>
        <p:spPr>
          <a:xfrm>
            <a:off x="1847215" y="2060575"/>
            <a:ext cx="5701665" cy="3550285"/>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卡的</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分类</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11430" y="-27305"/>
            <a:ext cx="12249150" cy="6857365"/>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911363" name="Rectangle 3"/>
          <p:cNvSpPr>
            <a:spLocks noGrp="1" noChangeArrowheads="1"/>
          </p:cNvSpPr>
          <p:nvPr>
            <p:custDataLst>
              <p:tags r:id="rId3"/>
            </p:custDataLst>
          </p:nvPr>
        </p:nvSpPr>
        <p:spPr>
          <a:xfrm>
            <a:off x="1487230" y="1052834"/>
            <a:ext cx="10026968" cy="1023938"/>
          </a:xfrm>
          <a:prstGeom prst="rect">
            <a:avLst/>
          </a:prstGeom>
        </p:spPr>
        <p:txBody>
          <a:bodyPr vert="horz" wrap="square" lIns="87335" tIns="43667" rIns="87335" bIns="43667" numCol="1" anchor="t" anchorCtr="0" compatLnSpc="1"/>
          <a:lst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bg1"/>
              </a:buClr>
              <a:buSzPct val="120000"/>
              <a:buFont typeface="Wingdings" panose="05000000000000000000" pitchFamily="2" charset="2"/>
              <a:buChar char="u"/>
            </a:pP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卡是集成电路卡的简称，根据卡中集成电路的不同，</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卡分为存储卡、非接触式</a:t>
            </a:r>
            <a:r>
              <a:rPr lang="en-US" altLang="zh-CN"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卡，光卡、非接触式智能卡、智能卡。它是镶嵌集成电路芯片的塑料卡片，具有写入数据和存储数据的能力，具有抗干扰性、保密性强、安全性高、体积小等</a:t>
            </a:r>
            <a:r>
              <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特点。</a:t>
            </a: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0" indent="0">
              <a:lnSpc>
                <a:spcPct val="150000"/>
              </a:lnSpc>
              <a:buClr>
                <a:schemeClr val="bg1"/>
              </a:buClr>
              <a:buSzPct val="120000"/>
              <a:buFont typeface="Wingdings" panose="05000000000000000000" pitchFamily="2" charset="2"/>
              <a:buNone/>
            </a:pPr>
            <a:endParaRPr lang="zh-CN" altLang="en-US" sz="1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1" name="Rectangle 2"/>
          <p:cNvSpPr txBox="1">
            <a:spLocks noChangeArrowheads="1"/>
          </p:cNvSpPr>
          <p:nvPr>
            <p:custDataLst>
              <p:tags r:id="rId4"/>
            </p:custDataLst>
          </p:nvPr>
        </p:nvSpPr>
        <p:spPr>
          <a:xfrm>
            <a:off x="1862455" y="423545"/>
            <a:ext cx="2480310" cy="48768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卡的</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分类</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42" name="组合 41"/>
          <p:cNvGrpSpPr/>
          <p:nvPr/>
        </p:nvGrpSpPr>
        <p:grpSpPr>
          <a:xfrm>
            <a:off x="349622" y="169526"/>
            <a:ext cx="1411635" cy="995673"/>
            <a:chOff x="5390182" y="1571272"/>
            <a:chExt cx="1411635" cy="995673"/>
          </a:xfrm>
        </p:grpSpPr>
        <p:pic>
          <p:nvPicPr>
            <p:cNvPr id="43" name="图片 42"/>
            <p:cNvPicPr>
              <a:picLocks noChangeAspect="1"/>
            </p:cNvPicPr>
            <p:nvPr>
              <p:custDataLst>
                <p:tags r:id="rId5"/>
              </p:custDataLst>
            </p:nvPr>
          </p:nvPicPr>
          <p:blipFill>
            <a:blip r:embed="rId6"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44" name="矩形 43"/>
            <p:cNvSpPr/>
            <p:nvPr>
              <p:custDataLst>
                <p:tags r:id="rId7"/>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6" name="组合 5"/>
          <p:cNvGrpSpPr/>
          <p:nvPr/>
        </p:nvGrpSpPr>
        <p:grpSpPr>
          <a:xfrm>
            <a:off x="191135" y="2526665"/>
            <a:ext cx="2955290" cy="3664585"/>
            <a:chOff x="769" y="1982"/>
            <a:chExt cx="4654" cy="5771"/>
          </a:xfrm>
        </p:grpSpPr>
        <p:pic>
          <p:nvPicPr>
            <p:cNvPr id="7" name="图片 6" descr="存储卡_pixian_ai"/>
            <p:cNvPicPr>
              <a:picLocks noChangeAspect="1"/>
            </p:cNvPicPr>
            <p:nvPr>
              <p:custDataLst>
                <p:tags r:id="rId8"/>
              </p:custDataLst>
            </p:nvPr>
          </p:nvPicPr>
          <p:blipFill>
            <a:blip r:embed="rId9"/>
            <a:stretch>
              <a:fillRect/>
            </a:stretch>
          </p:blipFill>
          <p:spPr>
            <a:xfrm>
              <a:off x="769" y="1982"/>
              <a:ext cx="4654" cy="4654"/>
            </a:xfrm>
            <a:prstGeom prst="rect">
              <a:avLst/>
            </a:prstGeom>
          </p:spPr>
        </p:pic>
        <p:sp>
          <p:nvSpPr>
            <p:cNvPr id="11" name="文本框 10"/>
            <p:cNvSpPr txBox="1"/>
            <p:nvPr>
              <p:custDataLst>
                <p:tags r:id="rId10"/>
              </p:custDataLst>
            </p:nvPr>
          </p:nvSpPr>
          <p:spPr>
            <a:xfrm>
              <a:off x="1682" y="6689"/>
              <a:ext cx="2462" cy="1064"/>
            </a:xfrm>
            <a:prstGeom prst="rect">
              <a:avLst/>
            </a:prstGeom>
            <a:noFill/>
          </p:spPr>
          <p:txBody>
            <a:bodyPr wrap="square" rtlCol="0">
              <a:spAutoFit/>
            </a:bodyPr>
            <a:p>
              <a:pPr algn="ctr"/>
              <a:r>
                <a:rPr lang="zh-CN" altLang="en-US" sz="2000"/>
                <a:t>存储卡</a:t>
              </a:r>
              <a:r>
                <a:rPr lang="zh-CN" altLang="en-US"/>
                <a:t>memory card</a:t>
              </a:r>
              <a:endParaRPr lang="zh-CN" altLang="en-US"/>
            </a:p>
          </p:txBody>
        </p:sp>
      </p:grpSp>
      <p:grpSp>
        <p:nvGrpSpPr>
          <p:cNvPr id="9" name="组合 8"/>
          <p:cNvGrpSpPr/>
          <p:nvPr/>
        </p:nvGrpSpPr>
        <p:grpSpPr>
          <a:xfrm>
            <a:off x="2768600" y="2341245"/>
            <a:ext cx="2504440" cy="3856355"/>
            <a:chOff x="4498" y="1680"/>
            <a:chExt cx="3944" cy="6073"/>
          </a:xfrm>
        </p:grpSpPr>
        <p:pic>
          <p:nvPicPr>
            <p:cNvPr id="10" name="图片 9" descr="IC卡_pixian_ai"/>
            <p:cNvPicPr>
              <a:picLocks noChangeAspect="1"/>
            </p:cNvPicPr>
            <p:nvPr>
              <p:custDataLst>
                <p:tags r:id="rId11"/>
              </p:custDataLst>
            </p:nvPr>
          </p:nvPicPr>
          <p:blipFill>
            <a:blip r:embed="rId12"/>
            <a:stretch>
              <a:fillRect/>
            </a:stretch>
          </p:blipFill>
          <p:spPr>
            <a:xfrm rot="4740000">
              <a:off x="3840" y="2338"/>
              <a:ext cx="5260" cy="3945"/>
            </a:xfrm>
            <a:prstGeom prst="rect">
              <a:avLst/>
            </a:prstGeom>
          </p:spPr>
        </p:pic>
        <p:sp>
          <p:nvSpPr>
            <p:cNvPr id="12" name="文本框 11"/>
            <p:cNvSpPr txBox="1"/>
            <p:nvPr>
              <p:custDataLst>
                <p:tags r:id="rId13"/>
              </p:custDataLst>
            </p:nvPr>
          </p:nvSpPr>
          <p:spPr>
            <a:xfrm>
              <a:off x="4759" y="6689"/>
              <a:ext cx="3432" cy="1064"/>
            </a:xfrm>
            <a:prstGeom prst="rect">
              <a:avLst/>
            </a:prstGeom>
            <a:noFill/>
          </p:spPr>
          <p:txBody>
            <a:bodyPr wrap="square" rtlCol="0">
              <a:spAutoFit/>
            </a:bodyPr>
            <a:p>
              <a:pPr algn="ctr"/>
              <a:r>
                <a:rPr lang="zh-CN" altLang="en-US" sz="2000"/>
                <a:t>非接触</a:t>
              </a:r>
              <a:r>
                <a:rPr lang="en-US" altLang="zh-CN" sz="2000"/>
                <a:t>IC</a:t>
              </a:r>
              <a:r>
                <a:rPr lang="zh-CN" altLang="en-US" sz="2000"/>
                <a:t>卡</a:t>
              </a:r>
              <a:r>
                <a:rPr lang="zh-CN" altLang="en-US"/>
                <a:t>contactless ic card</a:t>
              </a:r>
              <a:endParaRPr lang="zh-CN" altLang="en-US"/>
            </a:p>
          </p:txBody>
        </p:sp>
      </p:grpSp>
      <p:grpSp>
        <p:nvGrpSpPr>
          <p:cNvPr id="13" name="组合 12"/>
          <p:cNvGrpSpPr/>
          <p:nvPr/>
        </p:nvGrpSpPr>
        <p:grpSpPr>
          <a:xfrm>
            <a:off x="5612130" y="2708910"/>
            <a:ext cx="1776730" cy="3475990"/>
            <a:chOff x="8548" y="2279"/>
            <a:chExt cx="2798" cy="5474"/>
          </a:xfrm>
        </p:grpSpPr>
        <p:pic>
          <p:nvPicPr>
            <p:cNvPr id="14" name="图片 13"/>
            <p:cNvPicPr>
              <a:picLocks noChangeAspect="1"/>
            </p:cNvPicPr>
            <p:nvPr>
              <p:custDataLst>
                <p:tags r:id="rId14"/>
              </p:custDataLst>
            </p:nvPr>
          </p:nvPicPr>
          <p:blipFill>
            <a:blip r:embed="rId15"/>
            <a:stretch>
              <a:fillRect/>
            </a:stretch>
          </p:blipFill>
          <p:spPr>
            <a:xfrm rot="5400000">
              <a:off x="7847" y="2980"/>
              <a:ext cx="4201" cy="2799"/>
            </a:xfrm>
            <a:prstGeom prst="rect">
              <a:avLst/>
            </a:prstGeom>
          </p:spPr>
        </p:pic>
        <p:sp>
          <p:nvSpPr>
            <p:cNvPr id="15" name="文本框 14"/>
            <p:cNvSpPr txBox="1"/>
            <p:nvPr>
              <p:custDataLst>
                <p:tags r:id="rId16"/>
              </p:custDataLst>
            </p:nvPr>
          </p:nvSpPr>
          <p:spPr>
            <a:xfrm>
              <a:off x="8684" y="6689"/>
              <a:ext cx="2417" cy="1064"/>
            </a:xfrm>
            <a:prstGeom prst="rect">
              <a:avLst/>
            </a:prstGeom>
            <a:noFill/>
          </p:spPr>
          <p:txBody>
            <a:bodyPr wrap="square" rtlCol="0">
              <a:spAutoFit/>
            </a:bodyPr>
            <a:p>
              <a:pPr algn="ctr"/>
              <a:r>
                <a:rPr lang="zh-CN" altLang="en-US" sz="2000"/>
                <a:t>光卡</a:t>
              </a:r>
              <a:endParaRPr lang="zh-CN" altLang="en-US" sz="2000"/>
            </a:p>
            <a:p>
              <a:pPr algn="ctr"/>
              <a:r>
                <a:rPr lang="zh-CN" altLang="en-US"/>
                <a:t>Optical Card</a:t>
              </a:r>
              <a:endParaRPr lang="zh-CN" altLang="en-US"/>
            </a:p>
          </p:txBody>
        </p:sp>
      </p:grpSp>
      <p:grpSp>
        <p:nvGrpSpPr>
          <p:cNvPr id="16" name="组合 15"/>
          <p:cNvGrpSpPr/>
          <p:nvPr/>
        </p:nvGrpSpPr>
        <p:grpSpPr>
          <a:xfrm>
            <a:off x="7474585" y="2492375"/>
            <a:ext cx="2630170" cy="3665220"/>
            <a:chOff x="11502" y="1981"/>
            <a:chExt cx="4142" cy="5772"/>
          </a:xfrm>
        </p:grpSpPr>
        <p:pic>
          <p:nvPicPr>
            <p:cNvPr id="17" name="图片 16" descr="非接触式智能卡_pixian_ai"/>
            <p:cNvPicPr>
              <a:picLocks noChangeAspect="1"/>
            </p:cNvPicPr>
            <p:nvPr>
              <p:custDataLst>
                <p:tags r:id="rId17"/>
              </p:custDataLst>
            </p:nvPr>
          </p:nvPicPr>
          <p:blipFill>
            <a:blip r:embed="rId18"/>
            <a:stretch>
              <a:fillRect/>
            </a:stretch>
          </p:blipFill>
          <p:spPr>
            <a:xfrm rot="5400000">
              <a:off x="11283" y="2524"/>
              <a:ext cx="4654" cy="3569"/>
            </a:xfrm>
            <a:prstGeom prst="rect">
              <a:avLst/>
            </a:prstGeom>
          </p:spPr>
        </p:pic>
        <p:sp>
          <p:nvSpPr>
            <p:cNvPr id="18" name="文本框 17"/>
            <p:cNvSpPr txBox="1"/>
            <p:nvPr>
              <p:custDataLst>
                <p:tags r:id="rId19"/>
              </p:custDataLst>
            </p:nvPr>
          </p:nvSpPr>
          <p:spPr>
            <a:xfrm>
              <a:off x="11502" y="6689"/>
              <a:ext cx="4142" cy="1064"/>
            </a:xfrm>
            <a:prstGeom prst="rect">
              <a:avLst/>
            </a:prstGeom>
            <a:noFill/>
          </p:spPr>
          <p:txBody>
            <a:bodyPr wrap="square" rtlCol="0">
              <a:spAutoFit/>
            </a:bodyPr>
            <a:p>
              <a:pPr algn="ctr"/>
              <a:r>
                <a:rPr lang="zh-CN" altLang="en-US" sz="2000"/>
                <a:t>非接触式智能</a:t>
              </a:r>
              <a:r>
                <a:rPr lang="en-US" altLang="zh-CN" sz="2000"/>
                <a:t>IC</a:t>
              </a:r>
              <a:r>
                <a:rPr lang="zh-CN" altLang="en-US" sz="2000"/>
                <a:t>卡</a:t>
              </a:r>
              <a:r>
                <a:rPr lang="zh-CN" altLang="en-US"/>
                <a:t>Contactless smart IC</a:t>
              </a:r>
              <a:r>
                <a:rPr lang="en-US" altLang="zh-CN"/>
                <a:t> </a:t>
              </a:r>
              <a:r>
                <a:rPr lang="zh-CN" altLang="en-US"/>
                <a:t>card</a:t>
              </a:r>
              <a:endParaRPr lang="zh-CN" altLang="en-US"/>
            </a:p>
          </p:txBody>
        </p:sp>
      </p:grpSp>
      <p:grpSp>
        <p:nvGrpSpPr>
          <p:cNvPr id="19" name="组合 18"/>
          <p:cNvGrpSpPr/>
          <p:nvPr/>
        </p:nvGrpSpPr>
        <p:grpSpPr>
          <a:xfrm>
            <a:off x="9633585" y="2649855"/>
            <a:ext cx="2320290" cy="3546475"/>
            <a:chOff x="15280" y="2163"/>
            <a:chExt cx="3654" cy="5585"/>
          </a:xfrm>
        </p:grpSpPr>
        <p:pic>
          <p:nvPicPr>
            <p:cNvPr id="20" name="图片 19" descr="智能卡_pixian_ai"/>
            <p:cNvPicPr>
              <a:picLocks noChangeAspect="1"/>
            </p:cNvPicPr>
            <p:nvPr>
              <p:custDataLst>
                <p:tags r:id="rId20"/>
              </p:custDataLst>
            </p:nvPr>
          </p:nvPicPr>
          <p:blipFill>
            <a:blip r:embed="rId21"/>
            <a:stretch>
              <a:fillRect/>
            </a:stretch>
          </p:blipFill>
          <p:spPr>
            <a:xfrm rot="19560000">
              <a:off x="15280" y="2163"/>
              <a:ext cx="3655" cy="4009"/>
            </a:xfrm>
            <a:prstGeom prst="rect">
              <a:avLst/>
            </a:prstGeom>
          </p:spPr>
        </p:pic>
        <p:sp>
          <p:nvSpPr>
            <p:cNvPr id="21" name="文本框 20"/>
            <p:cNvSpPr txBox="1"/>
            <p:nvPr>
              <p:custDataLst>
                <p:tags r:id="rId22"/>
              </p:custDataLst>
            </p:nvPr>
          </p:nvSpPr>
          <p:spPr>
            <a:xfrm>
              <a:off x="15850" y="6636"/>
              <a:ext cx="2507" cy="1113"/>
            </a:xfrm>
            <a:prstGeom prst="rect">
              <a:avLst/>
            </a:prstGeom>
            <a:noFill/>
          </p:spPr>
          <p:txBody>
            <a:bodyPr wrap="square" rtlCol="0">
              <a:spAutoFit/>
            </a:bodyPr>
            <a:p>
              <a:pPr algn="ctr"/>
              <a:r>
                <a:rPr lang="zh-CN" altLang="en-US" sz="2000"/>
                <a:t>智能</a:t>
              </a:r>
              <a:r>
                <a:rPr lang="zh-CN" altLang="en-US" sz="2000"/>
                <a:t>卡</a:t>
              </a:r>
              <a:endParaRPr lang="zh-CN" altLang="en-US" sz="2000"/>
            </a:p>
            <a:p>
              <a:pPr algn="ctr"/>
              <a:r>
                <a:rPr lang="zh-CN" altLang="en-US" sz="2000"/>
                <a:t>smart card</a:t>
              </a:r>
              <a:endParaRPr lang="zh-CN" altLang="en-US" sz="2000"/>
            </a:p>
          </p:txBody>
        </p:sp>
      </p:grpSp>
    </p:spTree>
    <p:custDataLst>
      <p:tags r:id="rId2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Rectangle 2"/>
          <p:cNvSpPr txBox="1">
            <a:spLocks noChangeArrowheads="1"/>
          </p:cNvSpPr>
          <p:nvPr>
            <p:custDataLst>
              <p:tags r:id="rId3"/>
            </p:custDataLst>
          </p:nvPr>
        </p:nvSpPr>
        <p:spPr>
          <a:xfrm>
            <a:off x="6206753" y="365660"/>
            <a:ext cx="6482853"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9" name="Rectangle 2"/>
          <p:cNvSpPr txBox="1">
            <a:spLocks noChangeArrowheads="1"/>
          </p:cNvSpPr>
          <p:nvPr>
            <p:custDataLst>
              <p:tags r:id="rId4"/>
            </p:custDataLst>
          </p:nvPr>
        </p:nvSpPr>
        <p:spPr>
          <a:xfrm>
            <a:off x="1862455" y="419735"/>
            <a:ext cx="2283460" cy="487680"/>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IC</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卡的</a:t>
            </a:r>
            <a:r>
              <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结构</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40" name="组合 39"/>
          <p:cNvGrpSpPr/>
          <p:nvPr/>
        </p:nvGrpSpPr>
        <p:grpSpPr>
          <a:xfrm>
            <a:off x="349622" y="165578"/>
            <a:ext cx="1411635" cy="995673"/>
            <a:chOff x="5390182" y="1571272"/>
            <a:chExt cx="1411635" cy="995673"/>
          </a:xfrm>
        </p:grpSpPr>
        <p:pic>
          <p:nvPicPr>
            <p:cNvPr id="41" name="图片 40"/>
            <p:cNvPicPr>
              <a:picLocks noChangeAspect="1"/>
            </p:cNvPicPr>
            <p:nvPr>
              <p:custDataLst>
                <p:tags r:id="rId5"/>
              </p:custDataLst>
            </p:nvPr>
          </p:nvPicPr>
          <p:blipFill>
            <a:blip r:embed="rId6"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42" name="矩形 41"/>
            <p:cNvSpPr/>
            <p:nvPr>
              <p:custDataLst>
                <p:tags r:id="rId7"/>
              </p:custDataLst>
            </p:nvPr>
          </p:nvSpPr>
          <p:spPr>
            <a:xfrm>
              <a:off x="5807968" y="1820724"/>
              <a:ext cx="674370" cy="598805"/>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14" name="文本框 13"/>
          <p:cNvSpPr txBox="1"/>
          <p:nvPr/>
        </p:nvSpPr>
        <p:spPr>
          <a:xfrm>
            <a:off x="1415415" y="1052830"/>
            <a:ext cx="5314950" cy="3107690"/>
          </a:xfrm>
          <a:prstGeom prst="rect">
            <a:avLst/>
          </a:prstGeom>
          <a:noFill/>
        </p:spPr>
        <p:txBody>
          <a:bodyPr wrap="square" rtlCol="0">
            <a:spAutoFit/>
          </a:bodyPr>
          <a:p>
            <a:r>
              <a:rPr lang="zh-CN" altLang="en-US" sz="2800" b="1"/>
              <a:t>非接触式</a:t>
            </a:r>
            <a:r>
              <a:rPr lang="en-US" altLang="zh-CN" sz="2800" b="1"/>
              <a:t>IC</a:t>
            </a:r>
            <a:r>
              <a:rPr lang="zh-CN" altLang="en-US" sz="2800" b="1"/>
              <a:t>卡，主要由</a:t>
            </a:r>
            <a:r>
              <a:rPr lang="en-US" altLang="zh-CN" sz="2800" b="1"/>
              <a:t>IC</a:t>
            </a:r>
            <a:r>
              <a:rPr lang="zh-CN" altLang="en-US" sz="2800" b="1"/>
              <a:t>卡芯片、感应天线组成，并密封在一个标准的</a:t>
            </a:r>
            <a:r>
              <a:rPr lang="en-US" altLang="zh-CN" sz="2800" b="1"/>
              <a:t>PVC</a:t>
            </a:r>
            <a:r>
              <a:rPr lang="zh-CN" altLang="en-US" sz="2800" b="1"/>
              <a:t>卡片中，无任何外露部分，它成功的将射频识别技术和</a:t>
            </a:r>
            <a:r>
              <a:rPr lang="en-US" altLang="zh-CN" sz="2800" b="1"/>
              <a:t>IC</a:t>
            </a:r>
            <a:r>
              <a:rPr lang="zh-CN" altLang="en-US" sz="2800" b="1"/>
              <a:t>卡技术结合起来，广泛的应用在各个领域，汽车充电桩就采用了非接触式</a:t>
            </a:r>
            <a:r>
              <a:rPr lang="en-US" altLang="zh-CN" sz="2800" b="1"/>
              <a:t>IC</a:t>
            </a:r>
            <a:r>
              <a:rPr lang="zh-CN" altLang="en-US" sz="2800" b="1"/>
              <a:t>卡。</a:t>
            </a:r>
            <a:endParaRPr lang="zh-CN" altLang="en-US" sz="2800" b="1"/>
          </a:p>
        </p:txBody>
      </p:sp>
      <p:pic>
        <p:nvPicPr>
          <p:cNvPr id="15" name="图片 14"/>
          <p:cNvPicPr>
            <a:picLocks noChangeAspect="1"/>
          </p:cNvPicPr>
          <p:nvPr/>
        </p:nvPicPr>
        <p:blipFill>
          <a:blip r:embed="rId8"/>
          <a:stretch>
            <a:fillRect/>
          </a:stretch>
        </p:blipFill>
        <p:spPr>
          <a:xfrm>
            <a:off x="7320280" y="188595"/>
            <a:ext cx="3457575" cy="3629025"/>
          </a:xfrm>
          <a:prstGeom prst="rect">
            <a:avLst/>
          </a:prstGeom>
        </p:spPr>
      </p:pic>
      <p:pic>
        <p:nvPicPr>
          <p:cNvPr id="16" name="图片 15"/>
          <p:cNvPicPr>
            <a:picLocks noChangeAspect="1"/>
          </p:cNvPicPr>
          <p:nvPr/>
        </p:nvPicPr>
        <p:blipFill>
          <a:blip r:embed="rId9"/>
          <a:stretch>
            <a:fillRect/>
          </a:stretch>
        </p:blipFill>
        <p:spPr>
          <a:xfrm>
            <a:off x="4295775" y="3860800"/>
            <a:ext cx="5229225" cy="2686050"/>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计费控制</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单元</a:t>
            </a:r>
            <a:endPar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TIMING" val="|1.2|0.9|0.8"/>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MDgyNDdiZTBmOTNkNjgxNjc3ZTg2NDBiOWRiZWRhY2YifQ=="/>
  <p:tag name="commondata" val="eyJoZGlkIjoiMzMxN2VlZTUzMzU0MDIzMDIxZjIxZDQ4MzdlYzczMzcifQ=="/>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PLACING_PICTURE_USER_VIEWPORT" val="{&quot;height&quot;:10799.067716535434,&quot;width&quot;:19198.34173228346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PA" val="v4.0.0"/>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TIMING" val="|1.2|0.9|0.8"/>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IMING" val="|1.2|0.9|0.8"/>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TIMING" val="|1.2|0.9|0.8"/>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IMING" val="|1.2|0.9|0.8"/>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TIMING" val="|1.2|0.9|0.8"/>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TIMING" val="|1.2|0.9|0.8"/>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TIMING" val="|1.2|0.9|0.8"/>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TIMING" val="|1.2|0.9|0.8"/>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TIMING" val="|1.2|0.9|0.8"/>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TIMING" val="|1.2|0.9|0.8"/>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886</Words>
  <Application>WPS 演示</Application>
  <PresentationFormat>宽屏</PresentationFormat>
  <Paragraphs>106</Paragraphs>
  <Slides>13</Slides>
  <Notes>32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宋体</vt:lpstr>
      <vt:lpstr>Wingdings</vt:lpstr>
      <vt:lpstr>字魂105号-简雅黑</vt:lpstr>
      <vt:lpstr>黑体</vt:lpstr>
      <vt:lpstr>Tahoma</vt:lpstr>
      <vt:lpstr>微软雅黑</vt:lpstr>
      <vt:lpstr>隶书</vt:lpstr>
      <vt:lpstr>微软雅黑 Light</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李海滨</cp:lastModifiedBy>
  <cp:revision>132</cp:revision>
  <dcterms:created xsi:type="dcterms:W3CDTF">2017-10-15T03:08:00Z</dcterms:created>
  <dcterms:modified xsi:type="dcterms:W3CDTF">2023-12-26T08:04:45Z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2052-11.1.0.14309</vt:lpwstr>
  </property>
</Properties>
</file>