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89" r:id="rId8"/>
    <p:sldId id="909" r:id="rId9"/>
    <p:sldId id="891" r:id="rId10"/>
    <p:sldId id="893" r:id="rId11"/>
    <p:sldId id="910" r:id="rId12"/>
    <p:sldId id="895" r:id="rId13"/>
    <p:sldId id="911" r:id="rId14"/>
    <p:sldId id="896" r:id="rId15"/>
    <p:sldId id="912" r:id="rId16"/>
    <p:sldId id="913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3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image" Target="../media/image9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4.jpeg"/><Relationship Id="rId1" Type="http://schemas.openxmlformats.org/officeDocument/2006/relationships/tags" Target="../tags/tag10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11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image" Target="../media/image8.png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image" Target="../media/image8.png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25.xml"/><Relationship Id="rId1" Type="http://schemas.openxmlformats.org/officeDocument/2006/relationships/tags" Target="../tags/tag11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../media/image15.png"/><Relationship Id="rId7" Type="http://schemas.openxmlformats.org/officeDocument/2006/relationships/tags" Target="../tags/tag130.xml"/><Relationship Id="rId6" Type="http://schemas.openxmlformats.org/officeDocument/2006/relationships/image" Target="../media/image8.png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4.jpe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image" Target="../media/image8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9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4.jpeg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image" Target="../media/image8.png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image" Target="../media/image10.png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image" Target="../media/image13.png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image" Target="../media/image12.png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image" Target="../media/image11.png"/><Relationship Id="rId10" Type="http://schemas.openxmlformats.org/officeDocument/2006/relationships/tags" Target="../tags/tag61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9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4.jpeg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../media/image8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80.xml"/><Relationship Id="rId10" Type="http://schemas.openxmlformats.org/officeDocument/2006/relationships/image" Target="../media/image14.png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9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4.jpeg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703705" y="1988820"/>
            <a:ext cx="475488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接触器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711450" y="4132580"/>
            <a:ext cx="25558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DC Contactor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144139" y="4725192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接触器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3"/>
            </p:custDataLst>
          </p:nvPr>
        </p:nvGrpSpPr>
        <p:grpSpPr>
          <a:xfrm>
            <a:off x="4943872" y="1484784"/>
            <a:ext cx="2340000" cy="2340000"/>
            <a:chOff x="1897649" y="1840108"/>
            <a:chExt cx="2340000" cy="2340000"/>
          </a:xfrm>
        </p:grpSpPr>
        <p:sp>
          <p:nvSpPr>
            <p:cNvPr id="6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6"/>
              </p:custDataLst>
            </p:nvPr>
          </p:nvSpPr>
          <p:spPr>
            <a:xfrm>
              <a:off x="2151649" y="2449708"/>
              <a:ext cx="205041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直流接触器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8040370" y="4587240"/>
            <a:ext cx="1284605" cy="87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内部结构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3287395" y="4587240"/>
            <a:ext cx="1435735" cy="87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外部结构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03712" y="3857000"/>
            <a:ext cx="5494804" cy="669745"/>
            <a:chOff x="3591970" y="3525384"/>
            <a:chExt cx="5494804" cy="669745"/>
          </a:xfrm>
        </p:grpSpPr>
        <p:sp>
          <p:nvSpPr>
            <p:cNvPr id="19" name="箭头: 虚尾 18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8425515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689237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 bwMode="auto">
            <a:xfrm>
              <a:off x="3791305" y="3525384"/>
              <a:ext cx="5105560" cy="4571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1862455" y="499745"/>
            <a:ext cx="395033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96628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631315" y="1772920"/>
            <a:ext cx="465264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外部结构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2000">
                <a:sym typeface="+mn-ea"/>
              </a:rPr>
              <a:t>外部主体有二部分组成，一部分是负载端；另一部分是线圈控制端。负载端是二个粗柱，它需要串接在高电压主回路中，用来控制主回路的通和断。线圈控制端，用来控制内部线圈电流通断的。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455" y="499745"/>
            <a:ext cx="395033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 descr="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00190" y="620395"/>
            <a:ext cx="5003165" cy="49453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82600" y="1280795"/>
            <a:ext cx="7082790" cy="498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内部结构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：有</a:t>
            </a:r>
            <a:r>
              <a:rPr lang="zh-CN" altLang="en-US" sz="2000">
                <a:sym typeface="+mn-ea"/>
              </a:rPr>
              <a:t>外壳、</a:t>
            </a:r>
            <a:r>
              <a:rPr lang="zh-CN" altLang="en-US" sz="2000">
                <a:sym typeface="+mn-ea"/>
              </a:rPr>
              <a:t>电路板、</a:t>
            </a:r>
            <a:r>
              <a:rPr lang="zh-CN" altLang="en-US" sz="2000">
                <a:sym typeface="+mn-ea"/>
              </a:rPr>
              <a:t>电磁线圈、触点装置、灭弧系统五部分组成。</a:t>
            </a:r>
            <a:endParaRPr lang="zh-CN" altLang="en-US" sz="2000">
              <a:sym typeface="+mn-ea"/>
            </a:endParaRPr>
          </a:p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400" b="1">
                <a:sym typeface="+mn-ea"/>
              </a:rPr>
              <a:t>电路板</a:t>
            </a:r>
            <a:r>
              <a:rPr lang="zh-CN" altLang="en-US" sz="2000">
                <a:sym typeface="+mn-ea"/>
              </a:rPr>
              <a:t>具有控制电路和驱动电路的能力，还有隔离电路作用。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2000">
                <a:sym typeface="+mn-ea"/>
              </a:rPr>
              <a:t>         </a:t>
            </a:r>
            <a:r>
              <a:rPr lang="zh-CN" altLang="en-US" sz="2400" b="1">
                <a:sym typeface="+mn-ea"/>
              </a:rPr>
              <a:t>工作原理：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在向电磁线圈供电时，线圈产生磁场，将线圈内部的铁芯克服弹簧的弹力向上顶起，使金属片与二大柱接通，控制负载电路导通。</a:t>
            </a:r>
            <a:endParaRPr lang="zh-CN" altLang="en-US" sz="2000"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>
                <a:sym typeface="+mn-ea"/>
              </a:rPr>
              <a:t> </a:t>
            </a:r>
            <a:r>
              <a:rPr lang="en-US" altLang="zh-CN" sz="2000">
                <a:sym typeface="+mn-ea"/>
              </a:rPr>
              <a:t>       </a:t>
            </a:r>
            <a:r>
              <a:rPr lang="zh-CN" altLang="en-US" sz="2000">
                <a:sym typeface="+mn-ea"/>
              </a:rPr>
              <a:t>在断电瞬间，触点之间会产生强烈的电弧，很容易将触点烧蚀或氧化，将直流接触器损坏，为了避免这种现象发生，设置灭弧装置，断电后，线圈磁场消失，在弹簧作用下触点回位，切断负载电路。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455" y="499745"/>
            <a:ext cx="395033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519670" y="2221230"/>
            <a:ext cx="4295140" cy="311023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064053" y="4010817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接触器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060388" y="382858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直流接触器选用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要求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060388" y="2277086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直流接触器参数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060388" y="719733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分类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42862" y="590197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8012" y="1820827"/>
              <a:ext cx="69977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42861" y="2057356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8012" y="1820827"/>
              <a:ext cx="700405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16163" y="3524515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8012" y="1820827"/>
              <a:ext cx="819785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08" y="5014860"/>
            <a:ext cx="1411635" cy="995673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9"/>
            </p:custDataLst>
          </p:nvPr>
        </p:nvSpPr>
        <p:spPr>
          <a:xfrm>
            <a:off x="5789238" y="5264415"/>
            <a:ext cx="819785" cy="5988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AutoShape 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972123" y="524717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分类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PA_组合 20"/>
          <p:cNvGrpSpPr/>
          <p:nvPr>
            <p:custDataLst>
              <p:tags r:id="rId3"/>
            </p:custDataLst>
          </p:nvPr>
        </p:nvGrpSpPr>
        <p:grpSpPr>
          <a:xfrm>
            <a:off x="1763477" y="1788506"/>
            <a:ext cx="2340000" cy="2340000"/>
            <a:chOff x="1897649" y="1840108"/>
            <a:chExt cx="2340000" cy="2340000"/>
          </a:xfrm>
        </p:grpSpPr>
        <p:sp>
          <p:nvSpPr>
            <p:cNvPr id="9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PA_矩形 14"/>
            <p:cNvSpPr/>
            <p:nvPr>
              <p:custDataLst>
                <p:tags r:id="rId6"/>
              </p:custDataLst>
            </p:nvPr>
          </p:nvSpPr>
          <p:spPr>
            <a:xfrm>
              <a:off x="2128154" y="2449708"/>
              <a:ext cx="202501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直流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接触器分类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箭头: 虚尾 15"/>
          <p:cNvSpPr/>
          <p:nvPr>
            <p:custDataLst>
              <p:tags r:id="rId7"/>
            </p:custDataLst>
          </p:nvPr>
        </p:nvSpPr>
        <p:spPr bwMode="auto">
          <a:xfrm>
            <a:off x="4306047" y="2628966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76850" y="1581785"/>
            <a:ext cx="1386205" cy="2042160"/>
            <a:chOff x="5159479" y="1946284"/>
            <a:chExt cx="1386322" cy="1996297"/>
          </a:xfrm>
        </p:grpSpPr>
        <p:sp>
          <p:nvSpPr>
            <p:cNvPr id="20" name="AutoShape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159479" y="1946284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电磁式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AutoShape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177649" y="2670711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气动式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AutoShape 4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5177649" y="3373363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液压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式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11"/>
            </p:custDataLst>
          </p:nvPr>
        </p:nvSpPr>
        <p:spPr>
          <a:xfrm>
            <a:off x="1862455" y="414020"/>
            <a:ext cx="336359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分类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5998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14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AutoShape 4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276850" y="3742690"/>
            <a:ext cx="1369695" cy="58229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</a:ln>
          <a:effectLst/>
        </p:spPr>
        <p:txBody>
          <a:bodyPr wrap="none" lIns="84392" tIns="42196" rIns="84392" bIns="42196" anchor="ctr"/>
          <a:p>
            <a:pPr algn="ctr" eaLnBrk="0" hangingPunct="0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固态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电子式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455" y="414020"/>
            <a:ext cx="336359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分类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5998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3065" y="1692910"/>
            <a:ext cx="2985770" cy="3434715"/>
            <a:chOff x="619" y="2666"/>
            <a:chExt cx="4702" cy="5409"/>
          </a:xfrm>
        </p:grpSpPr>
        <p:pic>
          <p:nvPicPr>
            <p:cNvPr id="6" name="图片 5" descr="电磁式接触器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05" y="2666"/>
              <a:ext cx="3809" cy="425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619" y="7011"/>
              <a:ext cx="4702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/>
                <a:t>电磁式直流接触器</a:t>
              </a:r>
              <a:r>
                <a:rPr lang="zh-CN" altLang="en-US"/>
                <a:t>Electromagnetic DC contactor</a:t>
              </a: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39465" y="1833880"/>
            <a:ext cx="2975610" cy="3293745"/>
            <a:chOff x="5259" y="2888"/>
            <a:chExt cx="4686" cy="5187"/>
          </a:xfrm>
        </p:grpSpPr>
        <p:pic>
          <p:nvPicPr>
            <p:cNvPr id="14" name="图片 13" descr="气动式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5259" y="2888"/>
              <a:ext cx="4686" cy="435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5758" y="7011"/>
              <a:ext cx="3820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/>
                <a:t>气动式直流接触器</a:t>
              </a:r>
              <a:r>
                <a:rPr lang="zh-CN" altLang="en-US"/>
                <a:t>Pneumatic DC contactor</a:t>
              </a:r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06515" y="1927225"/>
            <a:ext cx="2452370" cy="3200400"/>
            <a:chOff x="10089" y="3035"/>
            <a:chExt cx="3862" cy="5040"/>
          </a:xfrm>
        </p:grpSpPr>
        <p:pic>
          <p:nvPicPr>
            <p:cNvPr id="18" name="图片 17" descr="液压式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0507" y="3035"/>
              <a:ext cx="3444" cy="372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15"/>
              </p:custDataLst>
            </p:nvPr>
          </p:nvSpPr>
          <p:spPr>
            <a:xfrm>
              <a:off x="10089" y="7011"/>
              <a:ext cx="3736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/>
                <a:t>液压式直流接触器</a:t>
              </a:r>
              <a:r>
                <a:rPr lang="zh-CN" altLang="en-US"/>
                <a:t>Hydraulic DC contactor</a:t>
              </a: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97925" y="1721485"/>
            <a:ext cx="3285490" cy="3406140"/>
            <a:chOff x="13855" y="2711"/>
            <a:chExt cx="5174" cy="5364"/>
          </a:xfrm>
        </p:grpSpPr>
        <p:pic>
          <p:nvPicPr>
            <p:cNvPr id="27" name="图片 26" descr="固态电子式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4602" y="2711"/>
              <a:ext cx="3182" cy="404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8"/>
              </p:custDataLst>
            </p:nvPr>
          </p:nvSpPr>
          <p:spPr>
            <a:xfrm>
              <a:off x="13855" y="7011"/>
              <a:ext cx="5174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/>
                <a:t>固态电子式直流接触器</a:t>
              </a:r>
              <a:r>
                <a:rPr lang="zh-CN" altLang="en-US"/>
                <a:t>Solid state electronic DC contactor</a:t>
              </a:r>
              <a:endParaRPr lang="zh-CN" altLang="en-US"/>
            </a:p>
          </p:txBody>
        </p:sp>
      </p:grp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直流接触器参数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75460" y="1515745"/>
            <a:ext cx="4900930" cy="1981835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2000" b="1">
                <a:sym typeface="+mn-ea"/>
              </a:rPr>
              <a:t>EVR150 CI-3</a:t>
            </a:r>
            <a:r>
              <a:rPr lang="zh-CN" altLang="en-US" sz="2000" b="1">
                <a:sym typeface="+mn-ea"/>
              </a:rPr>
              <a:t>代表的是产品型号</a:t>
            </a:r>
            <a:endParaRPr lang="en-US" altLang="zh-CN" sz="2000" b="1"/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2000" b="1">
                <a:sym typeface="+mn-ea"/>
              </a:rPr>
              <a:t>CONTACT:150A</a:t>
            </a:r>
            <a:r>
              <a:rPr lang="zh-CN" altLang="en-US" sz="2000" b="1">
                <a:sym typeface="+mn-ea"/>
              </a:rPr>
              <a:t>代表的是直流接触器主触头额定电流是</a:t>
            </a:r>
            <a:r>
              <a:rPr lang="en-US" altLang="zh-CN" sz="2000" b="1">
                <a:sym typeface="+mn-ea"/>
              </a:rPr>
              <a:t>150</a:t>
            </a:r>
            <a:r>
              <a:rPr lang="zh-CN" altLang="en-US" sz="2000" b="1">
                <a:sym typeface="+mn-ea"/>
              </a:rPr>
              <a:t>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5" name="Rectangle 5"/>
          <p:cNvSpPr>
            <a:spLocks noRot="1" noChangeArrowheads="1"/>
          </p:cNvSpPr>
          <p:nvPr>
            <p:custDataLst>
              <p:tags r:id="rId4"/>
            </p:custDataLst>
          </p:nvPr>
        </p:nvSpPr>
        <p:spPr bwMode="auto">
          <a:xfrm>
            <a:off x="1775460" y="3576320"/>
            <a:ext cx="4672965" cy="2431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278" tIns="42140" rIns="84278" bIns="42140"/>
          <a:lstStyle/>
          <a:p>
            <a:pPr marL="327025" indent="-327025" defTabSz="8731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000" b="1">
                <a:sym typeface="+mn-ea"/>
              </a:rPr>
              <a:t>COIL:12VDC</a:t>
            </a:r>
            <a:r>
              <a:rPr lang="zh-CN" altLang="en-US" sz="2000" b="1">
                <a:sym typeface="+mn-ea"/>
              </a:rPr>
              <a:t>代表的是直流接触器电磁线圈的额定电压是</a:t>
            </a:r>
            <a:r>
              <a:rPr lang="en-US" altLang="zh-CN" sz="2000" b="1">
                <a:sym typeface="+mn-ea"/>
              </a:rPr>
              <a:t>12</a:t>
            </a:r>
            <a:r>
              <a:rPr lang="zh-CN" altLang="en-US" sz="2000" b="1">
                <a:sym typeface="+mn-ea"/>
              </a:rPr>
              <a:t>伏的直流电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455" y="423545"/>
            <a:ext cx="405511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直流接触器参数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 descr="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00190" y="260350"/>
            <a:ext cx="5003165" cy="494538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直流接触器选用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要求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88890" y="1508016"/>
            <a:ext cx="4960457" cy="828013"/>
            <a:chOff x="1415480" y="2053548"/>
            <a:chExt cx="4960457" cy="82801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4473575" cy="669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CN" altLang="en-US" sz="2000" b="1">
                  <a:sym typeface="+mn-ea"/>
                </a:rPr>
                <a:t>要根据负载电流类型和负载轻重来选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88829" y="2348756"/>
            <a:ext cx="4960620" cy="1019810"/>
            <a:chOff x="6583684" y="2053548"/>
            <a:chExt cx="4960620" cy="1019810"/>
          </a:xfrm>
        </p:grpSpPr>
        <p:sp>
          <p:nvSpPr>
            <p:cNvPr id="17" name="PA_圆角矩形 1"/>
            <p:cNvSpPr/>
            <p:nvPr>
              <p:custDataLst>
                <p:tags r:id="rId5"/>
              </p:custDataLst>
            </p:nvPr>
          </p:nvSpPr>
          <p:spPr bwMode="auto">
            <a:xfrm>
              <a:off x="6583684" y="2053548"/>
              <a:ext cx="4960620" cy="755650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6816729" y="2068788"/>
              <a:ext cx="4171315" cy="1004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sz="2000" b="1">
                  <a:sym typeface="+mn-ea"/>
                </a:rPr>
                <a:t>选用的直流接触器主触头额定电流应是负载额定电流的</a:t>
              </a:r>
              <a:r>
                <a:rPr lang="en-US" altLang="zh-CN" sz="2000" b="1">
                  <a:sym typeface="+mn-ea"/>
                </a:rPr>
                <a:t>1.3</a:t>
              </a:r>
              <a:r>
                <a:rPr lang="zh-CN" altLang="en-US" sz="2000" b="1">
                  <a:sym typeface="+mn-ea"/>
                </a:rPr>
                <a:t>倍。</a:t>
              </a:r>
              <a:endParaRPr lang="zh-CN" altLang="en-US" sz="2000" b="1"/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3878580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直流接触器选用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要求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94544" y="3356501"/>
            <a:ext cx="5002005" cy="612000"/>
            <a:chOff x="6583684" y="2053548"/>
            <a:chExt cx="5002005" cy="612000"/>
          </a:xfrm>
        </p:grpSpPr>
        <p:sp>
          <p:nvSpPr>
            <p:cNvPr id="13" name="PA_圆角矩形 1"/>
            <p:cNvSpPr/>
            <p:nvPr>
              <p:custDataLst>
                <p:tags r:id="rId11"/>
              </p:custDataLst>
            </p:nvPr>
          </p:nvSpPr>
          <p:spPr bwMode="auto">
            <a:xfrm>
              <a:off x="6583684" y="2053548"/>
              <a:ext cx="4960457" cy="612000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2"/>
              </p:custDataLst>
            </p:nvPr>
          </p:nvSpPr>
          <p:spPr>
            <a:xfrm>
              <a:off x="6601574" y="2212271"/>
              <a:ext cx="4984115" cy="39560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3.</a:t>
              </a:r>
              <a:r>
                <a:rPr lang="zh-CN" altLang="en-US" sz="2000" b="1">
                  <a:sym typeface="+mn-ea"/>
                </a:rPr>
                <a:t>主触头的额定电压大于等于负载额定电压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6" name="PA_圆角矩形 1"/>
          <p:cNvSpPr/>
          <p:nvPr>
            <p:custDataLst>
              <p:tags r:id="rId13"/>
            </p:custDataLst>
          </p:nvPr>
        </p:nvSpPr>
        <p:spPr bwMode="auto">
          <a:xfrm>
            <a:off x="1994535" y="4281805"/>
            <a:ext cx="4960620" cy="690245"/>
          </a:xfrm>
          <a:prstGeom prst="rect">
            <a:avLst/>
          </a:prstGeom>
          <a:solidFill>
            <a:srgbClr val="0665C6">
              <a:alpha val="70000"/>
            </a:srgbClr>
          </a:solidFill>
          <a:ln w="317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665C6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>
                <a:sym typeface="+mn-ea"/>
              </a:rPr>
              <a:t>4.</a:t>
            </a:r>
            <a:r>
              <a:rPr lang="zh-CN" altLang="en-US" sz="2000" b="1">
                <a:sym typeface="+mn-ea"/>
              </a:rPr>
              <a:t>根据操作频率来选择，操作频率超过规定值，应选用额定电流大一级的。</a:t>
            </a: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994544" y="5145931"/>
            <a:ext cx="4960457" cy="612000"/>
            <a:chOff x="6583684" y="2053548"/>
            <a:chExt cx="4960457" cy="612000"/>
          </a:xfrm>
        </p:grpSpPr>
        <p:sp>
          <p:nvSpPr>
            <p:cNvPr id="27" name="PA_圆角矩形 1"/>
            <p:cNvSpPr/>
            <p:nvPr>
              <p:custDataLst>
                <p:tags r:id="rId14"/>
              </p:custDataLst>
            </p:nvPr>
          </p:nvSpPr>
          <p:spPr bwMode="auto">
            <a:xfrm>
              <a:off x="6583684" y="2053548"/>
              <a:ext cx="4960457" cy="612000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5"/>
              </p:custDataLst>
            </p:nvPr>
          </p:nvSpPr>
          <p:spPr>
            <a:xfrm>
              <a:off x="6601574" y="2140516"/>
              <a:ext cx="3963035" cy="395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5.</a:t>
              </a:r>
              <a:r>
                <a:rPr lang="zh-CN" altLang="en-US" sz="2000" b="1">
                  <a:sym typeface="+mn-ea"/>
                </a:rPr>
                <a:t>线圈额定电压应选择直流低压电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TIMING" val="|1.2|0.9|0.8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  <p:tag name="KSO_WM_BEAUTIFY_FLAG" val=""/>
</p:tagLst>
</file>

<file path=ppt/tags/tag108.xml><?xml version="1.0" encoding="utf-8"?>
<p:tagLst xmlns:p="http://schemas.openxmlformats.org/presentationml/2006/main">
  <p:tag name="PA" val="v4.0.0"/>
  <p:tag name="KSO_WM_BEAUTIFY_FLAG" val=""/>
</p:tagLst>
</file>

<file path=ppt/tags/tag109.xml><?xml version="1.0" encoding="utf-8"?>
<p:tagLst xmlns:p="http://schemas.openxmlformats.org/presentationml/2006/main">
  <p:tag name="PA" val="v4.0.0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TIMING" val="|1.2|0.9|0.8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TIMING" val="|1.2|0.9|0.8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TIMING" val="|1.2|0.9|0.8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10799.067716535434,&quot;width&quot;:19198.34173228346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IMING" val="|1.2|0.9|0.8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  <p:tag name="KSO_WM_BEAUTIFY_FLAG" val=""/>
</p:tagLst>
</file>

<file path=ppt/tags/tag44.xml><?xml version="1.0" encoding="utf-8"?>
<p:tagLst xmlns:p="http://schemas.openxmlformats.org/presentationml/2006/main">
  <p:tag name="PA" val="v4.0.0"/>
  <p:tag name="KSO_WM_BEAUTIFY_FLAG" val=""/>
</p:tagLst>
</file>

<file path=ppt/tags/tag45.xml><?xml version="1.0" encoding="utf-8"?>
<p:tagLst xmlns:p="http://schemas.openxmlformats.org/presentationml/2006/main">
  <p:tag name="PA" val="v4.0.0"/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IMING" val="|1.2|0.9|0.8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1.2|0.9|0.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IMING" val="|1.2|0.9|0.8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TIMING" val="|1.2|0.9|0.8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TIMING" val="|1.2|0.9|0.8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PA" val="v4.0.0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PA" val="v4.0.0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PA" val="v4.0.0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PA" val="v4.0.0"/>
  <p:tag name="KSO_WM_BEAUTIFY_FLAG" val=""/>
</p:tagLst>
</file>

<file path=ppt/tags/tag97.xml><?xml version="1.0" encoding="utf-8"?>
<p:tagLst xmlns:p="http://schemas.openxmlformats.org/presentationml/2006/main">
  <p:tag name="PA" val="v4.0.0"/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TIMING" val="|1.2|0.9|0.8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947</Words>
  <Application>WPS 演示</Application>
  <PresentationFormat>宽屏</PresentationFormat>
  <Paragraphs>133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135</cp:revision>
  <dcterms:created xsi:type="dcterms:W3CDTF">2017-10-15T03:08:00Z</dcterms:created>
  <dcterms:modified xsi:type="dcterms:W3CDTF">2023-12-09T07:40:34Z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