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2"/>
  </p:handoutMasterIdLst>
  <p:sldIdLst>
    <p:sldId id="868" r:id="rId4"/>
    <p:sldId id="884" r:id="rId6"/>
    <p:sldId id="886" r:id="rId7"/>
    <p:sldId id="898" r:id="rId8"/>
    <p:sldId id="909" r:id="rId9"/>
    <p:sldId id="910" r:id="rId10"/>
    <p:sldId id="891" r:id="rId11"/>
    <p:sldId id="893" r:id="rId12"/>
    <p:sldId id="919" r:id="rId13"/>
    <p:sldId id="911" r:id="rId14"/>
    <p:sldId id="912" r:id="rId15"/>
    <p:sldId id="920" r:id="rId16"/>
    <p:sldId id="921" r:id="rId17"/>
    <p:sldId id="922" r:id="rId18"/>
    <p:sldId id="896" r:id="rId19"/>
    <p:sldId id="927" r:id="rId20"/>
    <p:sldId id="879" r:id="rId21"/>
  </p:sldIdLst>
  <p:sldSz cx="12192000" cy="6858000"/>
  <p:notesSz cx="7099300" cy="10234295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667"/>
    <a:srgbClr val="0665C6"/>
    <a:srgbClr val="022E77"/>
    <a:srgbClr val="030716"/>
    <a:srgbClr val="122F7C"/>
    <a:srgbClr val="93948D"/>
    <a:srgbClr val="000A13"/>
    <a:srgbClr val="FF0000"/>
    <a:srgbClr val="B01302"/>
    <a:srgbClr val="4E9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74487" autoAdjust="0"/>
  </p:normalViewPr>
  <p:slideViewPr>
    <p:cSldViewPr showGuides="1">
      <p:cViewPr varScale="1">
        <p:scale>
          <a:sx n="109" d="100"/>
          <a:sy n="109" d="100"/>
        </p:scale>
        <p:origin x="684" y="84"/>
      </p:cViewPr>
      <p:guideLst>
        <p:guide orient="horz" pos="2144"/>
        <p:guide pos="3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32" y="-84"/>
      </p:cViewPr>
      <p:guideLst>
        <p:guide orient="horz" pos="3200"/>
        <p:guide pos="22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36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Line 6"/>
          <p:cNvSpPr>
            <a:spLocks noChangeShapeType="1"/>
          </p:cNvSpPr>
          <p:nvPr/>
        </p:nvSpPr>
        <p:spPr bwMode="auto">
          <a:xfrm>
            <a:off x="309563" y="652463"/>
            <a:ext cx="6335712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>
            <a:off x="381000" y="9437688"/>
            <a:ext cx="6335713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1749425" y="0"/>
            <a:ext cx="3549650" cy="623888"/>
          </a:xfrm>
          <a:prstGeom prst="rect">
            <a:avLst/>
          </a:prstGeom>
          <a:noFill/>
          <a:ln w="38100">
            <a:noFill/>
            <a:miter lim="800000"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注册信息安全专业人员（</a:t>
            </a:r>
            <a:r>
              <a:rPr lang="en-US" altLang="zh-CN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CISP</a:t>
            </a: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）培训讲义</a:t>
            </a:r>
            <a:endParaRPr lang="zh-CN" altLang="en-US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课程：信息安全保障综述</a:t>
            </a:r>
            <a:endParaRPr lang="en-US" altLang="zh-CN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281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  <p:grpSp>
        <p:nvGrpSpPr>
          <p:cNvPr id="88072" name="Group 8"/>
          <p:cNvGrpSpPr/>
          <p:nvPr/>
        </p:nvGrpSpPr>
        <p:grpSpPr bwMode="auto">
          <a:xfrm>
            <a:off x="315913" y="587375"/>
            <a:ext cx="6534150" cy="61913"/>
            <a:chOff x="133" y="96"/>
            <a:chExt cx="4101" cy="33"/>
          </a:xfrm>
        </p:grpSpPr>
        <p:sp>
          <p:nvSpPr>
            <p:cNvPr id="105481" name="Rectangle 9"/>
            <p:cNvSpPr>
              <a:spLocks noChangeArrowheads="1"/>
            </p:cNvSpPr>
            <p:nvPr/>
          </p:nvSpPr>
          <p:spPr bwMode="auto">
            <a:xfrm>
              <a:off x="133" y="107"/>
              <a:ext cx="4101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482" name="Line 10"/>
            <p:cNvSpPr>
              <a:spLocks noChangeShapeType="1"/>
            </p:cNvSpPr>
            <p:nvPr/>
          </p:nvSpPr>
          <p:spPr bwMode="auto">
            <a:xfrm>
              <a:off x="133" y="96"/>
              <a:ext cx="410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2647950" y="209550"/>
            <a:ext cx="2139950" cy="387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900" b="1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信息安全保障培训</a:t>
            </a:r>
            <a:endParaRPr lang="zh-CN" altLang="en-US" sz="1900" b="1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  <p:sp>
        <p:nvSpPr>
          <p:cNvPr id="105484" name="Line 12"/>
          <p:cNvSpPr>
            <a:spLocks noChangeShapeType="1"/>
          </p:cNvSpPr>
          <p:nvPr/>
        </p:nvSpPr>
        <p:spPr bwMode="auto">
          <a:xfrm>
            <a:off x="568325" y="4776788"/>
            <a:ext cx="614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5" name="Line 13"/>
          <p:cNvSpPr>
            <a:spLocks noChangeShapeType="1"/>
          </p:cNvSpPr>
          <p:nvPr/>
        </p:nvSpPr>
        <p:spPr bwMode="auto">
          <a:xfrm>
            <a:off x="465138" y="9550400"/>
            <a:ext cx="614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811213" y="7697788"/>
            <a:ext cx="1161794" cy="3308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5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培训笔记：</a:t>
            </a:r>
            <a:endParaRPr lang="zh-CN" altLang="en-US" sz="1500" b="1" u="sng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7" name="Line 15"/>
          <p:cNvSpPr>
            <a:spLocks noChangeShapeType="1"/>
          </p:cNvSpPr>
          <p:nvPr/>
        </p:nvSpPr>
        <p:spPr bwMode="auto">
          <a:xfrm>
            <a:off x="811213" y="81930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8" name="Line 16"/>
          <p:cNvSpPr>
            <a:spLocks noChangeShapeType="1"/>
          </p:cNvSpPr>
          <p:nvPr/>
        </p:nvSpPr>
        <p:spPr bwMode="auto">
          <a:xfrm>
            <a:off x="811213" y="85359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9" name="Line 17"/>
          <p:cNvSpPr>
            <a:spLocks noChangeShapeType="1"/>
          </p:cNvSpPr>
          <p:nvPr/>
        </p:nvSpPr>
        <p:spPr bwMode="auto">
          <a:xfrm>
            <a:off x="811213" y="8880475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>
            <a:off x="811213" y="9226550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DA2CB8D-AD25-4139-A165-768739BFA224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4DACCBB-5B68-46B0-8149-19ECCC141231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5CC2D1E-934A-4618-A5BD-DC22114901DA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76917" y="2017713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2295CBA-F022-4924-9E69-5251991C90C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34584" y="214313"/>
            <a:ext cx="7600949" cy="591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7D4780B-3E9F-4F4E-A2F7-3278FDE373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（#）/总页数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0310495" y="6419850"/>
            <a:ext cx="2044700" cy="371475"/>
            <a:chOff x="16237" y="10110"/>
            <a:chExt cx="3220" cy="585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16237" y="10142"/>
              <a:ext cx="3220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北方国际教育集团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" name="图片 2" descr="C:\Users\HH\Desktop\logo-常用3.pnglogo-常用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16313" y="10110"/>
              <a:ext cx="532" cy="58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C:\Users\HH\Desktop\logo-常用3.pnglogo-常用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832850" y="6419850"/>
            <a:ext cx="337820" cy="371475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EF0551A-F837-451E-83FD-630DC32CD1FC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A11D8B4-2FCE-4D4D-A8D2-4015E30B1652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4C1946E-6C12-4746-AECE-05545A950BA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18" Type="http://schemas.openxmlformats.org/officeDocument/2006/relationships/image" Target="../media/image1.png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image" Target="../media/image3.jpeg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1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91.xml"/><Relationship Id="rId7" Type="http://schemas.openxmlformats.org/officeDocument/2006/relationships/image" Target="../media/image20.png"/><Relationship Id="rId6" Type="http://schemas.openxmlformats.org/officeDocument/2006/relationships/tags" Target="../tags/tag90.xml"/><Relationship Id="rId5" Type="http://schemas.openxmlformats.org/officeDocument/2006/relationships/image" Target="../media/image8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image" Target="../media/image4.jpeg"/><Relationship Id="rId10" Type="http://schemas.openxmlformats.org/officeDocument/2006/relationships/notesSlide" Target="../notesSlides/notesSlide10.xml"/><Relationship Id="rId1" Type="http://schemas.openxmlformats.org/officeDocument/2006/relationships/tags" Target="../tags/tag8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96.xml"/><Relationship Id="rId7" Type="http://schemas.openxmlformats.org/officeDocument/2006/relationships/image" Target="../media/image21.png"/><Relationship Id="rId6" Type="http://schemas.openxmlformats.org/officeDocument/2006/relationships/tags" Target="../tags/tag95.xml"/><Relationship Id="rId5" Type="http://schemas.openxmlformats.org/officeDocument/2006/relationships/image" Target="../media/image8.png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image" Target="../media/image4.jpeg"/><Relationship Id="rId10" Type="http://schemas.openxmlformats.org/officeDocument/2006/relationships/notesSlide" Target="../notesSlides/notesSlide11.xml"/><Relationship Id="rId1" Type="http://schemas.openxmlformats.org/officeDocument/2006/relationships/tags" Target="../tags/tag9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image" Target="../media/image22.png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image" Target="../media/image8.png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9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image" Target="../media/image23.png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image" Target="../media/image8.png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0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13.xml"/><Relationship Id="rId7" Type="http://schemas.openxmlformats.org/officeDocument/2006/relationships/image" Target="../media/image24.png"/><Relationship Id="rId6" Type="http://schemas.openxmlformats.org/officeDocument/2006/relationships/tags" Target="../tags/tag112.xml"/><Relationship Id="rId5" Type="http://schemas.openxmlformats.org/officeDocument/2006/relationships/image" Target="../media/image8.png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image" Target="../media/image4.jpeg"/><Relationship Id="rId10" Type="http://schemas.openxmlformats.org/officeDocument/2006/relationships/notesSlide" Target="../notesSlides/notesSlide14.xml"/><Relationship Id="rId1" Type="http://schemas.openxmlformats.org/officeDocument/2006/relationships/tags" Target="../tags/tag10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image" Target="../media/image4.jpeg"/><Relationship Id="rId18" Type="http://schemas.openxmlformats.org/officeDocument/2006/relationships/notesSlide" Target="../notesSlides/notesSlide15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image" Target="../media/image8.png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../media/image25.png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image" Target="../media/image8.png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28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../media/image7.png"/><Relationship Id="rId3" Type="http://schemas.openxmlformats.org/officeDocument/2006/relationships/tags" Target="../tags/tag19.xml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35.xml"/><Relationship Id="rId20" Type="http://schemas.openxmlformats.org/officeDocument/2006/relationships/tags" Target="../tags/tag34.xml"/><Relationship Id="rId2" Type="http://schemas.openxmlformats.org/officeDocument/2006/relationships/image" Target="../media/image4.jpeg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image" Target="../media/image8.png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image" Target="../media/image9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4.jpeg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image" Target="../media/image8.png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image" Target="../media/image4.jpe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51.xml"/><Relationship Id="rId15" Type="http://schemas.openxmlformats.org/officeDocument/2006/relationships/image" Target="../media/image12.png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image" Target="../media/image11.png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8.pn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4.jpe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60.xml"/><Relationship Id="rId12" Type="http://schemas.openxmlformats.org/officeDocument/2006/relationships/image" Target="../media/image14.png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5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image" Target="../media/image8.png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4.jpe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69.xml"/><Relationship Id="rId12" Type="http://schemas.openxmlformats.org/officeDocument/2006/relationships/image" Target="../media/image16.png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6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image" Target="../media/image9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4.jpeg"/><Relationship Id="rId1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79.xml"/><Relationship Id="rId7" Type="http://schemas.openxmlformats.org/officeDocument/2006/relationships/image" Target="../media/image17.png"/><Relationship Id="rId6" Type="http://schemas.openxmlformats.org/officeDocument/2006/relationships/tags" Target="../tags/tag78.xml"/><Relationship Id="rId5" Type="http://schemas.openxmlformats.org/officeDocument/2006/relationships/image" Target="../media/image8.pn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4.jpe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81.xml"/><Relationship Id="rId11" Type="http://schemas.openxmlformats.org/officeDocument/2006/relationships/image" Target="../media/image19.png"/><Relationship Id="rId10" Type="http://schemas.openxmlformats.org/officeDocument/2006/relationships/tags" Target="../tags/tag80.xml"/><Relationship Id="rId1" Type="http://schemas.openxmlformats.org/officeDocument/2006/relationships/tags" Target="../tags/tag7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9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image" Target="../media/image4.jpeg"/><Relationship Id="rId1" Type="http://schemas.openxmlformats.org/officeDocument/2006/relationships/tags" Target="../tags/tag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9253" y="939992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1991360" y="1885950"/>
            <a:ext cx="4149090" cy="120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电源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063750" y="4132580"/>
            <a:ext cx="3368040" cy="49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Switch power supply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999994" y="4796947"/>
            <a:ext cx="1097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电源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4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46882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2455" y="423545"/>
            <a:ext cx="525780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开关电源的结构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外部结构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4" name="矩形 43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820660" y="911860"/>
            <a:ext cx="2491740" cy="47891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59560" y="1772920"/>
            <a:ext cx="4385945" cy="2995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ym typeface="+mn-ea"/>
              </a:rPr>
              <a:t>接线排</a:t>
            </a:r>
            <a:r>
              <a:rPr lang="zh-CN" altLang="en-US">
                <a:sym typeface="+mn-ea"/>
              </a:rPr>
              <a:t>：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   </a:t>
            </a:r>
            <a:r>
              <a:rPr lang="en-US" altLang="zh-CN" sz="2000">
                <a:sym typeface="+mn-ea"/>
              </a:rPr>
              <a:t>L</a:t>
            </a:r>
            <a:r>
              <a:rPr lang="zh-CN" altLang="en-US" sz="2000">
                <a:sym typeface="+mn-ea"/>
              </a:rPr>
              <a:t>、</a:t>
            </a:r>
            <a:r>
              <a:rPr lang="en-US" altLang="zh-CN" sz="2000">
                <a:sym typeface="+mn-ea"/>
              </a:rPr>
              <a:t>N</a:t>
            </a:r>
            <a:r>
              <a:rPr lang="zh-CN" altLang="en-US" sz="2000">
                <a:sym typeface="+mn-ea"/>
              </a:rPr>
              <a:t>二个端子接交流电的火线和零线，接地符号，表示该端子接地线。三个正</a:t>
            </a:r>
            <a:r>
              <a:rPr lang="en-US" altLang="zh-CN" sz="2000">
                <a:sym typeface="+mn-ea"/>
              </a:rPr>
              <a:t>V,</a:t>
            </a:r>
            <a:r>
              <a:rPr lang="zh-CN" altLang="en-US" sz="2000">
                <a:sym typeface="+mn-ea"/>
              </a:rPr>
              <a:t>三个负</a:t>
            </a:r>
            <a:r>
              <a:rPr lang="en-US" altLang="zh-CN" sz="2000">
                <a:sym typeface="+mn-ea"/>
              </a:rPr>
              <a:t>V, </a:t>
            </a:r>
            <a:r>
              <a:rPr lang="zh-CN" altLang="en-US" sz="2000">
                <a:sym typeface="+mn-ea"/>
              </a:rPr>
              <a:t>表示有三组输出</a:t>
            </a:r>
            <a:r>
              <a:rPr lang="en-US" altLang="zh-CN" sz="2000">
                <a:sym typeface="+mn-ea"/>
              </a:rPr>
              <a:t>12</a:t>
            </a:r>
            <a:r>
              <a:rPr lang="zh-CN" altLang="en-US" sz="2000">
                <a:sym typeface="+mn-ea"/>
              </a:rPr>
              <a:t>伏低压端子。</a:t>
            </a:r>
            <a:r>
              <a:rPr lang="en-US" altLang="zh-CN" sz="2000">
                <a:sym typeface="+mn-ea"/>
              </a:rPr>
              <a:t>+Vadj</a:t>
            </a:r>
            <a:r>
              <a:rPr lang="zh-CN" altLang="en-US" sz="2000">
                <a:sym typeface="+mn-ea"/>
              </a:rPr>
              <a:t>，表示可以旋转调节</a:t>
            </a:r>
            <a:r>
              <a:rPr lang="zh-CN" altLang="en-US" sz="2000">
                <a:sym typeface="+mn-ea"/>
              </a:rPr>
              <a:t>的电位器，用来对输出电压的修正。绿色指示灯，在开关电源正常工作时，该指示灯点亮。</a:t>
            </a:r>
            <a:endParaRPr lang="zh-CN" altLang="en-US" sz="2000"/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46882" y="-27009"/>
            <a:ext cx="12190947" cy="6857408"/>
          </a:xfrm>
          <a:prstGeom prst="rect">
            <a:avLst/>
          </a:prstGeom>
        </p:spPr>
      </p:pic>
      <p:sp>
        <p:nvSpPr>
          <p:cNvPr id="41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2455" y="423545"/>
            <a:ext cx="551688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开关电源的结构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外部结构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4" name="矩形 43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559560" y="1957070"/>
            <a:ext cx="4385945" cy="2995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ym typeface="+mn-ea"/>
              </a:rPr>
              <a:t>拨动开关</a:t>
            </a:r>
            <a:r>
              <a:rPr lang="zh-CN" altLang="en-US">
                <a:sym typeface="+mn-ea"/>
              </a:rPr>
              <a:t>，</a:t>
            </a:r>
            <a:r>
              <a:rPr lang="zh-CN" altLang="en-US" sz="2000">
                <a:sym typeface="+mn-ea"/>
              </a:rPr>
              <a:t>左右是可以拨动的，向右侧拨动，代表的是开关电源输入电压为</a:t>
            </a:r>
            <a:r>
              <a:rPr lang="en-US" altLang="zh-CN" sz="2000">
                <a:sym typeface="+mn-ea"/>
              </a:rPr>
              <a:t>220V, </a:t>
            </a:r>
            <a:r>
              <a:rPr lang="zh-CN" altLang="en-US" sz="2000">
                <a:sym typeface="+mn-ea"/>
              </a:rPr>
              <a:t>向左侧拨动，代表的是输入电压为</a:t>
            </a:r>
            <a:r>
              <a:rPr lang="en-US" altLang="zh-CN" sz="2000">
                <a:sym typeface="+mn-ea"/>
              </a:rPr>
              <a:t>110V.  </a:t>
            </a:r>
            <a:r>
              <a:rPr lang="zh-CN" altLang="en-US" sz="2000">
                <a:sym typeface="+mn-ea"/>
              </a:rPr>
              <a:t>在选择时</a:t>
            </a:r>
            <a:r>
              <a:rPr lang="en-US" altLang="zh-CN" sz="2000">
                <a:sym typeface="+mn-ea"/>
              </a:rPr>
              <a:t> </a:t>
            </a:r>
            <a:r>
              <a:rPr lang="zh-CN" altLang="en-US" sz="2000">
                <a:sym typeface="+mn-ea"/>
              </a:rPr>
              <a:t>一定要根据开关电源的输入电压来选择，否则的话，开关电源就会被烧毁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</a:t>
            </a:r>
            <a:endParaRPr lang="zh-CN" altLang="en-US" sz="2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800" y="1916430"/>
            <a:ext cx="4450080" cy="30365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46882" y="-27009"/>
            <a:ext cx="12190947" cy="6857408"/>
          </a:xfrm>
          <a:prstGeom prst="rect">
            <a:avLst/>
          </a:prstGeom>
        </p:spPr>
      </p:pic>
      <p:sp>
        <p:nvSpPr>
          <p:cNvPr id="41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2455" y="423545"/>
            <a:ext cx="551688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开关电源的结构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内部结构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4" name="矩形 43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559560" y="1957070"/>
            <a:ext cx="4385945" cy="4311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ym typeface="+mn-ea"/>
              </a:rPr>
              <a:t>整个开关电源内部结构可分为六大块，有</a:t>
            </a:r>
            <a:r>
              <a:rPr lang="en-US" altLang="zh-CN" sz="2400">
                <a:sym typeface="+mn-ea"/>
              </a:rPr>
              <a:t>EMC</a:t>
            </a:r>
            <a:r>
              <a:rPr lang="zh-CN" altLang="en-US" sz="2400">
                <a:sym typeface="+mn-ea"/>
              </a:rPr>
              <a:t>区域、输入整流滤波区域、控制区域、变压器区域、输出整流滤波区域、反馈区域。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有保险、压敏电阻、</a:t>
            </a:r>
            <a:r>
              <a:rPr lang="en-US" altLang="zh-CN" sz="2400">
                <a:sym typeface="+mn-ea"/>
              </a:rPr>
              <a:t>X</a:t>
            </a:r>
            <a:r>
              <a:rPr lang="zh-CN" altLang="en-US" sz="2400">
                <a:sym typeface="+mn-ea"/>
              </a:rPr>
              <a:t>电容、泄放电阻、共模电感、二个</a:t>
            </a:r>
            <a:r>
              <a:rPr lang="en-US" altLang="zh-CN" sz="2400">
                <a:sym typeface="+mn-ea"/>
              </a:rPr>
              <a:t>Y</a:t>
            </a:r>
            <a:r>
              <a:rPr lang="zh-CN" altLang="en-US" sz="2400">
                <a:sym typeface="+mn-ea"/>
              </a:rPr>
              <a:t>电容以及</a:t>
            </a:r>
            <a:r>
              <a:rPr lang="en-US" altLang="zh-CN" sz="2400">
                <a:sym typeface="+mn-ea"/>
              </a:rPr>
              <a:t>X</a:t>
            </a:r>
            <a:r>
              <a:rPr lang="zh-CN" altLang="en-US" sz="2400">
                <a:sym typeface="+mn-ea"/>
              </a:rPr>
              <a:t>电容</a:t>
            </a:r>
            <a:r>
              <a:rPr lang="zh-CN" altLang="en-US" sz="2400">
                <a:sym typeface="+mn-ea"/>
              </a:rPr>
              <a:t>等元件组成</a:t>
            </a:r>
            <a:r>
              <a:rPr lang="en-US" altLang="zh-CN" sz="2400">
                <a:sym typeface="+mn-ea"/>
              </a:rPr>
              <a:t>EMC</a:t>
            </a:r>
            <a:r>
              <a:rPr lang="zh-CN" altLang="en-US" sz="2400">
                <a:sym typeface="+mn-ea"/>
              </a:rPr>
              <a:t>区域，可以防止外界电磁波的干扰。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</a:t>
            </a:r>
            <a:endParaRPr lang="zh-CN" altLang="en-US" sz="20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880100" y="1957070"/>
            <a:ext cx="6037580" cy="359092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46882" y="-27009"/>
            <a:ext cx="12190947" cy="6857408"/>
          </a:xfrm>
          <a:prstGeom prst="rect">
            <a:avLst/>
          </a:prstGeom>
        </p:spPr>
      </p:pic>
      <p:sp>
        <p:nvSpPr>
          <p:cNvPr id="41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2455" y="423545"/>
            <a:ext cx="551688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开关电源的结构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内部结构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4" name="矩形 43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83335" y="1196975"/>
            <a:ext cx="5028565" cy="5185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ym typeface="+mn-ea"/>
              </a:rPr>
              <a:t>输入整流滤波区域</a:t>
            </a:r>
            <a:r>
              <a:rPr lang="zh-CN" altLang="en-US" sz="2400">
                <a:sym typeface="+mn-ea"/>
              </a:rPr>
              <a:t>有桥式整流板、充放电</a:t>
            </a:r>
            <a:r>
              <a:rPr lang="en-US" altLang="zh-CN" sz="2400">
                <a:sym typeface="+mn-ea"/>
              </a:rPr>
              <a:t>CBB</a:t>
            </a:r>
            <a:r>
              <a:rPr lang="zh-CN" altLang="en-US" sz="2400">
                <a:sym typeface="+mn-ea"/>
              </a:rPr>
              <a:t>电容、二个主滤波电容、均压电阻等元件组成，将</a:t>
            </a:r>
            <a:r>
              <a:rPr lang="en-US" altLang="zh-CN" sz="2400">
                <a:sym typeface="+mn-ea"/>
              </a:rPr>
              <a:t>220</a:t>
            </a:r>
            <a:r>
              <a:rPr lang="zh-CN" altLang="en-US" sz="2400">
                <a:sym typeface="+mn-ea"/>
              </a:rPr>
              <a:t>伏的交流电经</a:t>
            </a:r>
            <a:r>
              <a:rPr lang="zh-CN" altLang="en-US" sz="2400">
                <a:sym typeface="+mn-ea"/>
              </a:rPr>
              <a:t>桥式整流板整流，</a:t>
            </a:r>
            <a:r>
              <a:rPr lang="zh-CN" altLang="en-US" sz="2400">
                <a:sym typeface="+mn-ea"/>
              </a:rPr>
              <a:t>转变成</a:t>
            </a:r>
            <a:r>
              <a:rPr lang="en-US" altLang="zh-CN" sz="2400">
                <a:sym typeface="+mn-ea"/>
              </a:rPr>
              <a:t>300</a:t>
            </a:r>
            <a:r>
              <a:rPr lang="zh-CN" altLang="en-US" sz="2400">
                <a:sym typeface="+mn-ea"/>
              </a:rPr>
              <a:t>伏左右的高压直流电，在均压电阻作用下，每个大电容可分压</a:t>
            </a:r>
            <a:r>
              <a:rPr lang="en-US" altLang="zh-CN" sz="2400">
                <a:sym typeface="+mn-ea"/>
              </a:rPr>
              <a:t>150</a:t>
            </a:r>
            <a:r>
              <a:rPr lang="zh-CN" altLang="en-US" sz="2400">
                <a:sym typeface="+mn-ea"/>
              </a:rPr>
              <a:t>伏。</a:t>
            </a:r>
            <a:r>
              <a:rPr lang="zh-CN" altLang="en-US" sz="2800" b="1">
                <a:sym typeface="+mn-ea"/>
              </a:rPr>
              <a:t>控制区域</a:t>
            </a:r>
            <a:r>
              <a:rPr lang="zh-CN" altLang="en-US" sz="2400">
                <a:sym typeface="+mn-ea"/>
              </a:rPr>
              <a:t>有</a:t>
            </a:r>
            <a:r>
              <a:rPr lang="zh-CN" altLang="en-US" sz="2400">
                <a:sym typeface="+mn-ea"/>
              </a:rPr>
              <a:t>二个</a:t>
            </a:r>
            <a:r>
              <a:rPr lang="en-US" altLang="zh-CN" sz="2400">
                <a:sym typeface="+mn-ea"/>
              </a:rPr>
              <a:t>NPN</a:t>
            </a:r>
            <a:r>
              <a:rPr lang="zh-CN" altLang="en-US" sz="2400">
                <a:sym typeface="+mn-ea"/>
              </a:rPr>
              <a:t>三极管、小变压器、</a:t>
            </a:r>
            <a:r>
              <a:rPr lang="en-US" altLang="zh-CN" sz="2400">
                <a:sym typeface="+mn-ea"/>
              </a:rPr>
              <a:t>TL494</a:t>
            </a:r>
            <a:r>
              <a:rPr lang="zh-CN" altLang="en-US" sz="2400">
                <a:sym typeface="+mn-ea"/>
              </a:rPr>
              <a:t>芯片以及周围一系列电子元件组成。</a:t>
            </a:r>
            <a:r>
              <a:rPr lang="zh-CN" altLang="en-US">
                <a:sym typeface="+mn-ea"/>
              </a:rPr>
              <a:t>变压器区域由主变压器和小变压器组成，主变压器起到对高压电隔离降压的作用，小变压器驱使主变压器产生降压信号。</a:t>
            </a:r>
            <a:endParaRPr lang="zh-CN" altLang="en-US"/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  </a:t>
            </a:r>
            <a:r>
              <a:rPr lang="zh-CN" altLang="en-US">
                <a:sym typeface="+mn-ea"/>
              </a:rPr>
              <a:t>这是肖特基二极管、滤波电感、四个小电容组成输出整流滤波区域。</a:t>
            </a:r>
            <a:endParaRPr lang="zh-CN" altLang="en-US"/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  </a:t>
            </a:r>
            <a:r>
              <a:rPr lang="zh-CN" altLang="en-US">
                <a:sym typeface="+mn-ea"/>
              </a:rPr>
              <a:t>这个小芯片和周围的电子元件组成反馈区域，用来检测输出电压是否得到预期值。 </a:t>
            </a:r>
            <a:r>
              <a:rPr lang="en-US" altLang="zh-CN">
                <a:sym typeface="+mn-ea"/>
              </a:rPr>
              <a:t>        </a:t>
            </a:r>
            <a:endParaRPr lang="zh-CN" altLang="en-US"/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</a:t>
            </a:r>
            <a:endParaRPr lang="zh-CN" altLang="en-US" sz="20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11900" y="1988820"/>
            <a:ext cx="5786755" cy="308737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46882" y="-27009"/>
            <a:ext cx="12190947" cy="6857408"/>
          </a:xfrm>
          <a:prstGeom prst="rect">
            <a:avLst/>
          </a:prstGeom>
        </p:spPr>
      </p:pic>
      <p:sp>
        <p:nvSpPr>
          <p:cNvPr id="41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2455" y="423545"/>
            <a:ext cx="551688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开关电源的结构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内部结构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4" name="矩形 43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27125" y="1701165"/>
            <a:ext cx="5028565" cy="3314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变压器区域</a:t>
            </a:r>
            <a:r>
              <a:rPr lang="zh-CN" altLang="en-US">
                <a:sym typeface="+mn-ea"/>
              </a:rPr>
              <a:t>由主变压器和小变压器组成，主变压器起到对高压电隔离降压的作用，小变压器驱使主变压器产生降压信号。</a:t>
            </a:r>
            <a:endParaRPr lang="zh-CN" altLang="en-US"/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  </a:t>
            </a:r>
            <a:r>
              <a:rPr lang="zh-CN" altLang="en-US" sz="2800" b="1">
                <a:sym typeface="+mn-ea"/>
              </a:rPr>
              <a:t>输出整流滤波区域</a:t>
            </a:r>
            <a:r>
              <a:rPr lang="zh-CN" altLang="en-US" sz="2400" b="1">
                <a:sym typeface="+mn-ea"/>
              </a:rPr>
              <a:t>有</a:t>
            </a:r>
            <a:r>
              <a:rPr lang="zh-CN" altLang="en-US">
                <a:sym typeface="+mn-ea"/>
              </a:rPr>
              <a:t>肖特基二极管、滤波电感、四个小电容组成。</a:t>
            </a:r>
            <a:endParaRPr lang="zh-CN" altLang="en-US"/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  </a:t>
            </a:r>
            <a:r>
              <a:rPr lang="zh-CN" altLang="en-US" sz="2800" b="1">
                <a:sym typeface="+mn-ea"/>
              </a:rPr>
              <a:t>反馈区域有</a:t>
            </a:r>
            <a:r>
              <a:rPr lang="zh-CN" altLang="en-US">
                <a:sym typeface="+mn-ea"/>
              </a:rPr>
              <a:t>小芯片和周围的电子元件组成，用来检测输出电压是否得到预期值。 </a:t>
            </a:r>
            <a:r>
              <a:rPr lang="en-US" altLang="zh-CN">
                <a:sym typeface="+mn-ea"/>
              </a:rPr>
              <a:t>        </a:t>
            </a:r>
            <a:endParaRPr lang="zh-CN" altLang="en-US"/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</a:t>
            </a:r>
            <a:endParaRPr lang="zh-CN" altLang="en-US" sz="2000"/>
          </a:p>
        </p:txBody>
      </p:sp>
      <p:pic>
        <p:nvPicPr>
          <p:cNvPr id="4" name="图片 3" descr="微信图片_202312280906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855" y="1412875"/>
            <a:ext cx="5845175" cy="43859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PA_组合 20"/>
          <p:cNvGrpSpPr/>
          <p:nvPr>
            <p:custDataLst>
              <p:tags r:id="rId3"/>
            </p:custDataLst>
          </p:nvPr>
        </p:nvGrpSpPr>
        <p:grpSpPr>
          <a:xfrm>
            <a:off x="4943872" y="1484784"/>
            <a:ext cx="2340000" cy="2340000"/>
            <a:chOff x="1897649" y="1840108"/>
            <a:chExt cx="2340000" cy="2340000"/>
          </a:xfrm>
        </p:grpSpPr>
        <p:sp>
          <p:nvSpPr>
            <p:cNvPr id="6" name="PA_椭圆 17"/>
            <p:cNvSpPr/>
            <p:nvPr>
              <p:custDataLst>
                <p:tags r:id="rId4"/>
              </p:custDataLst>
            </p:nvPr>
          </p:nvSpPr>
          <p:spPr bwMode="auto">
            <a:xfrm>
              <a:off x="1897649" y="1840108"/>
              <a:ext cx="2340000" cy="2340000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PA_椭圆 22"/>
            <p:cNvSpPr/>
            <p:nvPr>
              <p:custDataLst>
                <p:tags r:id="rId5"/>
              </p:custDataLst>
            </p:nvPr>
          </p:nvSpPr>
          <p:spPr bwMode="auto">
            <a:xfrm>
              <a:off x="2113648" y="2056108"/>
              <a:ext cx="1908000" cy="1908000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PA_矩形 14"/>
            <p:cNvSpPr/>
            <p:nvPr>
              <p:custDataLst>
                <p:tags r:id="rId6"/>
              </p:custDataLst>
            </p:nvPr>
          </p:nvSpPr>
          <p:spPr>
            <a:xfrm>
              <a:off x="2557764" y="2377716"/>
              <a:ext cx="1097280" cy="1198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工作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3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原理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6711983" y="4421726"/>
            <a:ext cx="4219855" cy="1660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chemeClr val="bg1"/>
              </a:buClr>
              <a:buSzPct val="120000"/>
            </a:pPr>
            <a:r>
              <a:rPr lang="zh-CN" altLang="en-US" sz="2000">
                <a:sym typeface="+mn-ea"/>
              </a:rPr>
              <a:t>主变压器产生的输出电压再经输出</a:t>
            </a:r>
            <a:r>
              <a:rPr lang="zh-CN" altLang="en-US" sz="1600">
                <a:sym typeface="+mn-ea"/>
              </a:rPr>
              <a:t>整流滤波区域后直接从低压端子输出，给外部的用电器供电。同时，通过反馈区域来检测输出电压是否得到预期值。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2421173" y="4392942"/>
            <a:ext cx="3840088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chemeClr val="bg1"/>
              </a:buClr>
              <a:buSzPct val="120000"/>
            </a:pPr>
            <a:r>
              <a:rPr lang="zh-CN" altLang="en-US" sz="2000">
                <a:sym typeface="+mn-ea"/>
              </a:rPr>
              <a:t>刚上电时，</a:t>
            </a:r>
            <a:r>
              <a:rPr lang="en-US" altLang="zh-CN" sz="2000">
                <a:sym typeface="+mn-ea"/>
              </a:rPr>
              <a:t>220</a:t>
            </a:r>
            <a:r>
              <a:rPr lang="zh-CN" altLang="en-US" sz="2000">
                <a:sym typeface="+mn-ea"/>
              </a:rPr>
              <a:t>伏交流电经</a:t>
            </a:r>
            <a:r>
              <a:rPr lang="en-US" altLang="zh-CN" sz="2000">
                <a:sym typeface="+mn-ea"/>
              </a:rPr>
              <a:t>L</a:t>
            </a:r>
            <a:r>
              <a:rPr lang="zh-CN" altLang="en-US" sz="2000">
                <a:sym typeface="+mn-ea"/>
              </a:rPr>
              <a:t>、</a:t>
            </a:r>
            <a:r>
              <a:rPr lang="en-US" altLang="zh-CN" sz="2000">
                <a:sym typeface="+mn-ea"/>
              </a:rPr>
              <a:t>N</a:t>
            </a:r>
            <a:r>
              <a:rPr lang="zh-CN" altLang="en-US" sz="1600">
                <a:sym typeface="+mn-ea"/>
              </a:rPr>
              <a:t>二个端子输入，经</a:t>
            </a:r>
            <a:r>
              <a:rPr lang="en-US" altLang="zh-CN" sz="1600">
                <a:sym typeface="+mn-ea"/>
              </a:rPr>
              <a:t>EMC</a:t>
            </a:r>
            <a:r>
              <a:rPr lang="zh-CN" altLang="en-US" sz="1600">
                <a:sym typeface="+mn-ea"/>
              </a:rPr>
              <a:t>区域启动后经输入整流滤波区域，使交流电转变成高压直流电，再经</a:t>
            </a:r>
            <a:r>
              <a:rPr lang="en-US" altLang="zh-CN" sz="1600">
                <a:sym typeface="+mn-ea"/>
              </a:rPr>
              <a:t>TL494</a:t>
            </a:r>
            <a:r>
              <a:rPr lang="zh-CN" altLang="en-US" sz="1600">
                <a:sym typeface="+mn-ea"/>
              </a:rPr>
              <a:t>芯片控制区域，使主变压器产生降压信号，给芯片提供稳定的工作电源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503712" y="3857000"/>
            <a:ext cx="5494804" cy="669745"/>
            <a:chOff x="3591970" y="3525384"/>
            <a:chExt cx="5494804" cy="669745"/>
          </a:xfrm>
        </p:grpSpPr>
        <p:sp>
          <p:nvSpPr>
            <p:cNvPr id="19" name="箭头: 虚尾 18"/>
            <p:cNvSpPr/>
            <p:nvPr>
              <p:custDataLst>
                <p:tags r:id="rId9"/>
              </p:custDataLst>
            </p:nvPr>
          </p:nvSpPr>
          <p:spPr bwMode="auto">
            <a:xfrm rot="5400000">
              <a:off x="8425515" y="3533871"/>
              <a:ext cx="563991" cy="758526"/>
            </a:xfrm>
            <a:prstGeom prst="strip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箭头: 虚尾 20"/>
            <p:cNvSpPr/>
            <p:nvPr>
              <p:custDataLst>
                <p:tags r:id="rId10"/>
              </p:custDataLst>
            </p:nvPr>
          </p:nvSpPr>
          <p:spPr bwMode="auto">
            <a:xfrm rot="5400000">
              <a:off x="3689237" y="3533871"/>
              <a:ext cx="563991" cy="758526"/>
            </a:xfrm>
            <a:prstGeom prst="strip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1"/>
              </p:custDataLst>
            </p:nvPr>
          </p:nvSpPr>
          <p:spPr bwMode="auto">
            <a:xfrm>
              <a:off x="3791305" y="3525384"/>
              <a:ext cx="5105560" cy="4571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Rectangle 2"/>
          <p:cNvSpPr txBox="1">
            <a:spLocks noChangeArrowheads="1"/>
          </p:cNvSpPr>
          <p:nvPr>
            <p:custDataLst>
              <p:tags r:id="rId12"/>
            </p:custDataLst>
          </p:nvPr>
        </p:nvSpPr>
        <p:spPr>
          <a:xfrm>
            <a:off x="1862455" y="499745"/>
            <a:ext cx="400304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工作原理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9622" y="255251"/>
            <a:ext cx="1411635" cy="995673"/>
            <a:chOff x="5390182" y="1571272"/>
            <a:chExt cx="1411635" cy="995673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5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2455" y="499745"/>
            <a:ext cx="400304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工作原理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9622" y="255251"/>
            <a:ext cx="1411635" cy="995673"/>
            <a:chOff x="5390182" y="1571272"/>
            <a:chExt cx="1411635" cy="995673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61490" y="1250950"/>
            <a:ext cx="9951720" cy="4914265"/>
          </a:xfrm>
          <a:prstGeom prst="rect">
            <a:avLst/>
          </a:prstGeom>
          <a:solidFill>
            <a:schemeClr val="bg1">
              <a:alpha val="49000"/>
            </a:schemeClr>
          </a:solidFill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>
            <a:picLocks noChangeAspect="1"/>
          </p:cNvPicPr>
          <p:nvPr/>
        </p:nvPicPr>
        <p:blipFill rotWithShape="1"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2203" y="1043080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1062609" y="1973994"/>
            <a:ext cx="4416594" cy="958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5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感谢您的聆听</a:t>
            </a:r>
            <a:endParaRPr lang="en-GB" altLang="zh-CN" sz="5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62609" y="3245775"/>
            <a:ext cx="3228769" cy="4866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en-US" altLang="zh-CN" sz="2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Thank you for listening</a:t>
            </a:r>
            <a:endParaRPr lang="en-GB" altLang="zh-CN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207563" y="4000657"/>
            <a:ext cx="1097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电源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63912" y="996710"/>
            <a:ext cx="4290638" cy="3812947"/>
          </a:xfrm>
          <a:prstGeom prst="rect">
            <a:avLst/>
          </a:prstGeom>
        </p:spPr>
      </p:pic>
      <p:sp>
        <p:nvSpPr>
          <p:cNvPr id="103" name="PA_矩形 2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551412" y="3205461"/>
            <a:ext cx="1101057" cy="130012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2122350" y="2952729"/>
            <a:ext cx="1155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目</a:t>
            </a:r>
            <a:br>
              <a:rPr lang="en-US" altLang="zh-CN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录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3152695" y="3721064"/>
            <a:ext cx="569387" cy="127054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5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13" name="AutoShape 5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849110" y="4737735"/>
            <a:ext cx="3077210" cy="5334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工作原理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15" name="AutoShape 7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849110" y="1966595"/>
            <a:ext cx="3160395" cy="563245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开关电源的参数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含义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52" name="AutoShape 44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6816090" y="685165"/>
            <a:ext cx="2684780" cy="56896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分类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390182" y="423192"/>
            <a:ext cx="1411635" cy="995673"/>
            <a:chOff x="5390182" y="423192"/>
            <a:chExt cx="1411635" cy="995673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423192"/>
              <a:ext cx="1411635" cy="995673"/>
            </a:xfrm>
            <a:prstGeom prst="rect">
              <a:avLst/>
            </a:prstGeom>
          </p:spPr>
        </p:pic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5807968" y="62057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90181" y="1818596"/>
            <a:ext cx="1411635" cy="995673"/>
            <a:chOff x="5390182" y="1571272"/>
            <a:chExt cx="1411635" cy="995673"/>
          </a:xfrm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29" name="矩形 28"/>
            <p:cNvSpPr/>
            <p:nvPr>
              <p:custDataLst>
                <p:tags r:id="rId15"/>
              </p:custDataLst>
            </p:nvPr>
          </p:nvSpPr>
          <p:spPr>
            <a:xfrm>
              <a:off x="5807968" y="1820724"/>
              <a:ext cx="65274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463483" y="4505590"/>
            <a:ext cx="1411635" cy="995673"/>
            <a:chOff x="5390182" y="1571272"/>
            <a:chExt cx="1411635" cy="995673"/>
          </a:xfrm>
        </p:grpSpPr>
        <p:pic>
          <p:nvPicPr>
            <p:cNvPr id="31" name="图片 3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32" name="矩形 31"/>
            <p:cNvSpPr/>
            <p:nvPr>
              <p:custDataLst>
                <p:tags r:id="rId17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26" y="3093676"/>
            <a:ext cx="1411635" cy="995673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9"/>
            </p:custDataLst>
          </p:nvPr>
        </p:nvSpPr>
        <p:spPr>
          <a:xfrm>
            <a:off x="5863212" y="3343128"/>
            <a:ext cx="674370" cy="5988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03</a:t>
            </a:r>
            <a:endParaRPr lang="zh-CN" altLang="en-US" sz="3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AutoShape 7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6873875" y="3299460"/>
            <a:ext cx="2528570" cy="563245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开关电源的结构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分类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050571" y="1846608"/>
              <a:ext cx="233932" cy="31942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455" y="423545"/>
            <a:ext cx="316738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分类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75460" y="1196975"/>
            <a:ext cx="90138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按转换器类型来分，有</a:t>
            </a:r>
            <a:r>
              <a:rPr lang="zh-CN" altLang="en-US" sz="2000" b="1">
                <a:sym typeface="+mn-ea"/>
              </a:rPr>
              <a:t>降压型开关电源、升压型开关电源、反激式开关电源</a:t>
            </a:r>
            <a:r>
              <a:rPr lang="zh-CN" altLang="en-US" sz="1600">
                <a:sym typeface="+mn-ea"/>
              </a:rPr>
              <a:t>；</a:t>
            </a:r>
            <a:endParaRPr lang="zh-CN" altLang="en-US" sz="1600"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0535" y="2442210"/>
            <a:ext cx="3564890" cy="3437255"/>
            <a:chOff x="741" y="2829"/>
            <a:chExt cx="5614" cy="5413"/>
          </a:xfrm>
        </p:grpSpPr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741" y="6680"/>
              <a:ext cx="5614" cy="156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endParaRPr lang="zh-CN" altLang="en-US"/>
            </a:p>
            <a:p>
              <a:pPr algn="ctr"/>
              <a:r>
                <a:rPr lang="zh-CN" altLang="en-US" sz="2000"/>
                <a:t>降压型开关电源</a:t>
              </a:r>
              <a:endParaRPr lang="zh-CN" altLang="en-US" sz="2000"/>
            </a:p>
            <a:p>
              <a:pPr algn="ctr"/>
              <a:r>
                <a:rPr lang="zh-CN" altLang="en-US"/>
                <a:t>Step-down switching power supply</a:t>
              </a:r>
              <a:endParaRPr lang="zh-CN" altLang="en-US"/>
            </a:p>
          </p:txBody>
        </p:sp>
        <p:pic>
          <p:nvPicPr>
            <p:cNvPr id="10" name="图片 9" descr="降压开关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325" y="2829"/>
              <a:ext cx="4870" cy="3851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4243070" y="2625090"/>
            <a:ext cx="3684270" cy="3183255"/>
            <a:chOff x="6682" y="3230"/>
            <a:chExt cx="5802" cy="5013"/>
          </a:xfrm>
        </p:grpSpPr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6682" y="7179"/>
              <a:ext cx="5802" cy="10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/>
                <a:t>升压型开关电源</a:t>
              </a:r>
              <a:endParaRPr lang="zh-CN" altLang="en-US" sz="2000"/>
            </a:p>
            <a:p>
              <a:pPr algn="ctr"/>
              <a:r>
                <a:rPr lang="zh-CN" altLang="en-US"/>
                <a:t>Boost type switching power supply</a:t>
              </a:r>
              <a:endParaRPr lang="zh-CN" altLang="en-US"/>
            </a:p>
          </p:txBody>
        </p:sp>
        <p:pic>
          <p:nvPicPr>
            <p:cNvPr id="13" name="图片 12" descr="升压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952" y="3230"/>
              <a:ext cx="5386" cy="3271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8230235" y="2727960"/>
            <a:ext cx="3425825" cy="3079750"/>
            <a:chOff x="12961" y="3392"/>
            <a:chExt cx="5395" cy="4850"/>
          </a:xfrm>
        </p:grpSpPr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12961" y="6742"/>
              <a:ext cx="5090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endParaRPr lang="zh-CN" altLang="en-US"/>
            </a:p>
            <a:p>
              <a:pPr algn="ctr"/>
              <a:r>
                <a:rPr lang="zh-CN" altLang="en-US" sz="2000"/>
                <a:t>反激式开关电源</a:t>
              </a:r>
              <a:endParaRPr lang="zh-CN" altLang="en-US" sz="2000"/>
            </a:p>
            <a:p>
              <a:pPr algn="ctr"/>
              <a:r>
                <a:rPr lang="zh-CN" altLang="en-US"/>
                <a:t>flyback switching power supply</a:t>
              </a:r>
              <a:endParaRPr lang="zh-CN" altLang="en-US"/>
            </a:p>
          </p:txBody>
        </p:sp>
        <p:pic>
          <p:nvPicPr>
            <p:cNvPr id="16" name="图片 15" descr="反激式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984" y="3392"/>
              <a:ext cx="5373" cy="3109"/>
            </a:xfrm>
            <a:prstGeom prst="rect">
              <a:avLst/>
            </a:prstGeom>
          </p:spPr>
        </p:pic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455" y="423545"/>
            <a:ext cx="316738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分类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75460" y="1196975"/>
            <a:ext cx="9013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按结构形式来分</a:t>
            </a:r>
            <a:r>
              <a:rPr lang="zh-CN" altLang="en-US" sz="1600">
                <a:sym typeface="+mn-ea"/>
              </a:rPr>
              <a:t>，</a:t>
            </a:r>
            <a:r>
              <a:rPr lang="zh-CN" altLang="en-US" sz="2000" b="1">
                <a:sym typeface="+mn-ea"/>
              </a:rPr>
              <a:t>有单端结构开关电源、双端结构开关电源</a:t>
            </a:r>
            <a:endParaRPr lang="zh-CN" altLang="en-US" sz="2000" b="1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60755" y="1844675"/>
            <a:ext cx="4693920" cy="4010660"/>
            <a:chOff x="1350" y="1584"/>
            <a:chExt cx="7392" cy="6316"/>
          </a:xfrm>
        </p:grpSpPr>
        <p:sp>
          <p:nvSpPr>
            <p:cNvPr id="17" name="文本框 16"/>
            <p:cNvSpPr txBox="1"/>
            <p:nvPr>
              <p:custDataLst>
                <p:tags r:id="rId7"/>
              </p:custDataLst>
            </p:nvPr>
          </p:nvSpPr>
          <p:spPr>
            <a:xfrm>
              <a:off x="1350" y="6836"/>
              <a:ext cx="7392" cy="10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/>
                <a:t>单端结构开关电源</a:t>
              </a:r>
              <a:endParaRPr lang="zh-CN" altLang="en-US" sz="2000"/>
            </a:p>
            <a:p>
              <a:pPr algn="ctr"/>
              <a:r>
                <a:rPr lang="zh-CN" altLang="en-US"/>
                <a:t>Single ended structure switching power supply</a:t>
              </a:r>
              <a:endParaRPr lang="zh-CN" altLang="en-US"/>
            </a:p>
          </p:txBody>
        </p:sp>
        <p:pic>
          <p:nvPicPr>
            <p:cNvPr id="18" name="图片 17" descr="单端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2293" y="1584"/>
              <a:ext cx="6207" cy="5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6600190" y="2141220"/>
            <a:ext cx="4773930" cy="3629025"/>
            <a:chOff x="10020" y="2185"/>
            <a:chExt cx="7518" cy="5715"/>
          </a:xfrm>
        </p:grpSpPr>
        <p:sp>
          <p:nvSpPr>
            <p:cNvPr id="20" name="文本框 19"/>
            <p:cNvSpPr txBox="1"/>
            <p:nvPr>
              <p:custDataLst>
                <p:tags r:id="rId10"/>
              </p:custDataLst>
            </p:nvPr>
          </p:nvSpPr>
          <p:spPr>
            <a:xfrm>
              <a:off x="10297" y="6836"/>
              <a:ext cx="6866" cy="10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/>
                <a:t>双端结构开关电源</a:t>
              </a:r>
              <a:endParaRPr lang="zh-CN" altLang="en-US" sz="2000"/>
            </a:p>
            <a:p>
              <a:pPr algn="ctr"/>
              <a:r>
                <a:rPr lang="zh-CN" altLang="en-US"/>
                <a:t>Dual end structure switching power supply</a:t>
              </a:r>
              <a:endParaRPr lang="zh-CN" altLang="en-US"/>
            </a:p>
          </p:txBody>
        </p:sp>
        <p:pic>
          <p:nvPicPr>
            <p:cNvPr id="21" name="图片 20" descr="双端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0020" y="2185"/>
              <a:ext cx="7519" cy="4528"/>
            </a:xfrm>
            <a:prstGeom prst="rect">
              <a:avLst/>
            </a:prstGeom>
          </p:spPr>
        </p:pic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455" y="423545"/>
            <a:ext cx="316738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分类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75460" y="1196975"/>
            <a:ext cx="9013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按控制方式来分</a:t>
            </a:r>
            <a:r>
              <a:rPr lang="zh-CN" altLang="en-US" sz="2000">
                <a:sym typeface="+mn-ea"/>
              </a:rPr>
              <a:t>，</a:t>
            </a:r>
            <a:r>
              <a:rPr lang="zh-CN" altLang="en-US" sz="2000" b="1">
                <a:sym typeface="+mn-ea"/>
              </a:rPr>
              <a:t>有直流控制开关电源、脉冲宽度调制开关电源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 b="1"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32535" y="2186940"/>
            <a:ext cx="4330700" cy="3787775"/>
            <a:chOff x="1941" y="1975"/>
            <a:chExt cx="6820" cy="5965"/>
          </a:xfrm>
        </p:grpSpPr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2250" y="6876"/>
              <a:ext cx="5183" cy="10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/>
                <a:t>直流控制开关电源</a:t>
              </a:r>
              <a:endParaRPr lang="zh-CN" altLang="en-US" sz="2000"/>
            </a:p>
            <a:p>
              <a:pPr algn="ctr"/>
              <a:r>
                <a:rPr lang="zh-CN" altLang="en-US"/>
                <a:t>DC control switch power supply</a:t>
              </a:r>
              <a:endParaRPr lang="zh-CN" altLang="en-US"/>
            </a:p>
          </p:txBody>
        </p:sp>
        <p:pic>
          <p:nvPicPr>
            <p:cNvPr id="10" name="图片 9" descr="直流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941" y="1975"/>
              <a:ext cx="6821" cy="4901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294755" y="2218055"/>
            <a:ext cx="4733290" cy="3684270"/>
            <a:chOff x="9913" y="2137"/>
            <a:chExt cx="7454" cy="5802"/>
          </a:xfrm>
        </p:grpSpPr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9913" y="6439"/>
              <a:ext cx="7454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endParaRPr lang="zh-CN" altLang="en-US"/>
            </a:p>
            <a:p>
              <a:pPr algn="ctr"/>
              <a:r>
                <a:rPr lang="zh-CN" altLang="en-US" sz="2000"/>
                <a:t>脉冲宽度调制开关电源</a:t>
              </a:r>
              <a:endParaRPr lang="zh-CN" altLang="en-US" sz="2000"/>
            </a:p>
            <a:p>
              <a:pPr algn="ctr"/>
              <a:r>
                <a:rPr lang="zh-CN" altLang="en-US"/>
                <a:t>Pulse width modulation switching power supply</a:t>
              </a:r>
              <a:endParaRPr lang="zh-CN" altLang="en-US"/>
            </a:p>
          </p:txBody>
        </p:sp>
        <p:pic>
          <p:nvPicPr>
            <p:cNvPr id="13" name="图片 12" descr="脉冲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1075" y="2137"/>
              <a:ext cx="5461" cy="4847"/>
            </a:xfrm>
            <a:prstGeom prst="rect">
              <a:avLst/>
            </a:prstGeom>
          </p:spPr>
        </p:pic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开关电源的参数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含义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012445" y="1846608"/>
              <a:ext cx="310184" cy="31942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2455" y="423545"/>
            <a:ext cx="3941445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开关电源的参数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含义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4" name="矩形 43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65274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23485" y="989965"/>
            <a:ext cx="2688590" cy="46863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51180" y="1430655"/>
            <a:ext cx="3473450" cy="39484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896225" y="1430655"/>
            <a:ext cx="4132580" cy="384746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开关电源的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结构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5999483" y="1846608"/>
              <a:ext cx="336108" cy="319083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TIMING" val="|1.2|0.9|0.8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TIMING" val="|1.2|0.9|0.8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TIMING" val="|1.2|0.9|0.8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PA" val="v4.0.0"/>
</p:tagLst>
</file>

<file path=ppt/tags/tag116.xml><?xml version="1.0" encoding="utf-8"?>
<p:tagLst xmlns:p="http://schemas.openxmlformats.org/presentationml/2006/main">
  <p:tag name="PA" val="v4.0.0"/>
  <p:tag name="KSO_WM_BEAUTIFY_FLAG" val=""/>
</p:tagLst>
</file>

<file path=ppt/tags/tag117.xml><?xml version="1.0" encoding="utf-8"?>
<p:tagLst xmlns:p="http://schemas.openxmlformats.org/presentationml/2006/main">
  <p:tag name="PA" val="v4.0.0"/>
  <p:tag name="KSO_WM_BEAUTIFY_FLAG" val=""/>
</p:tagLst>
</file>

<file path=ppt/tags/tag118.xml><?xml version="1.0" encoding="utf-8"?>
<p:tagLst xmlns:p="http://schemas.openxmlformats.org/presentationml/2006/main">
  <p:tag name="PA" val="v4.0.0"/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TIMING" val="|1.2|0.9|0.8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TIMING" val="|1.2|0.9|0.8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ISPRING_PRESENTATION_TITLE" val="蓝色科技感网络信息安全培训PPT模板"/>
  <p:tag name="KSO_WPP_MARK_KEY" val="0bfb7c6c-86bf-4a65-83f7-d07fe5c42416"/>
  <p:tag name="COMMONDATA" val="eyJoZGlkIjoiMDgyNDdiZTBmOTNkNjgxNjc3ZTg2NDBiOWRiZWRhY2YifQ=="/>
  <p:tag name="commondata" val="eyJoZGlkIjoiMzMxN2VlZTUzMzU0MDIzMDIxZjIxZDQ4MzdlYzczMzc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PLACING_PICTURE_USER_VIEWPORT" val="{&quot;height&quot;:10799.067716535434,&quot;width&quot;:19198.34173228346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PA" val="v4.0.0"/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TIMING" val="|1.2|0.9|0.8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TIMING" val="|1.2|0.9|0.8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TIMING" val="|1.2|0.9|0.8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TIMING" val="|1.2|0.9|0.8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TIMING" val="|1.2|0.9|0.8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TIMING" val="|1.2|0.9|0.8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UNIT_PLACING_PICTURE_USER_VIEWPORT" val="{&quot;height&quot;:585,&quot;width&quot;:532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TIMING" val="|1.2|0.9|0.8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TIMING" val="|1.2|0.9|0.8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TIMING" val="|1.2|0.9|0.8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TIMING" val="|1.2|0.9|0.8"/>
</p:tagLst>
</file>

<file path=ppt/tags/tag97.xml><?xml version="1.0" encoding="utf-8"?>
<p:tagLst xmlns:p="http://schemas.openxmlformats.org/presentationml/2006/main">
  <p:tag name="KSO_WM_BEAUTIFY_FLAG" val=""/>
  <p:tag name="KSO_WM_UNIT_PLACING_PICTURE_USER_VIEWPORT" val="{&quot;height&quot;:10799.067716535434,&quot;width&quot;:19198.341732283465}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defTabSz="429260" hangingPunct="0">
          <a:lnSpc>
            <a:spcPct val="110000"/>
          </a:lnSpc>
          <a:buClr>
            <a:srgbClr val="000000"/>
          </a:buClr>
          <a:buSzPct val="45000"/>
          <a:tabLst>
            <a:tab pos="691515" algn="l"/>
            <a:tab pos="1383030" algn="l"/>
            <a:tab pos="2064385" algn="l"/>
            <a:tab pos="2760345" algn="l"/>
            <a:tab pos="3456305" algn="l"/>
            <a:tab pos="4148455" algn="l"/>
            <a:tab pos="4839970" algn="l"/>
            <a:tab pos="5531485" algn="l"/>
            <a:tab pos="6210300" algn="l"/>
          </a:tabLst>
          <a:defRPr lang="zh-CN" altLang="en-US" sz="5500" dirty="0">
            <a:solidFill>
              <a:schemeClr val="bg1"/>
            </a:solidFill>
            <a:latin typeface="字魂105号-简雅黑" panose="00000500000000000000" pitchFamily="2" charset="-122"/>
            <a:ea typeface="字魂105号-简雅黑" panose="00000500000000000000" pitchFamily="2" charset="-122"/>
            <a:cs typeface="+mn-ea"/>
            <a:sym typeface="字魂105号-简雅黑" panose="00000500000000000000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CISP-模板</Template>
  <TotalTime>0</TotalTime>
  <Words>1634</Words>
  <Application>WPS 演示</Application>
  <PresentationFormat>宽屏</PresentationFormat>
  <Paragraphs>149</Paragraphs>
  <Slides>17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字魂105号-简雅黑</vt:lpstr>
      <vt:lpstr>黑体</vt:lpstr>
      <vt:lpstr>Tahoma</vt:lpstr>
      <vt:lpstr>微软雅黑</vt:lpstr>
      <vt:lpstr>隶书</vt:lpstr>
      <vt:lpstr>微软雅黑 Light</vt:lpstr>
      <vt:lpstr>Bahnschrift Condensed</vt:lpstr>
      <vt:lpstr>Bitstream Vera Sans</vt:lpstr>
      <vt:lpstr>Lucida Sans Unicode</vt:lpstr>
      <vt:lpstr>Arial Unicode MS</vt:lpstr>
      <vt:lpstr>Segoe Print</vt:lpstr>
      <vt:lpstr>Blends</vt:lpstr>
      <vt:lpstr>1_Blends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蓝色科技感网络信息安全培训PPT模板</dc:title>
  <dc:creator/>
  <cp:lastModifiedBy>李海滨</cp:lastModifiedBy>
  <cp:revision>138</cp:revision>
  <dcterms:created xsi:type="dcterms:W3CDTF">2017-10-15T03:08:00Z</dcterms:created>
  <dcterms:modified xsi:type="dcterms:W3CDTF">2023-12-28T01:10:53Z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FFD415E515E64B328F25D8D3C3965A5D_12</vt:lpwstr>
  </property>
  <property fmtid="{D5CDD505-2E9C-101B-9397-08002B2CF9AE}" pid="3" name="KSOProductBuildVer">
    <vt:lpwstr>2052-11.1.0.14309</vt:lpwstr>
  </property>
</Properties>
</file>